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wmf" ContentType="image/x-wm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7" r:id="rId1"/>
  </p:sldMasterIdLst>
  <p:notesMasterIdLst>
    <p:notesMasterId r:id="rId116"/>
  </p:notesMasterIdLst>
  <p:handoutMasterIdLst>
    <p:handoutMasterId r:id="rId117"/>
  </p:handoutMasterIdLst>
  <p:sldIdLst>
    <p:sldId id="256" r:id="rId2"/>
    <p:sldId id="468" r:id="rId3"/>
    <p:sldId id="349" r:id="rId4"/>
    <p:sldId id="350" r:id="rId5"/>
    <p:sldId id="351" r:id="rId6"/>
    <p:sldId id="294" r:id="rId7"/>
    <p:sldId id="295" r:id="rId8"/>
    <p:sldId id="324" r:id="rId9"/>
    <p:sldId id="296" r:id="rId10"/>
    <p:sldId id="325" r:id="rId11"/>
    <p:sldId id="297" r:id="rId12"/>
    <p:sldId id="366" r:id="rId13"/>
    <p:sldId id="353" r:id="rId14"/>
    <p:sldId id="300" r:id="rId15"/>
    <p:sldId id="301" r:id="rId16"/>
    <p:sldId id="364" r:id="rId17"/>
    <p:sldId id="365" r:id="rId18"/>
    <p:sldId id="302" r:id="rId19"/>
    <p:sldId id="334" r:id="rId20"/>
    <p:sldId id="303" r:id="rId21"/>
    <p:sldId id="362" r:id="rId22"/>
    <p:sldId id="326" r:id="rId23"/>
    <p:sldId id="352" r:id="rId24"/>
    <p:sldId id="304" r:id="rId25"/>
    <p:sldId id="327" r:id="rId26"/>
    <p:sldId id="335" r:id="rId27"/>
    <p:sldId id="305" r:id="rId28"/>
    <p:sldId id="370" r:id="rId29"/>
    <p:sldId id="308" r:id="rId30"/>
    <p:sldId id="328" r:id="rId31"/>
    <p:sldId id="306" r:id="rId32"/>
    <p:sldId id="329" r:id="rId33"/>
    <p:sldId id="309" r:id="rId34"/>
    <p:sldId id="330" r:id="rId35"/>
    <p:sldId id="307" r:id="rId36"/>
    <p:sldId id="323" r:id="rId37"/>
    <p:sldId id="318" r:id="rId38"/>
    <p:sldId id="355" r:id="rId39"/>
    <p:sldId id="356" r:id="rId40"/>
    <p:sldId id="357" r:id="rId41"/>
    <p:sldId id="360" r:id="rId42"/>
    <p:sldId id="358" r:id="rId43"/>
    <p:sldId id="359" r:id="rId44"/>
    <p:sldId id="371" r:id="rId45"/>
    <p:sldId id="257" r:id="rId46"/>
    <p:sldId id="258" r:id="rId47"/>
    <p:sldId id="317" r:id="rId48"/>
    <p:sldId id="290" r:id="rId49"/>
    <p:sldId id="291" r:id="rId50"/>
    <p:sldId id="292" r:id="rId51"/>
    <p:sldId id="288" r:id="rId52"/>
    <p:sldId id="293" r:id="rId53"/>
    <p:sldId id="270" r:id="rId54"/>
    <p:sldId id="271" r:id="rId55"/>
    <p:sldId id="372" r:id="rId56"/>
    <p:sldId id="273" r:id="rId57"/>
    <p:sldId id="272" r:id="rId58"/>
    <p:sldId id="373" r:id="rId59"/>
    <p:sldId id="374" r:id="rId60"/>
    <p:sldId id="375" r:id="rId61"/>
    <p:sldId id="313" r:id="rId62"/>
    <p:sldId id="315" r:id="rId63"/>
    <p:sldId id="316" r:id="rId64"/>
    <p:sldId id="376" r:id="rId65"/>
    <p:sldId id="282" r:id="rId66"/>
    <p:sldId id="333" r:id="rId67"/>
    <p:sldId id="377" r:id="rId68"/>
    <p:sldId id="410" r:id="rId69"/>
    <p:sldId id="415" r:id="rId70"/>
    <p:sldId id="409" r:id="rId71"/>
    <p:sldId id="331" r:id="rId72"/>
    <p:sldId id="332" r:id="rId73"/>
    <p:sldId id="408" r:id="rId74"/>
    <p:sldId id="416" r:id="rId75"/>
    <p:sldId id="432" r:id="rId76"/>
    <p:sldId id="433" r:id="rId77"/>
    <p:sldId id="434" r:id="rId78"/>
    <p:sldId id="435" r:id="rId79"/>
    <p:sldId id="436" r:id="rId80"/>
    <p:sldId id="437" r:id="rId81"/>
    <p:sldId id="444" r:id="rId82"/>
    <p:sldId id="446" r:id="rId83"/>
    <p:sldId id="447" r:id="rId84"/>
    <p:sldId id="442" r:id="rId85"/>
    <p:sldId id="448" r:id="rId86"/>
    <p:sldId id="450" r:id="rId87"/>
    <p:sldId id="337" r:id="rId88"/>
    <p:sldId id="451" r:id="rId89"/>
    <p:sldId id="336" r:id="rId90"/>
    <p:sldId id="338" r:id="rId91"/>
    <p:sldId id="339" r:id="rId92"/>
    <p:sldId id="348" r:id="rId93"/>
    <p:sldId id="452" r:id="rId94"/>
    <p:sldId id="342" r:id="rId95"/>
    <p:sldId id="453" r:id="rId96"/>
    <p:sldId id="454" r:id="rId97"/>
    <p:sldId id="298" r:id="rId98"/>
    <p:sldId id="455" r:id="rId99"/>
    <p:sldId id="345" r:id="rId100"/>
    <p:sldId id="456" r:id="rId101"/>
    <p:sldId id="459" r:id="rId102"/>
    <p:sldId id="322" r:id="rId103"/>
    <p:sldId id="460" r:id="rId104"/>
    <p:sldId id="461" r:id="rId105"/>
    <p:sldId id="462" r:id="rId106"/>
    <p:sldId id="321" r:id="rId107"/>
    <p:sldId id="463" r:id="rId108"/>
    <p:sldId id="341" r:id="rId109"/>
    <p:sldId id="464" r:id="rId110"/>
    <p:sldId id="465" r:id="rId111"/>
    <p:sldId id="466" r:id="rId112"/>
    <p:sldId id="467" r:id="rId113"/>
    <p:sldId id="346" r:id="rId114"/>
    <p:sldId id="449" r:id="rId115"/>
  </p:sldIdLst>
  <p:sldSz cx="9144000" cy="6858000" type="screen4x3"/>
  <p:notesSz cx="7099300" cy="10234613"/>
  <p:defaultTextStyle>
    <a:defPPr>
      <a:defRPr lang="ja-JP"/>
    </a:defPPr>
    <a:lvl1pPr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ＭＳ Ｐゴシック" pitchFamily="50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ＭＳ Ｐゴシック" pitchFamily="50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ＭＳ Ｐゴシック" pitchFamily="50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ＭＳ Ｐゴシック" pitchFamily="50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ＭＳ Ｐゴシック" pitchFamily="50" charset="-128"/>
        <a:cs typeface="+mn-cs"/>
      </a:defRPr>
    </a:lvl5pPr>
    <a:lvl6pPr marL="2286000" algn="l" defTabSz="914400" rtl="0" eaLnBrk="1" latinLnBrk="0" hangingPunct="1">
      <a:defRPr kumimoji="1" kern="1200">
        <a:solidFill>
          <a:schemeClr val="tx1"/>
        </a:solidFill>
        <a:latin typeface="Arial" charset="0"/>
        <a:ea typeface="ＭＳ Ｐゴシック" pitchFamily="50" charset="-128"/>
        <a:cs typeface="+mn-cs"/>
      </a:defRPr>
    </a:lvl6pPr>
    <a:lvl7pPr marL="2743200" algn="l" defTabSz="914400" rtl="0" eaLnBrk="1" latinLnBrk="0" hangingPunct="1">
      <a:defRPr kumimoji="1" kern="1200">
        <a:solidFill>
          <a:schemeClr val="tx1"/>
        </a:solidFill>
        <a:latin typeface="Arial" charset="0"/>
        <a:ea typeface="ＭＳ Ｐゴシック" pitchFamily="50" charset="-128"/>
        <a:cs typeface="+mn-cs"/>
      </a:defRPr>
    </a:lvl7pPr>
    <a:lvl8pPr marL="3200400" algn="l" defTabSz="914400" rtl="0" eaLnBrk="1" latinLnBrk="0" hangingPunct="1">
      <a:defRPr kumimoji="1" kern="1200">
        <a:solidFill>
          <a:schemeClr val="tx1"/>
        </a:solidFill>
        <a:latin typeface="Arial" charset="0"/>
        <a:ea typeface="ＭＳ Ｐゴシック" pitchFamily="50" charset="-128"/>
        <a:cs typeface="+mn-cs"/>
      </a:defRPr>
    </a:lvl8pPr>
    <a:lvl9pPr marL="3657600" algn="l" defTabSz="914400" rtl="0" eaLnBrk="1" latinLnBrk="0" hangingPunct="1">
      <a:defRPr kumimoji="1" kern="1200">
        <a:solidFill>
          <a:schemeClr val="tx1"/>
        </a:solidFill>
        <a:latin typeface="Arial" charset="0"/>
        <a:ea typeface="ＭＳ Ｐゴシック" pitchFamily="50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7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CCFFCC"/>
    <a:srgbClr val="FFFF66"/>
    <a:srgbClr val="99FFCC"/>
    <a:srgbClr val="C0C0C0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502" autoAdjust="0"/>
    <p:restoredTop sz="94898" autoAdjust="0"/>
  </p:normalViewPr>
  <p:slideViewPr>
    <p:cSldViewPr snapToGrid="0">
      <p:cViewPr>
        <p:scale>
          <a:sx n="85" d="100"/>
          <a:sy n="85" d="100"/>
        </p:scale>
        <p:origin x="2232" y="952"/>
      </p:cViewPr>
      <p:guideLst>
        <p:guide orient="horz" pos="2160"/>
        <p:guide pos="287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414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handoutMaster" Target="handoutMasters/handoutMaster1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presProps" Target="pres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viewProps" Target="viewProps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tableStyles" Target="tableStyle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3" y="3"/>
            <a:ext cx="3076977" cy="5119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616" tIns="47308" rIns="94616" bIns="47308" numCol="1" anchor="t" anchorCtr="0" compatLnSpc="1">
            <a:prstTxWarp prst="textNoShape">
              <a:avLst/>
            </a:prstTxWarp>
          </a:bodyPr>
          <a:lstStyle>
            <a:lvl1pPr defTabSz="945893">
              <a:defRPr sz="1300"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16179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0650" y="3"/>
            <a:ext cx="3076976" cy="5119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616" tIns="47308" rIns="94616" bIns="47308" numCol="1" anchor="t" anchorCtr="0" compatLnSpc="1">
            <a:prstTxWarp prst="textNoShape">
              <a:avLst/>
            </a:prstTxWarp>
          </a:bodyPr>
          <a:lstStyle>
            <a:lvl1pPr algn="r" defTabSz="945893">
              <a:defRPr sz="1300"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16179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3" y="9720989"/>
            <a:ext cx="3076977" cy="5119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616" tIns="47308" rIns="94616" bIns="47308" numCol="1" anchor="b" anchorCtr="0" compatLnSpc="1">
            <a:prstTxWarp prst="textNoShape">
              <a:avLst/>
            </a:prstTxWarp>
          </a:bodyPr>
          <a:lstStyle>
            <a:lvl1pPr defTabSz="945893">
              <a:defRPr sz="1300"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16179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0650" y="9720989"/>
            <a:ext cx="3076976" cy="5119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616" tIns="47308" rIns="94616" bIns="47308" numCol="1" anchor="b" anchorCtr="0" compatLnSpc="1">
            <a:prstTxWarp prst="textNoShape">
              <a:avLst/>
            </a:prstTxWarp>
          </a:bodyPr>
          <a:lstStyle>
            <a:lvl1pPr algn="r" defTabSz="945893">
              <a:defRPr sz="1300"/>
            </a:lvl1pPr>
          </a:lstStyle>
          <a:p>
            <a:pPr>
              <a:defRPr/>
            </a:pPr>
            <a:fld id="{A98BC91B-0602-4A59-B383-F1D1F8CB26AA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49586201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60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3" y="3"/>
            <a:ext cx="3076977" cy="5119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418" tIns="47709" rIns="95418" bIns="47709" numCol="1" anchor="t" anchorCtr="0" compatLnSpc="1">
            <a:prstTxWarp prst="textNoShape">
              <a:avLst/>
            </a:prstTxWarp>
          </a:bodyPr>
          <a:lstStyle>
            <a:lvl1pPr>
              <a:defRPr sz="1300"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28160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0650" y="3"/>
            <a:ext cx="3076976" cy="5119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418" tIns="47709" rIns="95418" bIns="47709" numCol="1" anchor="t" anchorCtr="0" compatLnSpc="1">
            <a:prstTxWarp prst="textNoShape">
              <a:avLst/>
            </a:prstTxWarp>
          </a:bodyPr>
          <a:lstStyle>
            <a:lvl1pPr algn="r">
              <a:defRPr sz="1300"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553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89013" y="766763"/>
            <a:ext cx="5121275" cy="384016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28160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431" y="4861318"/>
            <a:ext cx="5680444" cy="46061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418" tIns="47709" rIns="95418" bIns="4770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 noProof="0"/>
              <a:t>マスタ テキストの書式設定</a:t>
            </a:r>
          </a:p>
          <a:p>
            <a:pPr lvl="1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</a:p>
        </p:txBody>
      </p:sp>
      <p:sp>
        <p:nvSpPr>
          <p:cNvPr id="28160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3" y="9720989"/>
            <a:ext cx="3076977" cy="5119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418" tIns="47709" rIns="95418" bIns="47709" numCol="1" anchor="b" anchorCtr="0" compatLnSpc="1">
            <a:prstTxWarp prst="textNoShape">
              <a:avLst/>
            </a:prstTxWarp>
          </a:bodyPr>
          <a:lstStyle>
            <a:lvl1pPr>
              <a:defRPr sz="1300"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28160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0650" y="9720989"/>
            <a:ext cx="3076976" cy="5119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418" tIns="47709" rIns="95418" bIns="47709" numCol="1" anchor="b" anchorCtr="0" compatLnSpc="1">
            <a:prstTxWarp prst="textNoShape">
              <a:avLst/>
            </a:prstTxWarp>
          </a:bodyPr>
          <a:lstStyle>
            <a:lvl1pPr algn="r">
              <a:defRPr sz="1300"/>
            </a:lvl1pPr>
          </a:lstStyle>
          <a:p>
            <a:pPr>
              <a:defRPr/>
            </a:pPr>
            <a:fld id="{0FBC5A95-4AB1-44A3-A85B-775092356684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94782298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64" name="Rectangle 12"/>
          <p:cNvSpPr>
            <a:spLocks noGrp="1" noChangeArrowheads="1"/>
          </p:cNvSpPr>
          <p:nvPr>
            <p:ph type="ctrTitle"/>
          </p:nvPr>
        </p:nvSpPr>
        <p:spPr>
          <a:xfrm>
            <a:off x="685800" y="1219200"/>
            <a:ext cx="7772400" cy="1933575"/>
          </a:xfrm>
        </p:spPr>
        <p:txBody>
          <a:bodyPr anchor="b"/>
          <a:lstStyle>
            <a:lvl1pPr algn="r">
              <a:defRPr sz="4400"/>
            </a:lvl1pPr>
          </a:lstStyle>
          <a:p>
            <a:r>
              <a:rPr lang="ja-JP" altLang="en-US"/>
              <a:t>マスタ タイトルの書式設定</a:t>
            </a:r>
          </a:p>
        </p:txBody>
      </p:sp>
      <p:sp>
        <p:nvSpPr>
          <p:cNvPr id="202765" name="Rectangle 13"/>
          <p:cNvSpPr>
            <a:spLocks noGrp="1" noChangeArrowheads="1"/>
          </p:cNvSpPr>
          <p:nvPr>
            <p:ph type="subTitle" idx="1"/>
          </p:nvPr>
        </p:nvSpPr>
        <p:spPr>
          <a:xfrm>
            <a:off x="2057400" y="3505200"/>
            <a:ext cx="6400800" cy="1752600"/>
          </a:xfrm>
        </p:spPr>
        <p:txBody>
          <a:bodyPr/>
          <a:lstStyle>
            <a:lvl1pPr marL="0" indent="0" algn="r">
              <a:buFont typeface="Wingdings" pitchFamily="2" charset="2"/>
              <a:buNone/>
              <a:defRPr/>
            </a:lvl1pPr>
          </a:lstStyle>
          <a:p>
            <a:r>
              <a:rPr lang="ja-JP" altLang="en-US"/>
              <a:t>マスタ サブタイトルの書式設定</a:t>
            </a:r>
          </a:p>
        </p:txBody>
      </p:sp>
      <p:sp>
        <p:nvSpPr>
          <p:cNvPr id="11" name="Rectangle 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12" name="Rectangle 1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13" name="Rectangle 1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F7E576-D427-40B0-B7C6-70E29D861664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4515968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Rectangle 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5" name="Rectangle 1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6" name="Rectangle 1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FBA24F6-7852-40D4-8798-DC9EF710D8DC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1003721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6287"/>
          </a:xfrm>
        </p:spPr>
        <p:txBody>
          <a:bodyPr vert="eaVert"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6287"/>
          </a:xfrm>
        </p:spPr>
        <p:txBody>
          <a:bodyPr vert="eaVert"/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Rectangle 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5" name="Rectangle 1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6" name="Rectangle 1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693AFF9-ED6C-4C82-8F91-92D1B3CC55FC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0937282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Rectangle 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5" name="Rectangle 1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6" name="Rectangle 1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9A626F9-DB4D-445B-9E35-CCE1119A9341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1695916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ja-JP" altLang="en-US"/>
              <a:t>マスタ テキストの書式設定</a:t>
            </a:r>
          </a:p>
        </p:txBody>
      </p:sp>
      <p:sp>
        <p:nvSpPr>
          <p:cNvPr id="4" name="Rectangle 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5" name="Rectangle 1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6" name="Rectangle 1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4FD2119-3575-4B74-9CAC-46C4F52CCC72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3421929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コンテンツ プレースホル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6" name="Rectangle 1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7" name="Rectangle 1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979FD43-B8B6-48A9-9DDA-720FD59D25A8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7621980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 テキストの書式設定</a:t>
            </a:r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5" name="テキスト プレースホル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 テキストの書式設定</a:t>
            </a:r>
          </a:p>
        </p:txBody>
      </p:sp>
      <p:sp>
        <p:nvSpPr>
          <p:cNvPr id="6" name="コンテンツ プレースホル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7" name="Rectangle 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8" name="Rectangle 1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9" name="Rectangle 1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DBE1866-0BE8-4E77-A133-99A1A9FB39A7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40800162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Rectangle 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4" name="Rectangle 1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5" name="Rectangle 1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23E4BA0-1CF3-4A4F-BF6E-2AC7F13C16F6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9406062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3" name="Rectangle 1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CB82C84-D090-4A27-BBBB-DE4EEA38AA28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40391265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 テキストの書式設定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6" name="Rectangle 1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7" name="Rectangle 1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AA334E4-FF1A-42DF-8766-84885CB1392C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41510951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図プレースホル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ja-JP" altLang="en-US" noProof="0"/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 テキストの書式設定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6" name="Rectangle 1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7" name="Rectangle 1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9BAD5D4-D6C3-4620-ABF8-66CFE5D0C07F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4039403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8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3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201737" name="Rectangle 9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840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kumimoji="0" sz="1000"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201738" name="Rectangle 10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kumimoji="0" sz="1000"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201739" name="Rectangle 11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kumimoji="0" sz="1000"/>
            </a:lvl1pPr>
          </a:lstStyle>
          <a:p>
            <a:pPr>
              <a:defRPr/>
            </a:pPr>
            <a:fld id="{100737E6-F32A-4A13-906B-8C22D673FBBA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  <p:sp>
        <p:nvSpPr>
          <p:cNvPr id="1031" name="Rectangle 1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/>
              <a:t>マスタ タイトルの書式設定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4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38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3800">
          <a:solidFill>
            <a:schemeClr val="tx2"/>
          </a:solidFill>
          <a:latin typeface="Arial" charset="0"/>
          <a:ea typeface="ＭＳ Ｐゴシック" pitchFamily="50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3800">
          <a:solidFill>
            <a:schemeClr val="tx2"/>
          </a:solidFill>
          <a:latin typeface="Arial" charset="0"/>
          <a:ea typeface="ＭＳ Ｐゴシック" pitchFamily="50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3800">
          <a:solidFill>
            <a:schemeClr val="tx2"/>
          </a:solidFill>
          <a:latin typeface="Arial" charset="0"/>
          <a:ea typeface="ＭＳ Ｐゴシック" pitchFamily="50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3800">
          <a:solidFill>
            <a:schemeClr val="tx2"/>
          </a:solidFill>
          <a:latin typeface="Arial" charset="0"/>
          <a:ea typeface="ＭＳ Ｐゴシック" pitchFamily="50" charset="-128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3800">
          <a:solidFill>
            <a:schemeClr val="tx2"/>
          </a:solidFill>
          <a:latin typeface="Arial" charset="0"/>
          <a:ea typeface="ＭＳ Ｐゴシック" pitchFamily="50" charset="-128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3800">
          <a:solidFill>
            <a:schemeClr val="tx2"/>
          </a:solidFill>
          <a:latin typeface="Arial" charset="0"/>
          <a:ea typeface="ＭＳ Ｐゴシック" pitchFamily="50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3800">
          <a:solidFill>
            <a:schemeClr val="tx2"/>
          </a:solidFill>
          <a:latin typeface="Arial" charset="0"/>
          <a:ea typeface="ＭＳ Ｐゴシック" pitchFamily="50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3800">
          <a:solidFill>
            <a:schemeClr val="tx2"/>
          </a:solidFill>
          <a:latin typeface="Arial" charset="0"/>
          <a:ea typeface="ＭＳ Ｐゴシック" pitchFamily="50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l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¡"/>
        <a:defRPr kumimoji="1" sz="27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l"/>
        <a:defRPr kumimoji="1" sz="23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Char char="•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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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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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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8.tiff"/><Relationship Id="rId4" Type="http://schemas.openxmlformats.org/officeDocument/2006/relationships/image" Target="../media/image17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w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4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w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wmf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wmf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wmf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11"/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fld id="{8B5BB2DF-DC61-4600-85AC-ED3276F674D7}" type="slidenum">
              <a:rPr kumimoji="0" lang="en-US" altLang="ja-JP" smtClean="0"/>
              <a:pPr eaLnBrk="1" hangingPunct="1"/>
              <a:t>1</a:t>
            </a:fld>
            <a:endParaRPr kumimoji="0" lang="en-US" altLang="ja-JP"/>
          </a:p>
        </p:txBody>
      </p:sp>
      <p:sp>
        <p:nvSpPr>
          <p:cNvPr id="3075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ja-JP" altLang="en-US" dirty="0"/>
              <a:t>アルゴリズムとデータ構造</a:t>
            </a:r>
          </a:p>
        </p:txBody>
      </p:sp>
      <p:sp>
        <p:nvSpPr>
          <p:cNvPr id="3076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r>
              <a:rPr lang="en-US" altLang="ja-JP" dirty="0"/>
              <a:t>C</a:t>
            </a:r>
            <a:r>
              <a:rPr lang="ja-JP" altLang="en-US" dirty="0"/>
              <a:t>言語プログラミングの基礎</a:t>
            </a:r>
            <a:endParaRPr kumimoji="0" lang="ja-JP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スライド番号プレースホルダ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fld id="{381EFA57-5D09-4149-9EEA-23254A8617DF}" type="slidenum">
              <a:rPr kumimoji="0" lang="en-US" altLang="ja-JP" smtClean="0"/>
              <a:pPr eaLnBrk="1" hangingPunct="1"/>
              <a:t>10</a:t>
            </a:fld>
            <a:endParaRPr kumimoji="0" lang="en-US" altLang="ja-JP"/>
          </a:p>
        </p:txBody>
      </p:sp>
      <p:sp>
        <p:nvSpPr>
          <p:cNvPr id="2048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ja-JP"/>
              <a:t>C</a:t>
            </a:r>
            <a:r>
              <a:rPr lang="ja-JP" altLang="en-US"/>
              <a:t>言語によるプログラミング</a:t>
            </a:r>
          </a:p>
        </p:txBody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ja-JP" b="1">
                <a:latin typeface="Courier New" pitchFamily="49" charset="0"/>
              </a:rPr>
              <a:t>printf("s = %d\n", s);</a:t>
            </a:r>
          </a:p>
          <a:p>
            <a:pPr lvl="1" eaLnBrk="1" hangingPunct="1"/>
            <a:r>
              <a:rPr kumimoji="0" lang="ja-JP" altLang="en-US"/>
              <a:t>ダブルクォート</a:t>
            </a:r>
            <a:r>
              <a:rPr kumimoji="0" lang="en-US" altLang="ja-JP"/>
              <a:t>(")</a:t>
            </a:r>
            <a:r>
              <a:rPr kumimoji="0" lang="ja-JP" altLang="en-US"/>
              <a:t>で囲まれた部分を</a:t>
            </a:r>
            <a:r>
              <a:rPr lang="ja-JP" altLang="en-US"/>
              <a:t>表示</a:t>
            </a:r>
          </a:p>
          <a:p>
            <a:pPr lvl="1" eaLnBrk="1" hangingPunct="1"/>
            <a:r>
              <a:rPr lang="ja-JP" altLang="en-US"/>
              <a:t>ただし，</a:t>
            </a:r>
            <a:r>
              <a:rPr lang="en-US" altLang="ja-JP"/>
              <a:t>%d</a:t>
            </a:r>
            <a:r>
              <a:rPr lang="ja-JP" altLang="en-US"/>
              <a:t>は</a:t>
            </a:r>
            <a:r>
              <a:rPr lang="en-US" altLang="ja-JP"/>
              <a:t>s</a:t>
            </a:r>
            <a:r>
              <a:rPr lang="ja-JP" altLang="en-US"/>
              <a:t>の値に置き換える</a:t>
            </a:r>
          </a:p>
          <a:p>
            <a:pPr lvl="1" eaLnBrk="1" hangingPunct="1"/>
            <a:r>
              <a:rPr lang="ja-JP" altLang="en-US"/>
              <a:t>つまり，計算結果として</a:t>
            </a:r>
            <a:r>
              <a:rPr lang="en-US" altLang="ja-JP"/>
              <a:t>s</a:t>
            </a:r>
            <a:r>
              <a:rPr lang="ja-JP" altLang="en-US"/>
              <a:t>の値を表示する</a:t>
            </a:r>
          </a:p>
          <a:p>
            <a:pPr lvl="1" eaLnBrk="1" hangingPunct="1"/>
            <a:r>
              <a:rPr lang="en-US" altLang="ja-JP"/>
              <a:t>\n</a:t>
            </a:r>
            <a:r>
              <a:rPr lang="ja-JP" altLang="en-US"/>
              <a:t>は「</a:t>
            </a:r>
            <a:r>
              <a:rPr lang="en-US" altLang="ja-JP" b="1">
                <a:latin typeface="Courier New" pitchFamily="49" charset="0"/>
              </a:rPr>
              <a:t>s = %d</a:t>
            </a:r>
            <a:r>
              <a:rPr lang="ja-JP" altLang="en-US">
                <a:latin typeface="Courier New" pitchFamily="49" charset="0"/>
              </a:rPr>
              <a:t>」を</a:t>
            </a:r>
            <a:r>
              <a:rPr lang="ja-JP" altLang="en-US"/>
              <a:t>表示した後，改行することを表す</a:t>
            </a:r>
          </a:p>
          <a:p>
            <a:pPr eaLnBrk="1" hangingPunct="1"/>
            <a:r>
              <a:rPr kumimoji="0" lang="en-US" altLang="ja-JP" b="1">
                <a:latin typeface="Courier New" pitchFamily="49" charset="0"/>
              </a:rPr>
              <a:t>return 0;</a:t>
            </a:r>
          </a:p>
          <a:p>
            <a:pPr lvl="1" eaLnBrk="1" hangingPunct="1"/>
            <a:r>
              <a:rPr lang="ja-JP" altLang="en-US"/>
              <a:t>最後はこれを入れておく</a:t>
            </a:r>
          </a:p>
          <a:p>
            <a:pPr lvl="2" eaLnBrk="1" hangingPunct="1"/>
            <a:endParaRPr lang="en-US" altLang="ja-JP"/>
          </a:p>
        </p:txBody>
      </p:sp>
      <p:sp>
        <p:nvSpPr>
          <p:cNvPr id="20485" name="Text Box 6"/>
          <p:cNvSpPr txBox="1">
            <a:spLocks noChangeArrowheads="1"/>
          </p:cNvSpPr>
          <p:nvPr/>
        </p:nvSpPr>
        <p:spPr bwMode="auto">
          <a:xfrm>
            <a:off x="5521325" y="4238625"/>
            <a:ext cx="3527425" cy="2587625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hlink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>
              <a:lnSpc>
                <a:spcPct val="50000"/>
              </a:lnSpc>
              <a:spcBef>
                <a:spcPct val="50000"/>
              </a:spcBef>
            </a:pPr>
            <a:r>
              <a:rPr lang="en-US" altLang="ja-JP" sz="1200" b="1">
                <a:latin typeface="Courier New" pitchFamily="49" charset="0"/>
              </a:rPr>
              <a:t>#include    &lt;stdio.h&gt;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</a:pPr>
            <a:r>
              <a:rPr lang="en-US" altLang="ja-JP" sz="1200" b="1">
                <a:latin typeface="Courier New" pitchFamily="49" charset="0"/>
              </a:rPr>
              <a:t>#define     N   100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</a:pPr>
            <a:r>
              <a:rPr lang="en-US" altLang="ja-JP" sz="1200" b="1">
                <a:latin typeface="Courier New" pitchFamily="49" charset="0"/>
              </a:rPr>
              <a:t>int main(void)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</a:pPr>
            <a:r>
              <a:rPr lang="en-US" altLang="ja-JP" sz="1200" b="1">
                <a:latin typeface="Courier New" pitchFamily="49" charset="0"/>
              </a:rPr>
              <a:t>{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</a:pPr>
            <a:r>
              <a:rPr lang="en-US" altLang="ja-JP" sz="1200" b="1">
                <a:latin typeface="Courier New" pitchFamily="49" charset="0"/>
              </a:rPr>
              <a:t>    int i;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</a:pPr>
            <a:r>
              <a:rPr lang="en-US" altLang="ja-JP" sz="1200" b="1">
                <a:latin typeface="Courier New" pitchFamily="49" charset="0"/>
              </a:rPr>
              <a:t>    int s;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</a:pPr>
            <a:endParaRPr lang="en-US" altLang="ja-JP" sz="1200" b="1">
              <a:latin typeface="Courier New" pitchFamily="49" charset="0"/>
            </a:endParaRPr>
          </a:p>
          <a:p>
            <a:pPr eaLnBrk="1" hangingPunct="1">
              <a:lnSpc>
                <a:spcPct val="50000"/>
              </a:lnSpc>
              <a:spcBef>
                <a:spcPct val="50000"/>
              </a:spcBef>
            </a:pPr>
            <a:r>
              <a:rPr lang="en-US" altLang="ja-JP" sz="1200" b="1">
                <a:latin typeface="Courier New" pitchFamily="49" charset="0"/>
              </a:rPr>
              <a:t>    s = 0;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</a:pPr>
            <a:r>
              <a:rPr lang="en-US" altLang="ja-JP" sz="1200" b="1">
                <a:latin typeface="Courier New" pitchFamily="49" charset="0"/>
              </a:rPr>
              <a:t>    for (i = 1; i &lt;= N; i++)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</a:pPr>
            <a:r>
              <a:rPr lang="en-US" altLang="ja-JP" sz="1200" b="1">
                <a:latin typeface="Courier New" pitchFamily="49" charset="0"/>
              </a:rPr>
              <a:t>        s += i;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</a:pPr>
            <a:endParaRPr lang="en-US" altLang="ja-JP" sz="1200" b="1">
              <a:latin typeface="Courier New" pitchFamily="49" charset="0"/>
            </a:endParaRPr>
          </a:p>
          <a:p>
            <a:pPr eaLnBrk="1" hangingPunct="1">
              <a:lnSpc>
                <a:spcPct val="50000"/>
              </a:lnSpc>
              <a:spcBef>
                <a:spcPct val="50000"/>
              </a:spcBef>
            </a:pPr>
            <a:r>
              <a:rPr lang="en-US" altLang="ja-JP" sz="1200" b="1">
                <a:latin typeface="Courier New" pitchFamily="49" charset="0"/>
              </a:rPr>
              <a:t>    printf("s = %d\n", s);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</a:pPr>
            <a:r>
              <a:rPr lang="en-US" altLang="ja-JP" sz="1200" b="1">
                <a:latin typeface="Courier New" pitchFamily="49" charset="0"/>
              </a:rPr>
              <a:t>    return 0;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</a:pPr>
            <a:r>
              <a:rPr lang="en-US" altLang="ja-JP" sz="1200" b="1">
                <a:latin typeface="Courier New" pitchFamily="49" charset="0"/>
              </a:rPr>
              <a:t>}</a:t>
            </a: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F1D62-3FB9-4270-B474-887B92EE648B}" type="slidenum">
              <a:rPr lang="en-US" altLang="ja-JP"/>
              <a:pPr/>
              <a:t>100</a:t>
            </a:fld>
            <a:endParaRPr lang="en-US" altLang="ja-JP"/>
          </a:p>
        </p:txBody>
      </p:sp>
      <p:sp>
        <p:nvSpPr>
          <p:cNvPr id="57376" name="Text Box 32"/>
          <p:cNvSpPr txBox="1">
            <a:spLocks noChangeArrowheads="1"/>
          </p:cNvSpPr>
          <p:nvPr/>
        </p:nvSpPr>
        <p:spPr bwMode="auto">
          <a:xfrm>
            <a:off x="547688" y="1571625"/>
            <a:ext cx="4665662" cy="4559300"/>
          </a:xfrm>
          <a:prstGeom prst="rect">
            <a:avLst/>
          </a:prstGeom>
          <a:solidFill>
            <a:schemeClr val="accent2"/>
          </a:solidFill>
          <a:ln w="57150">
            <a:solidFill>
              <a:schemeClr val="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en-US" altLang="ja-JP">
                <a:latin typeface="Courier New" pitchFamily="49" charset="0"/>
                <a:ea typeface="ＭＳ ゴシック" pitchFamily="49" charset="-128"/>
              </a:rPr>
              <a:t>#include &lt;stdio.h&gt;</a:t>
            </a:r>
          </a:p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en-US" altLang="ja-JP">
                <a:latin typeface="Courier New" pitchFamily="49" charset="0"/>
                <a:ea typeface="ＭＳ ゴシック" pitchFamily="49" charset="-128"/>
              </a:rPr>
              <a:t>void func(int *p, int *q);</a:t>
            </a:r>
          </a:p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en-US" altLang="ja-JP">
                <a:latin typeface="Courier New" pitchFamily="49" charset="0"/>
                <a:ea typeface="ＭＳ ゴシック" pitchFamily="49" charset="-128"/>
              </a:rPr>
              <a:t>int main(void)</a:t>
            </a:r>
          </a:p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en-US" altLang="ja-JP">
                <a:latin typeface="Courier New" pitchFamily="49" charset="0"/>
                <a:ea typeface="ＭＳ ゴシック" pitchFamily="49" charset="-128"/>
              </a:rPr>
              <a:t>{</a:t>
            </a:r>
          </a:p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en-US" altLang="ja-JP">
                <a:latin typeface="Courier New" pitchFamily="49" charset="0"/>
                <a:ea typeface="ＭＳ ゴシック" pitchFamily="49" charset="-128"/>
              </a:rPr>
              <a:t>  int a=10, b=20;</a:t>
            </a:r>
          </a:p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en-US" altLang="ja-JP">
                <a:latin typeface="Courier New" pitchFamily="49" charset="0"/>
                <a:ea typeface="ＭＳ ゴシック" pitchFamily="49" charset="-128"/>
              </a:rPr>
              <a:t>  func(&amp;a, &amp;b);</a:t>
            </a:r>
          </a:p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en-US" altLang="ja-JP">
                <a:latin typeface="Courier New" pitchFamily="49" charset="0"/>
                <a:ea typeface="ＭＳ ゴシック" pitchFamily="49" charset="-128"/>
              </a:rPr>
              <a:t>  printf("a=%d, b=%d\n", a, b);</a:t>
            </a:r>
          </a:p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en-US" altLang="ja-JP">
                <a:latin typeface="Courier New" pitchFamily="49" charset="0"/>
                <a:ea typeface="ＭＳ ゴシック" pitchFamily="49" charset="-128"/>
              </a:rPr>
              <a:t>  return 0;</a:t>
            </a:r>
          </a:p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en-US" altLang="ja-JP">
                <a:latin typeface="Courier New" pitchFamily="49" charset="0"/>
                <a:ea typeface="ＭＳ ゴシック" pitchFamily="49" charset="-128"/>
              </a:rPr>
              <a:t>}</a:t>
            </a:r>
          </a:p>
          <a:p>
            <a:pPr>
              <a:lnSpc>
                <a:spcPct val="60000"/>
              </a:lnSpc>
              <a:spcBef>
                <a:spcPct val="50000"/>
              </a:spcBef>
            </a:pPr>
            <a:endParaRPr lang="en-US" altLang="ja-JP">
              <a:latin typeface="Courier New" pitchFamily="49" charset="0"/>
              <a:ea typeface="ＭＳ ゴシック" pitchFamily="49" charset="-128"/>
            </a:endParaRPr>
          </a:p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en-US" altLang="ja-JP">
                <a:latin typeface="Courier New" pitchFamily="49" charset="0"/>
                <a:ea typeface="ＭＳ ゴシック" pitchFamily="49" charset="-128"/>
              </a:rPr>
              <a:t>void func(int *p, int *q) </a:t>
            </a:r>
          </a:p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en-US" altLang="ja-JP">
                <a:latin typeface="Courier New" pitchFamily="49" charset="0"/>
                <a:ea typeface="ＭＳ ゴシック" pitchFamily="49" charset="-128"/>
              </a:rPr>
              <a:t>{</a:t>
            </a:r>
          </a:p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en-US" altLang="ja-JP">
                <a:latin typeface="Courier New" pitchFamily="49" charset="0"/>
                <a:ea typeface="ＭＳ ゴシック" pitchFamily="49" charset="-128"/>
              </a:rPr>
              <a:t>  *p=*p+1;</a:t>
            </a:r>
          </a:p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en-US" altLang="ja-JP">
                <a:latin typeface="Courier New" pitchFamily="49" charset="0"/>
                <a:ea typeface="ＭＳ ゴシック" pitchFamily="49" charset="-128"/>
              </a:rPr>
              <a:t>  *q=*q+2;</a:t>
            </a:r>
          </a:p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en-US" altLang="ja-JP">
                <a:latin typeface="Courier New" pitchFamily="49" charset="0"/>
                <a:ea typeface="ＭＳ ゴシック" pitchFamily="49" charset="-128"/>
              </a:rPr>
              <a:t>}</a:t>
            </a:r>
          </a:p>
        </p:txBody>
      </p:sp>
      <p:sp>
        <p:nvSpPr>
          <p:cNvPr id="57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ポインタの概念</a:t>
            </a:r>
          </a:p>
        </p:txBody>
      </p:sp>
      <p:sp>
        <p:nvSpPr>
          <p:cNvPr id="57367" name="Text Box 23"/>
          <p:cNvSpPr txBox="1">
            <a:spLocks noChangeArrowheads="1"/>
          </p:cNvSpPr>
          <p:nvPr/>
        </p:nvSpPr>
        <p:spPr bwMode="auto">
          <a:xfrm>
            <a:off x="4251325" y="5183188"/>
            <a:ext cx="4648200" cy="711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ja-JP" altLang="en-US" sz="2000">
                <a:latin typeface="ＭＳ ゴシック" pitchFamily="49" charset="-128"/>
                <a:ea typeface="ＭＳ ゴシック" pitchFamily="49" charset="-128"/>
              </a:rPr>
              <a:t>実引数の変数領域の値を直接変更している．あたかも</a:t>
            </a:r>
            <a:r>
              <a:rPr lang="en-US" altLang="ja-JP" sz="2000">
                <a:latin typeface="ＭＳ ゴシック" pitchFamily="49" charset="-128"/>
                <a:ea typeface="ＭＳ ゴシック" pitchFamily="49" charset="-128"/>
              </a:rPr>
              <a:t>a=a+1; b=b+2; </a:t>
            </a:r>
          </a:p>
        </p:txBody>
      </p:sp>
      <p:sp>
        <p:nvSpPr>
          <p:cNvPr id="57377" name="Rectangle 33"/>
          <p:cNvSpPr>
            <a:spLocks noChangeArrowheads="1"/>
          </p:cNvSpPr>
          <p:nvPr/>
        </p:nvSpPr>
        <p:spPr bwMode="auto">
          <a:xfrm>
            <a:off x="5638800" y="2438400"/>
            <a:ext cx="1828800" cy="6096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57378" name="Line 34"/>
          <p:cNvSpPr>
            <a:spLocks noChangeShapeType="1"/>
          </p:cNvSpPr>
          <p:nvPr/>
        </p:nvSpPr>
        <p:spPr bwMode="auto">
          <a:xfrm>
            <a:off x="6553200" y="2438400"/>
            <a:ext cx="1588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57379" name="Text Box 35"/>
          <p:cNvSpPr txBox="1">
            <a:spLocks noChangeArrowheads="1"/>
          </p:cNvSpPr>
          <p:nvPr/>
        </p:nvSpPr>
        <p:spPr bwMode="auto">
          <a:xfrm>
            <a:off x="5943600" y="1905000"/>
            <a:ext cx="685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ja-JP" sz="2400">
                <a:latin typeface="ＭＳ ゴシック" pitchFamily="49" charset="-128"/>
                <a:ea typeface="ＭＳ ゴシック" pitchFamily="49" charset="-128"/>
              </a:rPr>
              <a:t>a</a:t>
            </a:r>
          </a:p>
        </p:txBody>
      </p:sp>
      <p:sp>
        <p:nvSpPr>
          <p:cNvPr id="57380" name="Text Box 36"/>
          <p:cNvSpPr txBox="1">
            <a:spLocks noChangeArrowheads="1"/>
          </p:cNvSpPr>
          <p:nvPr/>
        </p:nvSpPr>
        <p:spPr bwMode="auto">
          <a:xfrm>
            <a:off x="6858000" y="1905000"/>
            <a:ext cx="609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ja-JP" sz="2400">
                <a:latin typeface="ＭＳ ゴシック" pitchFamily="49" charset="-128"/>
                <a:ea typeface="ＭＳ ゴシック" pitchFamily="49" charset="-128"/>
              </a:rPr>
              <a:t>b</a:t>
            </a:r>
          </a:p>
        </p:txBody>
      </p:sp>
      <p:sp>
        <p:nvSpPr>
          <p:cNvPr id="57381" name="Text Box 37"/>
          <p:cNvSpPr txBox="1">
            <a:spLocks noChangeArrowheads="1"/>
          </p:cNvSpPr>
          <p:nvPr/>
        </p:nvSpPr>
        <p:spPr bwMode="auto">
          <a:xfrm>
            <a:off x="5867400" y="2514600"/>
            <a:ext cx="609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ja-JP" sz="2400">
                <a:solidFill>
                  <a:srgbClr val="FF0000"/>
                </a:solidFill>
                <a:latin typeface="ＭＳ ゴシック" pitchFamily="49" charset="-128"/>
                <a:ea typeface="ＭＳ ゴシック" pitchFamily="49" charset="-128"/>
              </a:rPr>
              <a:t>11</a:t>
            </a:r>
          </a:p>
        </p:txBody>
      </p:sp>
      <p:sp>
        <p:nvSpPr>
          <p:cNvPr id="57382" name="Text Box 38"/>
          <p:cNvSpPr txBox="1">
            <a:spLocks noChangeArrowheads="1"/>
          </p:cNvSpPr>
          <p:nvPr/>
        </p:nvSpPr>
        <p:spPr bwMode="auto">
          <a:xfrm>
            <a:off x="6705600" y="2514600"/>
            <a:ext cx="609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ja-JP" sz="2400">
                <a:solidFill>
                  <a:srgbClr val="FF0000"/>
                </a:solidFill>
                <a:latin typeface="ＭＳ ゴシック" pitchFamily="49" charset="-128"/>
                <a:ea typeface="ＭＳ ゴシック" pitchFamily="49" charset="-128"/>
              </a:rPr>
              <a:t>22</a:t>
            </a:r>
          </a:p>
        </p:txBody>
      </p:sp>
      <p:sp>
        <p:nvSpPr>
          <p:cNvPr id="57383" name="Rectangle 39"/>
          <p:cNvSpPr>
            <a:spLocks noChangeArrowheads="1"/>
          </p:cNvSpPr>
          <p:nvPr/>
        </p:nvSpPr>
        <p:spPr bwMode="auto">
          <a:xfrm>
            <a:off x="5715000" y="4343400"/>
            <a:ext cx="1828800" cy="6096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57384" name="Line 40"/>
          <p:cNvSpPr>
            <a:spLocks noChangeShapeType="1"/>
          </p:cNvSpPr>
          <p:nvPr/>
        </p:nvSpPr>
        <p:spPr bwMode="auto">
          <a:xfrm>
            <a:off x="6629400" y="4343400"/>
            <a:ext cx="1588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57385" name="Text Box 41"/>
          <p:cNvSpPr txBox="1">
            <a:spLocks noChangeArrowheads="1"/>
          </p:cNvSpPr>
          <p:nvPr/>
        </p:nvSpPr>
        <p:spPr bwMode="auto">
          <a:xfrm>
            <a:off x="6096000" y="3810000"/>
            <a:ext cx="685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ja-JP" sz="2400">
                <a:latin typeface="ＭＳ ゴシック" pitchFamily="49" charset="-128"/>
                <a:ea typeface="ＭＳ ゴシック" pitchFamily="49" charset="-128"/>
              </a:rPr>
              <a:t>p</a:t>
            </a:r>
          </a:p>
        </p:txBody>
      </p:sp>
      <p:sp>
        <p:nvSpPr>
          <p:cNvPr id="57386" name="Text Box 42"/>
          <p:cNvSpPr txBox="1">
            <a:spLocks noChangeArrowheads="1"/>
          </p:cNvSpPr>
          <p:nvPr/>
        </p:nvSpPr>
        <p:spPr bwMode="auto">
          <a:xfrm>
            <a:off x="7010400" y="3810000"/>
            <a:ext cx="609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ja-JP" sz="2400">
                <a:latin typeface="ＭＳ ゴシック" pitchFamily="49" charset="-128"/>
                <a:ea typeface="ＭＳ ゴシック" pitchFamily="49" charset="-128"/>
              </a:rPr>
              <a:t>q</a:t>
            </a:r>
          </a:p>
        </p:txBody>
      </p:sp>
      <p:sp>
        <p:nvSpPr>
          <p:cNvPr id="57387" name="Line 43"/>
          <p:cNvSpPr>
            <a:spLocks noChangeShapeType="1"/>
          </p:cNvSpPr>
          <p:nvPr/>
        </p:nvSpPr>
        <p:spPr bwMode="auto">
          <a:xfrm>
            <a:off x="5715000" y="2362200"/>
            <a:ext cx="381000" cy="1828800"/>
          </a:xfrm>
          <a:prstGeom prst="line">
            <a:avLst/>
          </a:prstGeom>
          <a:noFill/>
          <a:ln w="38100">
            <a:solidFill>
              <a:schemeClr val="tx1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57388" name="Line 44"/>
          <p:cNvSpPr>
            <a:spLocks noChangeShapeType="1"/>
          </p:cNvSpPr>
          <p:nvPr/>
        </p:nvSpPr>
        <p:spPr bwMode="auto">
          <a:xfrm>
            <a:off x="6629400" y="2362200"/>
            <a:ext cx="304800" cy="1828800"/>
          </a:xfrm>
          <a:prstGeom prst="line">
            <a:avLst/>
          </a:prstGeom>
          <a:noFill/>
          <a:ln w="38100">
            <a:solidFill>
              <a:schemeClr val="tx1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57389" name="Text Box 45"/>
          <p:cNvSpPr txBox="1">
            <a:spLocks noChangeArrowheads="1"/>
          </p:cNvSpPr>
          <p:nvPr/>
        </p:nvSpPr>
        <p:spPr bwMode="auto">
          <a:xfrm>
            <a:off x="5099050" y="2074863"/>
            <a:ext cx="862013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ja-JP">
                <a:solidFill>
                  <a:schemeClr val="hlink"/>
                </a:solidFill>
              </a:rPr>
              <a:t>1000</a:t>
            </a:r>
          </a:p>
        </p:txBody>
      </p:sp>
      <p:sp>
        <p:nvSpPr>
          <p:cNvPr id="57390" name="Text Box 46"/>
          <p:cNvSpPr txBox="1">
            <a:spLocks noChangeArrowheads="1"/>
          </p:cNvSpPr>
          <p:nvPr/>
        </p:nvSpPr>
        <p:spPr bwMode="auto">
          <a:xfrm>
            <a:off x="6284913" y="2068513"/>
            <a:ext cx="862012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ja-JP">
                <a:solidFill>
                  <a:srgbClr val="FF0000"/>
                </a:solidFill>
              </a:rPr>
              <a:t>1001</a:t>
            </a:r>
          </a:p>
        </p:txBody>
      </p:sp>
      <p:sp>
        <p:nvSpPr>
          <p:cNvPr id="57391" name="Text Box 47"/>
          <p:cNvSpPr txBox="1">
            <a:spLocks noChangeArrowheads="1"/>
          </p:cNvSpPr>
          <p:nvPr/>
        </p:nvSpPr>
        <p:spPr bwMode="auto">
          <a:xfrm>
            <a:off x="5737225" y="4470400"/>
            <a:ext cx="8620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ja-JP">
                <a:solidFill>
                  <a:schemeClr val="hlink"/>
                </a:solidFill>
              </a:rPr>
              <a:t>1000</a:t>
            </a:r>
          </a:p>
        </p:txBody>
      </p:sp>
      <p:sp>
        <p:nvSpPr>
          <p:cNvPr id="57392" name="Text Box 48"/>
          <p:cNvSpPr txBox="1">
            <a:spLocks noChangeArrowheads="1"/>
          </p:cNvSpPr>
          <p:nvPr/>
        </p:nvSpPr>
        <p:spPr bwMode="auto">
          <a:xfrm>
            <a:off x="6624638" y="4483100"/>
            <a:ext cx="862012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ja-JP">
                <a:solidFill>
                  <a:srgbClr val="FF0000"/>
                </a:solidFill>
              </a:rPr>
              <a:t>1001</a:t>
            </a:r>
          </a:p>
        </p:txBody>
      </p:sp>
      <p:sp>
        <p:nvSpPr>
          <p:cNvPr id="57365" name="Line 21"/>
          <p:cNvSpPr>
            <a:spLocks noChangeShapeType="1"/>
          </p:cNvSpPr>
          <p:nvPr/>
        </p:nvSpPr>
        <p:spPr bwMode="auto">
          <a:xfrm flipV="1">
            <a:off x="2035175" y="2863850"/>
            <a:ext cx="3975100" cy="2398713"/>
          </a:xfrm>
          <a:prstGeom prst="line">
            <a:avLst/>
          </a:prstGeom>
          <a:noFill/>
          <a:ln w="38100">
            <a:solidFill>
              <a:srgbClr val="FF0000"/>
            </a:solidFill>
            <a:prstDash val="sysDot"/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57366" name="Line 22"/>
          <p:cNvSpPr>
            <a:spLocks noChangeShapeType="1"/>
          </p:cNvSpPr>
          <p:nvPr/>
        </p:nvSpPr>
        <p:spPr bwMode="auto">
          <a:xfrm flipV="1">
            <a:off x="2114550" y="2911475"/>
            <a:ext cx="4668838" cy="2692400"/>
          </a:xfrm>
          <a:prstGeom prst="line">
            <a:avLst/>
          </a:prstGeom>
          <a:noFill/>
          <a:ln w="38100">
            <a:solidFill>
              <a:srgbClr val="FF0000"/>
            </a:solidFill>
            <a:prstDash val="sysDot"/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57393" name="Text Box 49"/>
          <p:cNvSpPr txBox="1">
            <a:spLocks noChangeArrowheads="1"/>
          </p:cNvSpPr>
          <p:nvPr/>
        </p:nvSpPr>
        <p:spPr bwMode="auto">
          <a:xfrm>
            <a:off x="420688" y="1150938"/>
            <a:ext cx="1741487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ja-JP" dirty="0">
                <a:latin typeface="Courier New" pitchFamily="49" charset="0"/>
              </a:rPr>
              <a:t>sample4-4.c</a:t>
            </a:r>
          </a:p>
        </p:txBody>
      </p:sp>
    </p:spTree>
    <p:extLst>
      <p:ext uri="{BB962C8B-B14F-4D97-AF65-F5344CB8AC3E}">
        <p14:creationId xmlns:p14="http://schemas.microsoft.com/office/powerpoint/2010/main" val="399563611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051CB-9631-4812-853D-E445AC6D374B}" type="slidenum">
              <a:rPr lang="en-US" altLang="ja-JP"/>
              <a:pPr/>
              <a:t>101</a:t>
            </a:fld>
            <a:endParaRPr lang="en-US" altLang="ja-JP"/>
          </a:p>
        </p:txBody>
      </p:sp>
      <p:sp>
        <p:nvSpPr>
          <p:cNvPr id="76803" name="Text Box 3"/>
          <p:cNvSpPr txBox="1">
            <a:spLocks noChangeArrowheads="1"/>
          </p:cNvSpPr>
          <p:nvPr/>
        </p:nvSpPr>
        <p:spPr bwMode="auto">
          <a:xfrm>
            <a:off x="563563" y="1782763"/>
            <a:ext cx="4695825" cy="4244975"/>
          </a:xfrm>
          <a:prstGeom prst="rect">
            <a:avLst/>
          </a:prstGeom>
          <a:solidFill>
            <a:schemeClr val="accent2"/>
          </a:solidFill>
          <a:ln w="38100">
            <a:solidFill>
              <a:schemeClr val="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altLang="ja-JP" sz="2000">
                <a:latin typeface="Courier New" pitchFamily="49" charset="0"/>
                <a:ea typeface="ＭＳ ゴシック" pitchFamily="49" charset="-128"/>
              </a:rPr>
              <a:t>#include &lt;stdio.h&gt;</a:t>
            </a:r>
          </a:p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altLang="ja-JP" sz="2000">
                <a:latin typeface="Courier New" pitchFamily="49" charset="0"/>
                <a:ea typeface="ＭＳ ゴシック" pitchFamily="49" charset="-128"/>
              </a:rPr>
              <a:t>int main(void)</a:t>
            </a:r>
          </a:p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altLang="ja-JP" sz="2000">
                <a:latin typeface="Courier New" pitchFamily="49" charset="0"/>
                <a:ea typeface="ＭＳ ゴシック" pitchFamily="49" charset="-128"/>
              </a:rPr>
              <a:t>{</a:t>
            </a:r>
          </a:p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altLang="ja-JP" sz="2000">
                <a:latin typeface="Courier New" pitchFamily="49" charset="0"/>
                <a:ea typeface="ＭＳ ゴシック" pitchFamily="49" charset="-128"/>
              </a:rPr>
              <a:t>  int a[3];</a:t>
            </a:r>
          </a:p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altLang="ja-JP" sz="2000">
                <a:latin typeface="Courier New" pitchFamily="49" charset="0"/>
                <a:ea typeface="ＭＳ ゴシック" pitchFamily="49" charset="-128"/>
              </a:rPr>
              <a:t>  int *p;</a:t>
            </a:r>
          </a:p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altLang="ja-JP" sz="2000">
                <a:latin typeface="Courier New" pitchFamily="49" charset="0"/>
                <a:ea typeface="ＭＳ ゴシック" pitchFamily="49" charset="-128"/>
              </a:rPr>
              <a:t>  p=a;</a:t>
            </a:r>
          </a:p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altLang="ja-JP" sz="2000">
                <a:latin typeface="Courier New" pitchFamily="49" charset="0"/>
                <a:ea typeface="ＭＳ ゴシック" pitchFamily="49" charset="-128"/>
              </a:rPr>
              <a:t>  *p=10;</a:t>
            </a:r>
          </a:p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altLang="ja-JP" sz="2000">
                <a:latin typeface="Courier New" pitchFamily="49" charset="0"/>
                <a:ea typeface="ＭＳ ゴシック" pitchFamily="49" charset="-128"/>
              </a:rPr>
              <a:t>  p=p+1;</a:t>
            </a:r>
          </a:p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altLang="ja-JP" sz="2000">
                <a:latin typeface="Courier New" pitchFamily="49" charset="0"/>
                <a:ea typeface="ＭＳ ゴシック" pitchFamily="49" charset="-128"/>
              </a:rPr>
              <a:t>  *p=20;</a:t>
            </a:r>
          </a:p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altLang="ja-JP" sz="2000">
                <a:latin typeface="Courier New" pitchFamily="49" charset="0"/>
                <a:ea typeface="ＭＳ ゴシック" pitchFamily="49" charset="-128"/>
              </a:rPr>
              <a:t>  p=p+1;</a:t>
            </a:r>
          </a:p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altLang="ja-JP" sz="2000">
                <a:latin typeface="Courier New" pitchFamily="49" charset="0"/>
                <a:ea typeface="ＭＳ ゴシック" pitchFamily="49" charset="-128"/>
              </a:rPr>
              <a:t>  *p=30;</a:t>
            </a:r>
          </a:p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altLang="ja-JP" sz="2000">
                <a:latin typeface="Courier New" pitchFamily="49" charset="0"/>
                <a:ea typeface="ＭＳ ゴシック" pitchFamily="49" charset="-128"/>
              </a:rPr>
              <a:t>  printf("a[2]=%d\n", a[2]);</a:t>
            </a:r>
          </a:p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altLang="ja-JP" sz="2000">
                <a:latin typeface="Courier New" pitchFamily="49" charset="0"/>
                <a:ea typeface="ＭＳ ゴシック" pitchFamily="49" charset="-128"/>
              </a:rPr>
              <a:t>  return 0;</a:t>
            </a:r>
          </a:p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altLang="ja-JP" sz="2000">
                <a:latin typeface="Courier New" pitchFamily="49" charset="0"/>
                <a:ea typeface="ＭＳ ゴシック" pitchFamily="49" charset="-128"/>
              </a:rPr>
              <a:t>}</a:t>
            </a:r>
          </a:p>
        </p:txBody>
      </p:sp>
      <p:sp>
        <p:nvSpPr>
          <p:cNvPr id="76812" name="Text Box 12"/>
          <p:cNvSpPr txBox="1">
            <a:spLocks noChangeArrowheads="1"/>
          </p:cNvSpPr>
          <p:nvPr/>
        </p:nvSpPr>
        <p:spPr bwMode="auto">
          <a:xfrm>
            <a:off x="2286000" y="6134100"/>
            <a:ext cx="4572000" cy="406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ja-JP" altLang="en-US" sz="2000">
                <a:solidFill>
                  <a:srgbClr val="FF0000"/>
                </a:solidFill>
                <a:latin typeface="ＭＳ Ｐゴシック" charset="-128"/>
              </a:rPr>
              <a:t>ポインタに関する演算は加減のみ</a:t>
            </a:r>
          </a:p>
        </p:txBody>
      </p:sp>
      <p:sp>
        <p:nvSpPr>
          <p:cNvPr id="76813" name="Rectangle 1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配列とポインタ</a:t>
            </a:r>
          </a:p>
        </p:txBody>
      </p:sp>
      <p:sp>
        <p:nvSpPr>
          <p:cNvPr id="76816" name="Text Box 16"/>
          <p:cNvSpPr txBox="1">
            <a:spLocks noChangeArrowheads="1"/>
          </p:cNvSpPr>
          <p:nvPr/>
        </p:nvSpPr>
        <p:spPr bwMode="auto">
          <a:xfrm>
            <a:off x="422275" y="1354138"/>
            <a:ext cx="1741488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ja-JP" dirty="0">
                <a:latin typeface="Courier New" pitchFamily="49" charset="0"/>
              </a:rPr>
              <a:t>sample4-5.c</a:t>
            </a:r>
          </a:p>
        </p:txBody>
      </p:sp>
      <p:sp>
        <p:nvSpPr>
          <p:cNvPr id="76818" name="AutoShape 18"/>
          <p:cNvSpPr>
            <a:spLocks/>
          </p:cNvSpPr>
          <p:nvPr/>
        </p:nvSpPr>
        <p:spPr bwMode="auto">
          <a:xfrm>
            <a:off x="4351338" y="1927225"/>
            <a:ext cx="4435475" cy="609600"/>
          </a:xfrm>
          <a:prstGeom prst="borderCallout1">
            <a:avLst>
              <a:gd name="adj1" fmla="val 18750"/>
              <a:gd name="adj2" fmla="val -1718"/>
              <a:gd name="adj3" fmla="val 241926"/>
              <a:gd name="adj4" fmla="val -621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altLang="ja-JP" sz="1600">
                <a:latin typeface="Courier New" pitchFamily="49" charset="0"/>
              </a:rPr>
              <a:t>a</a:t>
            </a:r>
            <a:r>
              <a:rPr lang="ja-JP" altLang="en-US" sz="1600" b="0"/>
              <a:t>は配列の先頭アドレスを表す</a:t>
            </a:r>
            <a:br>
              <a:rPr lang="ja-JP" altLang="en-US" sz="1600" b="0"/>
            </a:br>
            <a:r>
              <a:rPr lang="en-US" altLang="ja-JP" sz="1600">
                <a:latin typeface="Courier New" pitchFamily="49" charset="0"/>
              </a:rPr>
              <a:t>a</a:t>
            </a:r>
            <a:r>
              <a:rPr lang="ja-JP" altLang="en-US" sz="1600" b="0">
                <a:latin typeface="Courier New" pitchFamily="49" charset="0"/>
              </a:rPr>
              <a:t>のデータ型は，</a:t>
            </a:r>
            <a:r>
              <a:rPr lang="en-US" altLang="ja-JP" sz="1600">
                <a:latin typeface="Courier New" pitchFamily="49" charset="0"/>
              </a:rPr>
              <a:t>int * (int</a:t>
            </a:r>
            <a:r>
              <a:rPr lang="ja-JP" altLang="en-US" sz="1600">
                <a:latin typeface="Courier New" pitchFamily="49" charset="0"/>
              </a:rPr>
              <a:t>のポインタ</a:t>
            </a:r>
            <a:r>
              <a:rPr lang="en-US" altLang="ja-JP" sz="1600">
                <a:latin typeface="Courier New" pitchFamily="49" charset="0"/>
              </a:rPr>
              <a:t>)</a:t>
            </a:r>
          </a:p>
        </p:txBody>
      </p:sp>
      <p:sp>
        <p:nvSpPr>
          <p:cNvPr id="16" name="Rectangle 5"/>
          <p:cNvSpPr>
            <a:spLocks noChangeArrowheads="1"/>
          </p:cNvSpPr>
          <p:nvPr/>
        </p:nvSpPr>
        <p:spPr bwMode="auto">
          <a:xfrm>
            <a:off x="7652495" y="3844925"/>
            <a:ext cx="1447800" cy="1828800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18" name="Line 6"/>
          <p:cNvSpPr>
            <a:spLocks noChangeShapeType="1"/>
          </p:cNvSpPr>
          <p:nvPr/>
        </p:nvSpPr>
        <p:spPr bwMode="auto">
          <a:xfrm>
            <a:off x="7652495" y="4454525"/>
            <a:ext cx="1447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19" name="Line 7"/>
          <p:cNvSpPr>
            <a:spLocks noChangeShapeType="1"/>
          </p:cNvSpPr>
          <p:nvPr/>
        </p:nvSpPr>
        <p:spPr bwMode="auto">
          <a:xfrm>
            <a:off x="7652495" y="5064125"/>
            <a:ext cx="1447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20" name="Text Box 8"/>
          <p:cNvSpPr txBox="1">
            <a:spLocks noChangeArrowheads="1"/>
          </p:cNvSpPr>
          <p:nvPr/>
        </p:nvSpPr>
        <p:spPr bwMode="auto">
          <a:xfrm>
            <a:off x="5899895" y="3997325"/>
            <a:ext cx="1066800" cy="155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ja-JP" sz="2400">
                <a:latin typeface="Courier New" pitchFamily="49" charset="0"/>
                <a:ea typeface="ＭＳ ゴシック" pitchFamily="49" charset="-128"/>
              </a:rPr>
              <a:t>a[0]</a:t>
            </a:r>
          </a:p>
          <a:p>
            <a:pPr>
              <a:spcBef>
                <a:spcPct val="50000"/>
              </a:spcBef>
            </a:pPr>
            <a:r>
              <a:rPr lang="en-US" altLang="ja-JP" sz="2400">
                <a:latin typeface="Courier New" pitchFamily="49" charset="0"/>
                <a:ea typeface="ＭＳ ゴシック" pitchFamily="49" charset="-128"/>
              </a:rPr>
              <a:t>a[1]</a:t>
            </a:r>
          </a:p>
          <a:p>
            <a:pPr>
              <a:spcBef>
                <a:spcPct val="50000"/>
              </a:spcBef>
            </a:pPr>
            <a:r>
              <a:rPr lang="en-US" altLang="ja-JP" sz="2400">
                <a:latin typeface="Courier New" pitchFamily="49" charset="0"/>
                <a:ea typeface="ＭＳ ゴシック" pitchFamily="49" charset="-128"/>
              </a:rPr>
              <a:t>a[2]</a:t>
            </a:r>
          </a:p>
        </p:txBody>
      </p:sp>
      <p:sp>
        <p:nvSpPr>
          <p:cNvPr id="21" name="AutoShape 9"/>
          <p:cNvSpPr>
            <a:spLocks noChangeArrowheads="1"/>
          </p:cNvSpPr>
          <p:nvPr/>
        </p:nvSpPr>
        <p:spPr bwMode="auto">
          <a:xfrm flipV="1">
            <a:off x="7555657" y="3614738"/>
            <a:ext cx="228600" cy="2286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22" name="Text Box 10"/>
          <p:cNvSpPr txBox="1">
            <a:spLocks noChangeArrowheads="1"/>
          </p:cNvSpPr>
          <p:nvPr/>
        </p:nvSpPr>
        <p:spPr bwMode="auto">
          <a:xfrm>
            <a:off x="6738095" y="3997325"/>
            <a:ext cx="1066800" cy="155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ja-JP" sz="2400">
                <a:latin typeface="Courier New" pitchFamily="49" charset="0"/>
                <a:ea typeface="ＭＳ ゴシック" pitchFamily="49" charset="-128"/>
              </a:rPr>
              <a:t>1000 </a:t>
            </a:r>
          </a:p>
          <a:p>
            <a:pPr>
              <a:spcBef>
                <a:spcPct val="50000"/>
              </a:spcBef>
            </a:pPr>
            <a:r>
              <a:rPr lang="en-US" altLang="ja-JP" sz="2400">
                <a:latin typeface="Courier New" pitchFamily="49" charset="0"/>
                <a:ea typeface="ＭＳ ゴシック" pitchFamily="49" charset="-128"/>
              </a:rPr>
              <a:t>1001</a:t>
            </a:r>
          </a:p>
          <a:p>
            <a:pPr>
              <a:spcBef>
                <a:spcPct val="50000"/>
              </a:spcBef>
            </a:pPr>
            <a:r>
              <a:rPr lang="en-US" altLang="ja-JP" sz="2400">
                <a:latin typeface="Courier New" pitchFamily="49" charset="0"/>
                <a:ea typeface="ＭＳ ゴシック" pitchFamily="49" charset="-128"/>
              </a:rPr>
              <a:t>1002</a:t>
            </a:r>
          </a:p>
        </p:txBody>
      </p:sp>
      <p:sp>
        <p:nvSpPr>
          <p:cNvPr id="23" name="Text Box 11"/>
          <p:cNvSpPr txBox="1">
            <a:spLocks noChangeArrowheads="1"/>
          </p:cNvSpPr>
          <p:nvPr/>
        </p:nvSpPr>
        <p:spPr bwMode="auto">
          <a:xfrm>
            <a:off x="8109695" y="3997325"/>
            <a:ext cx="685800" cy="155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ja-JP" sz="2400">
                <a:latin typeface="Courier New" pitchFamily="49" charset="0"/>
                <a:ea typeface="ＭＳ ゴシック" pitchFamily="49" charset="-128"/>
              </a:rPr>
              <a:t>10 </a:t>
            </a:r>
          </a:p>
          <a:p>
            <a:pPr>
              <a:spcBef>
                <a:spcPct val="50000"/>
              </a:spcBef>
            </a:pPr>
            <a:r>
              <a:rPr lang="en-US" altLang="ja-JP" sz="2400">
                <a:latin typeface="Courier New" pitchFamily="49" charset="0"/>
                <a:ea typeface="ＭＳ ゴシック" pitchFamily="49" charset="-128"/>
              </a:rPr>
              <a:t>20</a:t>
            </a:r>
          </a:p>
          <a:p>
            <a:pPr>
              <a:spcBef>
                <a:spcPct val="50000"/>
              </a:spcBef>
            </a:pPr>
            <a:r>
              <a:rPr lang="en-US" altLang="ja-JP" sz="2400">
                <a:latin typeface="Courier New" pitchFamily="49" charset="0"/>
                <a:ea typeface="ＭＳ ゴシック" pitchFamily="49" charset="-128"/>
              </a:rPr>
              <a:t>30</a:t>
            </a:r>
          </a:p>
        </p:txBody>
      </p:sp>
      <p:sp>
        <p:nvSpPr>
          <p:cNvPr id="24" name="Text Box 14"/>
          <p:cNvSpPr txBox="1">
            <a:spLocks noChangeArrowheads="1"/>
          </p:cNvSpPr>
          <p:nvPr/>
        </p:nvSpPr>
        <p:spPr bwMode="auto">
          <a:xfrm>
            <a:off x="6806357" y="3244850"/>
            <a:ext cx="165576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ja-JP">
                <a:latin typeface="Courier New" pitchFamily="49" charset="0"/>
              </a:rPr>
              <a:t>p = 1000</a:t>
            </a:r>
          </a:p>
        </p:txBody>
      </p:sp>
    </p:spTree>
    <p:extLst>
      <p:ext uri="{BB962C8B-B14F-4D97-AF65-F5344CB8AC3E}">
        <p14:creationId xmlns:p14="http://schemas.microsoft.com/office/powerpoint/2010/main" val="148285950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86" name="Text Box 10"/>
          <p:cNvSpPr txBox="1">
            <a:spLocks noChangeArrowheads="1"/>
          </p:cNvSpPr>
          <p:nvPr/>
        </p:nvSpPr>
        <p:spPr bwMode="auto">
          <a:xfrm>
            <a:off x="479425" y="1450975"/>
            <a:ext cx="5368925" cy="3624263"/>
          </a:xfrm>
          <a:prstGeom prst="rect">
            <a:avLst/>
          </a:prstGeom>
          <a:solidFill>
            <a:schemeClr val="accent2"/>
          </a:solidFill>
          <a:ln w="38100">
            <a:solidFill>
              <a:schemeClr val="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70000"/>
              </a:lnSpc>
              <a:spcBef>
                <a:spcPct val="50000"/>
              </a:spcBef>
            </a:pPr>
            <a:r>
              <a:rPr lang="en-US" altLang="ja-JP">
                <a:latin typeface="Courier New" pitchFamily="49" charset="0"/>
                <a:ea typeface="ＭＳ ゴシック" pitchFamily="49" charset="-128"/>
              </a:rPr>
              <a:t>#include &lt;stdio.h&gt;</a:t>
            </a:r>
          </a:p>
          <a:p>
            <a:pPr>
              <a:lnSpc>
                <a:spcPct val="70000"/>
              </a:lnSpc>
              <a:spcBef>
                <a:spcPct val="50000"/>
              </a:spcBef>
            </a:pPr>
            <a:r>
              <a:rPr lang="en-US" altLang="ja-JP">
                <a:latin typeface="Courier New" pitchFamily="49" charset="0"/>
                <a:ea typeface="ＭＳ ゴシック" pitchFamily="49" charset="-128"/>
              </a:rPr>
              <a:t>int main(void)</a:t>
            </a:r>
          </a:p>
          <a:p>
            <a:pPr>
              <a:lnSpc>
                <a:spcPct val="70000"/>
              </a:lnSpc>
              <a:spcBef>
                <a:spcPct val="50000"/>
              </a:spcBef>
            </a:pPr>
            <a:r>
              <a:rPr lang="en-US" altLang="ja-JP">
                <a:latin typeface="Courier New" pitchFamily="49" charset="0"/>
                <a:ea typeface="ＭＳ ゴシック" pitchFamily="49" charset="-128"/>
              </a:rPr>
              <a:t>{</a:t>
            </a:r>
          </a:p>
          <a:p>
            <a:pPr>
              <a:lnSpc>
                <a:spcPct val="70000"/>
              </a:lnSpc>
              <a:spcBef>
                <a:spcPct val="50000"/>
              </a:spcBef>
            </a:pPr>
            <a:r>
              <a:rPr lang="en-US" altLang="ja-JP">
                <a:latin typeface="Courier New" pitchFamily="49" charset="0"/>
                <a:ea typeface="ＭＳ ゴシック" pitchFamily="49" charset="-128"/>
              </a:rPr>
              <a:t>  int a[10], *p;</a:t>
            </a:r>
          </a:p>
          <a:p>
            <a:pPr>
              <a:lnSpc>
                <a:spcPct val="70000"/>
              </a:lnSpc>
              <a:spcBef>
                <a:spcPct val="50000"/>
              </a:spcBef>
            </a:pPr>
            <a:r>
              <a:rPr lang="en-US" altLang="ja-JP">
                <a:latin typeface="Courier New" pitchFamily="49" charset="0"/>
                <a:ea typeface="ＭＳ ゴシック" pitchFamily="49" charset="-128"/>
              </a:rPr>
              <a:t>  </a:t>
            </a:r>
            <a:r>
              <a:rPr lang="en-US" altLang="ja-JP">
                <a:solidFill>
                  <a:srgbClr val="FF0000"/>
                </a:solidFill>
                <a:latin typeface="Courier New" pitchFamily="49" charset="0"/>
                <a:ea typeface="ＭＳ ゴシック" pitchFamily="49" charset="-128"/>
              </a:rPr>
              <a:t>p=a;</a:t>
            </a:r>
            <a:endParaRPr lang="en-US" altLang="ja-JP">
              <a:latin typeface="Courier New" pitchFamily="49" charset="0"/>
              <a:ea typeface="ＭＳ ゴシック" pitchFamily="49" charset="-128"/>
            </a:endParaRPr>
          </a:p>
          <a:p>
            <a:pPr>
              <a:lnSpc>
                <a:spcPct val="70000"/>
              </a:lnSpc>
              <a:spcBef>
                <a:spcPct val="50000"/>
              </a:spcBef>
            </a:pPr>
            <a:endParaRPr lang="en-US" altLang="ja-JP">
              <a:latin typeface="Courier New" pitchFamily="49" charset="0"/>
              <a:ea typeface="ＭＳ ゴシック" pitchFamily="49" charset="-128"/>
            </a:endParaRPr>
          </a:p>
          <a:p>
            <a:pPr>
              <a:lnSpc>
                <a:spcPct val="70000"/>
              </a:lnSpc>
              <a:spcBef>
                <a:spcPct val="50000"/>
              </a:spcBef>
            </a:pPr>
            <a:r>
              <a:rPr lang="en-US" altLang="ja-JP">
                <a:latin typeface="Courier New" pitchFamily="49" charset="0"/>
                <a:ea typeface="ＭＳ ゴシック" pitchFamily="49" charset="-128"/>
              </a:rPr>
              <a:t>  </a:t>
            </a:r>
            <a:r>
              <a:rPr lang="en-US" altLang="ja-JP">
                <a:solidFill>
                  <a:srgbClr val="FF0000"/>
                </a:solidFill>
                <a:latin typeface="Courier New" pitchFamily="49" charset="0"/>
                <a:ea typeface="ＭＳ ゴシック" pitchFamily="49" charset="-128"/>
              </a:rPr>
              <a:t>a[0]=10;</a:t>
            </a:r>
          </a:p>
          <a:p>
            <a:pPr>
              <a:lnSpc>
                <a:spcPct val="70000"/>
              </a:lnSpc>
              <a:spcBef>
                <a:spcPct val="50000"/>
              </a:spcBef>
            </a:pPr>
            <a:r>
              <a:rPr lang="en-US" altLang="ja-JP">
                <a:solidFill>
                  <a:srgbClr val="FF0000"/>
                </a:solidFill>
                <a:latin typeface="Courier New" pitchFamily="49" charset="0"/>
                <a:ea typeface="ＭＳ ゴシック" pitchFamily="49" charset="-128"/>
              </a:rPr>
              <a:t>  p[1]=20; /* p[1]</a:t>
            </a:r>
            <a:r>
              <a:rPr lang="ja-JP" altLang="en-US">
                <a:solidFill>
                  <a:srgbClr val="FF0000"/>
                </a:solidFill>
                <a:latin typeface="Courier New" pitchFamily="49" charset="0"/>
                <a:ea typeface="ＭＳ ゴシック" pitchFamily="49" charset="-128"/>
              </a:rPr>
              <a:t>は*</a:t>
            </a:r>
            <a:r>
              <a:rPr lang="en-US" altLang="ja-JP">
                <a:solidFill>
                  <a:srgbClr val="FF0000"/>
                </a:solidFill>
                <a:latin typeface="Courier New" pitchFamily="49" charset="0"/>
                <a:ea typeface="ＭＳ ゴシック" pitchFamily="49" charset="-128"/>
              </a:rPr>
              <a:t>(p+1)</a:t>
            </a:r>
            <a:r>
              <a:rPr lang="ja-JP" altLang="en-US">
                <a:solidFill>
                  <a:srgbClr val="FF0000"/>
                </a:solidFill>
                <a:latin typeface="Courier New" pitchFamily="49" charset="0"/>
                <a:ea typeface="ＭＳ ゴシック" pitchFamily="49" charset="-128"/>
              </a:rPr>
              <a:t>と同じ意味 *</a:t>
            </a:r>
            <a:r>
              <a:rPr lang="en-US" altLang="ja-JP">
                <a:solidFill>
                  <a:srgbClr val="FF0000"/>
                </a:solidFill>
                <a:latin typeface="Courier New" pitchFamily="49" charset="0"/>
                <a:ea typeface="ＭＳ ゴシック" pitchFamily="49" charset="-128"/>
              </a:rPr>
              <a:t>/</a:t>
            </a:r>
          </a:p>
          <a:p>
            <a:pPr>
              <a:lnSpc>
                <a:spcPct val="70000"/>
              </a:lnSpc>
              <a:spcBef>
                <a:spcPct val="50000"/>
              </a:spcBef>
            </a:pPr>
            <a:r>
              <a:rPr lang="en-US" altLang="ja-JP">
                <a:latin typeface="Courier New" pitchFamily="49" charset="0"/>
                <a:ea typeface="ＭＳ ゴシック" pitchFamily="49" charset="-128"/>
              </a:rPr>
              <a:t>  printf("%d %d\n", </a:t>
            </a:r>
            <a:r>
              <a:rPr lang="en-US" altLang="ja-JP">
                <a:solidFill>
                  <a:srgbClr val="FF0000"/>
                </a:solidFill>
                <a:latin typeface="Courier New" pitchFamily="49" charset="0"/>
                <a:ea typeface="ＭＳ ゴシック" pitchFamily="49" charset="-128"/>
              </a:rPr>
              <a:t>p[0], p[1]);</a:t>
            </a:r>
          </a:p>
          <a:p>
            <a:pPr>
              <a:lnSpc>
                <a:spcPct val="70000"/>
              </a:lnSpc>
              <a:spcBef>
                <a:spcPct val="50000"/>
              </a:spcBef>
            </a:pPr>
            <a:r>
              <a:rPr lang="en-US" altLang="ja-JP">
                <a:latin typeface="Courier New" pitchFamily="49" charset="0"/>
                <a:ea typeface="ＭＳ ゴシック" pitchFamily="49" charset="-128"/>
              </a:rPr>
              <a:t>  return 0;</a:t>
            </a:r>
          </a:p>
          <a:p>
            <a:pPr>
              <a:lnSpc>
                <a:spcPct val="70000"/>
              </a:lnSpc>
              <a:spcBef>
                <a:spcPct val="50000"/>
              </a:spcBef>
            </a:pPr>
            <a:r>
              <a:rPr lang="en-US" altLang="ja-JP">
                <a:latin typeface="Courier New" pitchFamily="49" charset="0"/>
                <a:ea typeface="ＭＳ ゴシック" pitchFamily="49" charset="-128"/>
              </a:rPr>
              <a:t>}</a:t>
            </a:r>
          </a:p>
        </p:txBody>
      </p:sp>
      <p:sp>
        <p:nvSpPr>
          <p:cNvPr id="1269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配列とポインタ</a:t>
            </a:r>
          </a:p>
        </p:txBody>
      </p:sp>
      <p:sp>
        <p:nvSpPr>
          <p:cNvPr id="126987" name="Text Box 11"/>
          <p:cNvSpPr txBox="1">
            <a:spLocks noChangeArrowheads="1"/>
          </p:cNvSpPr>
          <p:nvPr/>
        </p:nvSpPr>
        <p:spPr bwMode="auto">
          <a:xfrm>
            <a:off x="479425" y="1090613"/>
            <a:ext cx="1741488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ja-JP" dirty="0">
                <a:latin typeface="Courier New" pitchFamily="49" charset="0"/>
              </a:rPr>
              <a:t>sample4-6.c</a:t>
            </a:r>
          </a:p>
        </p:txBody>
      </p:sp>
      <p:sp>
        <p:nvSpPr>
          <p:cNvPr id="127004" name="AutoShape 28"/>
          <p:cNvSpPr>
            <a:spLocks/>
          </p:cNvSpPr>
          <p:nvPr/>
        </p:nvSpPr>
        <p:spPr bwMode="auto">
          <a:xfrm>
            <a:off x="4351338" y="1927225"/>
            <a:ext cx="4435475" cy="609600"/>
          </a:xfrm>
          <a:prstGeom prst="borderCallout1">
            <a:avLst>
              <a:gd name="adj1" fmla="val 18750"/>
              <a:gd name="adj2" fmla="val -1718"/>
              <a:gd name="adj3" fmla="val 304426"/>
              <a:gd name="adj4" fmla="val -53222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altLang="ja-JP" sz="1600">
                <a:latin typeface="Courier New" pitchFamily="49" charset="0"/>
              </a:rPr>
              <a:t>p</a:t>
            </a:r>
            <a:r>
              <a:rPr lang="ja-JP" altLang="en-US" sz="1600" b="0"/>
              <a:t>がポインタのとき， </a:t>
            </a:r>
            <a:r>
              <a:rPr lang="en-US" altLang="ja-JP" sz="1600">
                <a:latin typeface="Courier New" pitchFamily="49" charset="0"/>
              </a:rPr>
              <a:t>p[i]</a:t>
            </a:r>
            <a:r>
              <a:rPr lang="ja-JP" altLang="en-US" sz="1600" b="0">
                <a:latin typeface="Courier New" pitchFamily="49" charset="0"/>
              </a:rPr>
              <a:t>は，</a:t>
            </a:r>
            <a:r>
              <a:rPr lang="ja-JP" altLang="en-US" sz="1600">
                <a:latin typeface="Courier New" pitchFamily="49" charset="0"/>
              </a:rPr>
              <a:t>*</a:t>
            </a:r>
            <a:r>
              <a:rPr lang="en-US" altLang="ja-JP" sz="1600">
                <a:latin typeface="Courier New" pitchFamily="49" charset="0"/>
              </a:rPr>
              <a:t>(p+i)</a:t>
            </a:r>
            <a:r>
              <a:rPr lang="ja-JP" altLang="en-US" sz="1600" b="0">
                <a:latin typeface="Courier New" pitchFamily="49" charset="0"/>
              </a:rPr>
              <a:t>と同じことを表す</a:t>
            </a:r>
            <a:endParaRPr lang="ja-JP" altLang="en-US" sz="1600">
              <a:latin typeface="Courier New" pitchFamily="49" charset="0"/>
            </a:endParaRPr>
          </a:p>
        </p:txBody>
      </p:sp>
      <p:sp>
        <p:nvSpPr>
          <p:cNvPr id="15" name="Rectangle 5"/>
          <p:cNvSpPr>
            <a:spLocks noChangeArrowheads="1"/>
          </p:cNvSpPr>
          <p:nvPr/>
        </p:nvSpPr>
        <p:spPr bwMode="auto">
          <a:xfrm>
            <a:off x="7652495" y="3844925"/>
            <a:ext cx="1447800" cy="1828800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17" name="Line 6"/>
          <p:cNvSpPr>
            <a:spLocks noChangeShapeType="1"/>
          </p:cNvSpPr>
          <p:nvPr/>
        </p:nvSpPr>
        <p:spPr bwMode="auto">
          <a:xfrm>
            <a:off x="7652495" y="4454525"/>
            <a:ext cx="1447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18" name="Line 7"/>
          <p:cNvSpPr>
            <a:spLocks noChangeShapeType="1"/>
          </p:cNvSpPr>
          <p:nvPr/>
        </p:nvSpPr>
        <p:spPr bwMode="auto">
          <a:xfrm>
            <a:off x="7652495" y="5064125"/>
            <a:ext cx="1447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19" name="Text Box 8"/>
          <p:cNvSpPr txBox="1">
            <a:spLocks noChangeArrowheads="1"/>
          </p:cNvSpPr>
          <p:nvPr/>
        </p:nvSpPr>
        <p:spPr bwMode="auto">
          <a:xfrm>
            <a:off x="5899895" y="3997325"/>
            <a:ext cx="1066800" cy="155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ja-JP" sz="2400">
                <a:latin typeface="Courier New" pitchFamily="49" charset="0"/>
                <a:ea typeface="ＭＳ ゴシック" pitchFamily="49" charset="-128"/>
              </a:rPr>
              <a:t>a[0]</a:t>
            </a:r>
          </a:p>
          <a:p>
            <a:pPr>
              <a:spcBef>
                <a:spcPct val="50000"/>
              </a:spcBef>
            </a:pPr>
            <a:r>
              <a:rPr lang="en-US" altLang="ja-JP" sz="2400">
                <a:latin typeface="Courier New" pitchFamily="49" charset="0"/>
                <a:ea typeface="ＭＳ ゴシック" pitchFamily="49" charset="-128"/>
              </a:rPr>
              <a:t>a[1]</a:t>
            </a:r>
          </a:p>
          <a:p>
            <a:pPr>
              <a:spcBef>
                <a:spcPct val="50000"/>
              </a:spcBef>
            </a:pPr>
            <a:r>
              <a:rPr lang="en-US" altLang="ja-JP" sz="2400">
                <a:latin typeface="Courier New" pitchFamily="49" charset="0"/>
                <a:ea typeface="ＭＳ ゴシック" pitchFamily="49" charset="-128"/>
              </a:rPr>
              <a:t>a[2]</a:t>
            </a:r>
          </a:p>
        </p:txBody>
      </p:sp>
      <p:sp>
        <p:nvSpPr>
          <p:cNvPr id="20" name="AutoShape 9"/>
          <p:cNvSpPr>
            <a:spLocks noChangeArrowheads="1"/>
          </p:cNvSpPr>
          <p:nvPr/>
        </p:nvSpPr>
        <p:spPr bwMode="auto">
          <a:xfrm flipV="1">
            <a:off x="7555657" y="3614738"/>
            <a:ext cx="228600" cy="2286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21" name="Text Box 10"/>
          <p:cNvSpPr txBox="1">
            <a:spLocks noChangeArrowheads="1"/>
          </p:cNvSpPr>
          <p:nvPr/>
        </p:nvSpPr>
        <p:spPr bwMode="auto">
          <a:xfrm>
            <a:off x="6738095" y="3997325"/>
            <a:ext cx="1066800" cy="155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ja-JP" sz="2400">
                <a:latin typeface="Courier New" pitchFamily="49" charset="0"/>
                <a:ea typeface="ＭＳ ゴシック" pitchFamily="49" charset="-128"/>
              </a:rPr>
              <a:t>1000 </a:t>
            </a:r>
          </a:p>
          <a:p>
            <a:pPr>
              <a:spcBef>
                <a:spcPct val="50000"/>
              </a:spcBef>
            </a:pPr>
            <a:r>
              <a:rPr lang="en-US" altLang="ja-JP" sz="2400">
                <a:latin typeface="Courier New" pitchFamily="49" charset="0"/>
                <a:ea typeface="ＭＳ ゴシック" pitchFamily="49" charset="-128"/>
              </a:rPr>
              <a:t>1001</a:t>
            </a:r>
          </a:p>
          <a:p>
            <a:pPr>
              <a:spcBef>
                <a:spcPct val="50000"/>
              </a:spcBef>
            </a:pPr>
            <a:r>
              <a:rPr lang="en-US" altLang="ja-JP" sz="2400">
                <a:latin typeface="Courier New" pitchFamily="49" charset="0"/>
                <a:ea typeface="ＭＳ ゴシック" pitchFamily="49" charset="-128"/>
              </a:rPr>
              <a:t>1002</a:t>
            </a:r>
          </a:p>
        </p:txBody>
      </p:sp>
      <p:sp>
        <p:nvSpPr>
          <p:cNvPr id="22" name="Text Box 11"/>
          <p:cNvSpPr txBox="1">
            <a:spLocks noChangeArrowheads="1"/>
          </p:cNvSpPr>
          <p:nvPr/>
        </p:nvSpPr>
        <p:spPr bwMode="auto">
          <a:xfrm>
            <a:off x="8109695" y="3997325"/>
            <a:ext cx="685800" cy="155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ja-JP" sz="2400">
                <a:latin typeface="Courier New" pitchFamily="49" charset="0"/>
                <a:ea typeface="ＭＳ ゴシック" pitchFamily="49" charset="-128"/>
              </a:rPr>
              <a:t>10 </a:t>
            </a:r>
          </a:p>
          <a:p>
            <a:pPr>
              <a:spcBef>
                <a:spcPct val="50000"/>
              </a:spcBef>
            </a:pPr>
            <a:r>
              <a:rPr lang="en-US" altLang="ja-JP" sz="2400">
                <a:latin typeface="Courier New" pitchFamily="49" charset="0"/>
                <a:ea typeface="ＭＳ ゴシック" pitchFamily="49" charset="-128"/>
              </a:rPr>
              <a:t>20</a:t>
            </a:r>
          </a:p>
          <a:p>
            <a:pPr>
              <a:spcBef>
                <a:spcPct val="50000"/>
              </a:spcBef>
            </a:pPr>
            <a:r>
              <a:rPr lang="en-US" altLang="ja-JP" sz="2400">
                <a:latin typeface="Courier New" pitchFamily="49" charset="0"/>
                <a:ea typeface="ＭＳ ゴシック" pitchFamily="49" charset="-128"/>
              </a:rPr>
              <a:t>30</a:t>
            </a:r>
          </a:p>
        </p:txBody>
      </p:sp>
      <p:sp>
        <p:nvSpPr>
          <p:cNvPr id="23" name="Text Box 14"/>
          <p:cNvSpPr txBox="1">
            <a:spLocks noChangeArrowheads="1"/>
          </p:cNvSpPr>
          <p:nvPr/>
        </p:nvSpPr>
        <p:spPr bwMode="auto">
          <a:xfrm>
            <a:off x="6806357" y="3244850"/>
            <a:ext cx="165576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ja-JP">
                <a:latin typeface="Courier New" pitchFamily="49" charset="0"/>
              </a:rPr>
              <a:t>p = 1000</a:t>
            </a:r>
          </a:p>
        </p:txBody>
      </p:sp>
      <p:sp>
        <p:nvSpPr>
          <p:cNvPr id="24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2133600" cy="457200"/>
          </a:xfrm>
        </p:spPr>
        <p:txBody>
          <a:bodyPr/>
          <a:lstStyle/>
          <a:p>
            <a:fld id="{B91ECAB7-9A47-4E33-A7B3-1223DA4D05FE}" type="slidenum">
              <a:rPr lang="en-US" altLang="ja-JP"/>
              <a:pPr/>
              <a:t>102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414016975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59D96-39CF-4EA6-B5D8-E11F843A8CBB}" type="slidenum">
              <a:rPr lang="en-US" altLang="ja-JP"/>
              <a:pPr/>
              <a:t>103</a:t>
            </a:fld>
            <a:endParaRPr lang="en-US" altLang="ja-JP"/>
          </a:p>
        </p:txBody>
      </p:sp>
      <p:sp>
        <p:nvSpPr>
          <p:cNvPr id="155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演習（提出不要）</a:t>
            </a:r>
          </a:p>
        </p:txBody>
      </p:sp>
      <p:sp>
        <p:nvSpPr>
          <p:cNvPr id="1556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518506" cy="4530725"/>
          </a:xfrm>
        </p:spPr>
        <p:txBody>
          <a:bodyPr/>
          <a:lstStyle/>
          <a:p>
            <a:r>
              <a:rPr lang="ja-JP" altLang="en-US" dirty="0"/>
              <a:t>このスライドにおいて，以下のプログラムを入力し，コンパイルと実行を試せ</a:t>
            </a:r>
          </a:p>
          <a:p>
            <a:pPr lvl="1"/>
            <a:r>
              <a:rPr kumimoji="0" lang="en-US" altLang="ja-JP" sz="2800" dirty="0"/>
              <a:t>17</a:t>
            </a:r>
            <a:r>
              <a:rPr kumimoji="0" lang="ja-JP" altLang="en-US" sz="2800" dirty="0"/>
              <a:t>ページのプログラム</a:t>
            </a:r>
            <a:r>
              <a:rPr kumimoji="0" lang="en-US" altLang="ja-JP" sz="2800" dirty="0"/>
              <a:t>(sample4-5.c)</a:t>
            </a:r>
          </a:p>
          <a:p>
            <a:pPr lvl="1"/>
            <a:r>
              <a:rPr kumimoji="0" lang="en-US" altLang="ja-JP" sz="2800" dirty="0"/>
              <a:t>18</a:t>
            </a:r>
            <a:r>
              <a:rPr kumimoji="0" lang="ja-JP" altLang="en-US" sz="2800" dirty="0"/>
              <a:t>ページのプログラム</a:t>
            </a:r>
            <a:r>
              <a:rPr kumimoji="0" lang="en-US" altLang="ja-JP" sz="2800" dirty="0"/>
              <a:t>(sample4-6.c)</a:t>
            </a:r>
          </a:p>
          <a:p>
            <a:pPr lvl="1"/>
            <a:endParaRPr kumimoji="0" lang="en-US" altLang="ja-JP" sz="2800" dirty="0"/>
          </a:p>
        </p:txBody>
      </p:sp>
    </p:spTree>
    <p:extLst>
      <p:ext uri="{BB962C8B-B14F-4D97-AF65-F5344CB8AC3E}">
        <p14:creationId xmlns:p14="http://schemas.microsoft.com/office/powerpoint/2010/main" val="231381288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E0ED2-A820-47EF-BC11-3018412E440C}" type="slidenum">
              <a:rPr lang="en-US" altLang="ja-JP"/>
              <a:pPr/>
              <a:t>104</a:t>
            </a:fld>
            <a:endParaRPr lang="en-US" altLang="ja-JP"/>
          </a:p>
        </p:txBody>
      </p:sp>
      <p:sp>
        <p:nvSpPr>
          <p:cNvPr id="24579" name="Text Box 3"/>
          <p:cNvSpPr txBox="1">
            <a:spLocks noChangeArrowheads="1"/>
          </p:cNvSpPr>
          <p:nvPr/>
        </p:nvSpPr>
        <p:spPr bwMode="auto">
          <a:xfrm>
            <a:off x="628650" y="2060575"/>
            <a:ext cx="4213225" cy="4635115"/>
          </a:xfrm>
          <a:prstGeom prst="rect">
            <a:avLst/>
          </a:prstGeom>
          <a:solidFill>
            <a:schemeClr val="accent2"/>
          </a:solidFill>
          <a:ln w="38100">
            <a:solidFill>
              <a:schemeClr val="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altLang="ja-JP" dirty="0">
                <a:latin typeface="Courier New" pitchFamily="49" charset="0"/>
                <a:ea typeface="ＭＳ ゴシック" pitchFamily="49" charset="-128"/>
              </a:rPr>
              <a:t>#include &lt;</a:t>
            </a:r>
            <a:r>
              <a:rPr lang="en-US" altLang="ja-JP" dirty="0" err="1">
                <a:latin typeface="Courier New" pitchFamily="49" charset="0"/>
                <a:ea typeface="ＭＳ ゴシック" pitchFamily="49" charset="-128"/>
              </a:rPr>
              <a:t>stdio.h</a:t>
            </a:r>
            <a:r>
              <a:rPr lang="en-US" altLang="ja-JP" dirty="0">
                <a:latin typeface="Courier New" pitchFamily="49" charset="0"/>
                <a:ea typeface="ＭＳ ゴシック" pitchFamily="49" charset="-128"/>
              </a:rPr>
              <a:t>&gt;</a:t>
            </a:r>
          </a:p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altLang="ja-JP" dirty="0" err="1">
                <a:latin typeface="Courier New" pitchFamily="49" charset="0"/>
                <a:ea typeface="ＭＳ ゴシック" pitchFamily="49" charset="-128"/>
              </a:rPr>
              <a:t>int</a:t>
            </a:r>
            <a:r>
              <a:rPr lang="en-US" altLang="ja-JP" dirty="0">
                <a:latin typeface="Courier New" pitchFamily="49" charset="0"/>
                <a:ea typeface="ＭＳ ゴシック" pitchFamily="49" charset="-128"/>
              </a:rPr>
              <a:t> main(void)</a:t>
            </a:r>
          </a:p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altLang="ja-JP" dirty="0">
                <a:latin typeface="Courier New" pitchFamily="49" charset="0"/>
                <a:ea typeface="ＭＳ ゴシック" pitchFamily="49" charset="-128"/>
              </a:rPr>
              <a:t>{</a:t>
            </a:r>
          </a:p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altLang="ja-JP" dirty="0">
                <a:latin typeface="Courier New" pitchFamily="49" charset="0"/>
                <a:ea typeface="ＭＳ ゴシック" pitchFamily="49" charset="-128"/>
              </a:rPr>
              <a:t>  </a:t>
            </a:r>
            <a:r>
              <a:rPr lang="en-US" altLang="ja-JP" dirty="0" err="1">
                <a:latin typeface="Courier New" pitchFamily="49" charset="0"/>
                <a:ea typeface="ＭＳ ゴシック" pitchFamily="49" charset="-128"/>
              </a:rPr>
              <a:t>int</a:t>
            </a:r>
            <a:r>
              <a:rPr lang="en-US" altLang="ja-JP" dirty="0">
                <a:latin typeface="Courier New" pitchFamily="49" charset="0"/>
                <a:ea typeface="ＭＳ ゴシック" pitchFamily="49" charset="-128"/>
              </a:rPr>
              <a:t> a[10];</a:t>
            </a:r>
          </a:p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altLang="ja-JP" dirty="0">
                <a:latin typeface="Courier New" pitchFamily="49" charset="0"/>
                <a:ea typeface="ＭＳ ゴシック" pitchFamily="49" charset="-128"/>
              </a:rPr>
              <a:t>  </a:t>
            </a:r>
            <a:r>
              <a:rPr lang="en-US" altLang="ja-JP" dirty="0" err="1">
                <a:latin typeface="Courier New" pitchFamily="49" charset="0"/>
                <a:ea typeface="ＭＳ ゴシック" pitchFamily="49" charset="-128"/>
              </a:rPr>
              <a:t>int</a:t>
            </a:r>
            <a:r>
              <a:rPr lang="en-US" altLang="ja-JP" dirty="0">
                <a:latin typeface="Courier New" pitchFamily="49" charset="0"/>
                <a:ea typeface="ＭＳ ゴシック" pitchFamily="49" charset="-128"/>
              </a:rPr>
              <a:t> *p;</a:t>
            </a:r>
          </a:p>
          <a:p>
            <a:pPr>
              <a:lnSpc>
                <a:spcPct val="80000"/>
              </a:lnSpc>
              <a:spcBef>
                <a:spcPct val="50000"/>
              </a:spcBef>
            </a:pPr>
            <a:endParaRPr lang="en-US" altLang="ja-JP" dirty="0">
              <a:latin typeface="Courier New" pitchFamily="49" charset="0"/>
              <a:ea typeface="ＭＳ ゴシック" pitchFamily="49" charset="-128"/>
            </a:endParaRPr>
          </a:p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altLang="ja-JP" dirty="0">
                <a:latin typeface="Courier New" pitchFamily="49" charset="0"/>
                <a:ea typeface="ＭＳ ゴシック" pitchFamily="49" charset="-128"/>
              </a:rPr>
              <a:t>  p = &amp;a[5];</a:t>
            </a:r>
          </a:p>
          <a:p>
            <a:pPr>
              <a:lnSpc>
                <a:spcPct val="80000"/>
              </a:lnSpc>
              <a:spcBef>
                <a:spcPct val="50000"/>
              </a:spcBef>
            </a:pPr>
            <a:endParaRPr lang="en-US" altLang="ja-JP" dirty="0">
              <a:solidFill>
                <a:schemeClr val="accent2"/>
              </a:solidFill>
              <a:latin typeface="Courier New" pitchFamily="49" charset="0"/>
              <a:ea typeface="ＭＳ ゴシック" pitchFamily="49" charset="-128"/>
            </a:endParaRPr>
          </a:p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altLang="ja-JP" dirty="0">
                <a:solidFill>
                  <a:schemeClr val="accent2"/>
                </a:solidFill>
                <a:latin typeface="Courier New" pitchFamily="49" charset="0"/>
                <a:ea typeface="ＭＳ ゴシック" pitchFamily="49" charset="-128"/>
              </a:rPr>
              <a:t>;</a:t>
            </a:r>
          </a:p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altLang="ja-JP" dirty="0">
                <a:latin typeface="Courier New" pitchFamily="49" charset="0"/>
                <a:ea typeface="ＭＳ ゴシック" pitchFamily="49" charset="-128"/>
              </a:rPr>
              <a:t>  </a:t>
            </a:r>
            <a:r>
              <a:rPr lang="en-US" altLang="ja-JP" dirty="0" err="1">
                <a:latin typeface="Courier New" pitchFamily="49" charset="0"/>
                <a:ea typeface="ＭＳ ゴシック" pitchFamily="49" charset="-128"/>
              </a:rPr>
              <a:t>printf</a:t>
            </a:r>
            <a:r>
              <a:rPr lang="en-US" altLang="ja-JP" dirty="0">
                <a:latin typeface="Courier New" pitchFamily="49" charset="0"/>
                <a:ea typeface="ＭＳ ゴシック" pitchFamily="49" charset="-128"/>
              </a:rPr>
              <a:t>("a[9]=%d\n", a[9]);</a:t>
            </a:r>
          </a:p>
          <a:p>
            <a:pPr>
              <a:lnSpc>
                <a:spcPct val="80000"/>
              </a:lnSpc>
              <a:spcBef>
                <a:spcPct val="50000"/>
              </a:spcBef>
            </a:pPr>
            <a:endParaRPr lang="en-US" altLang="ja-JP" dirty="0">
              <a:latin typeface="Courier New" pitchFamily="49" charset="0"/>
              <a:ea typeface="ＭＳ ゴシック" pitchFamily="49" charset="-128"/>
            </a:endParaRPr>
          </a:p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altLang="ja-JP" dirty="0">
                <a:latin typeface="Courier New" pitchFamily="49" charset="0"/>
                <a:ea typeface="ＭＳ ゴシック" pitchFamily="49" charset="-128"/>
              </a:rPr>
              <a:t>  return 0;</a:t>
            </a:r>
          </a:p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altLang="ja-JP" dirty="0">
                <a:latin typeface="Courier New" pitchFamily="49" charset="0"/>
                <a:ea typeface="ＭＳ ゴシック" pitchFamily="49" charset="-128"/>
              </a:rPr>
              <a:t>}</a:t>
            </a:r>
          </a:p>
        </p:txBody>
      </p:sp>
      <p:sp>
        <p:nvSpPr>
          <p:cNvPr id="24581" name="Rectangle 5"/>
          <p:cNvSpPr>
            <a:spLocks noChangeArrowheads="1"/>
          </p:cNvSpPr>
          <p:nvPr/>
        </p:nvSpPr>
        <p:spPr bwMode="auto">
          <a:xfrm>
            <a:off x="5943600" y="1635125"/>
            <a:ext cx="838200" cy="3810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24582" name="Line 6"/>
          <p:cNvSpPr>
            <a:spLocks noChangeShapeType="1"/>
          </p:cNvSpPr>
          <p:nvPr/>
        </p:nvSpPr>
        <p:spPr bwMode="auto">
          <a:xfrm>
            <a:off x="5943600" y="2016125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24583" name="Line 7"/>
          <p:cNvSpPr>
            <a:spLocks noChangeShapeType="1"/>
          </p:cNvSpPr>
          <p:nvPr/>
        </p:nvSpPr>
        <p:spPr bwMode="auto">
          <a:xfrm>
            <a:off x="5943600" y="2397125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24584" name="Line 8"/>
          <p:cNvSpPr>
            <a:spLocks noChangeShapeType="1"/>
          </p:cNvSpPr>
          <p:nvPr/>
        </p:nvSpPr>
        <p:spPr bwMode="auto">
          <a:xfrm>
            <a:off x="5943600" y="2778125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24585" name="Line 9"/>
          <p:cNvSpPr>
            <a:spLocks noChangeShapeType="1"/>
          </p:cNvSpPr>
          <p:nvPr/>
        </p:nvSpPr>
        <p:spPr bwMode="auto">
          <a:xfrm>
            <a:off x="5943600" y="3159125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24586" name="Line 10"/>
          <p:cNvSpPr>
            <a:spLocks noChangeShapeType="1"/>
          </p:cNvSpPr>
          <p:nvPr/>
        </p:nvSpPr>
        <p:spPr bwMode="auto">
          <a:xfrm>
            <a:off x="5943600" y="3540125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24587" name="Line 11"/>
          <p:cNvSpPr>
            <a:spLocks noChangeShapeType="1"/>
          </p:cNvSpPr>
          <p:nvPr/>
        </p:nvSpPr>
        <p:spPr bwMode="auto">
          <a:xfrm>
            <a:off x="5943600" y="3921125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24588" name="Line 12"/>
          <p:cNvSpPr>
            <a:spLocks noChangeShapeType="1"/>
          </p:cNvSpPr>
          <p:nvPr/>
        </p:nvSpPr>
        <p:spPr bwMode="auto">
          <a:xfrm>
            <a:off x="5943600" y="4302125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24589" name="Line 13"/>
          <p:cNvSpPr>
            <a:spLocks noChangeShapeType="1"/>
          </p:cNvSpPr>
          <p:nvPr/>
        </p:nvSpPr>
        <p:spPr bwMode="auto">
          <a:xfrm>
            <a:off x="5943600" y="4683125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24590" name="Line 14"/>
          <p:cNvSpPr>
            <a:spLocks noChangeShapeType="1"/>
          </p:cNvSpPr>
          <p:nvPr/>
        </p:nvSpPr>
        <p:spPr bwMode="auto">
          <a:xfrm>
            <a:off x="5943600" y="5064125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24591" name="Text Box 15"/>
          <p:cNvSpPr txBox="1">
            <a:spLocks noChangeArrowheads="1"/>
          </p:cNvSpPr>
          <p:nvPr/>
        </p:nvSpPr>
        <p:spPr bwMode="auto">
          <a:xfrm>
            <a:off x="5029200" y="1706563"/>
            <a:ext cx="762000" cy="3668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85000"/>
              </a:lnSpc>
              <a:spcBef>
                <a:spcPct val="50000"/>
              </a:spcBef>
            </a:pPr>
            <a:r>
              <a:rPr lang="en-US" altLang="ja-JP">
                <a:latin typeface="ＭＳ Ｐゴシック" charset="-128"/>
              </a:rPr>
              <a:t>a[0]</a:t>
            </a:r>
          </a:p>
          <a:p>
            <a:pPr>
              <a:lnSpc>
                <a:spcPct val="85000"/>
              </a:lnSpc>
              <a:spcBef>
                <a:spcPct val="50000"/>
              </a:spcBef>
            </a:pPr>
            <a:r>
              <a:rPr lang="en-US" altLang="ja-JP">
                <a:latin typeface="ＭＳ Ｐゴシック" charset="-128"/>
              </a:rPr>
              <a:t>a[1]</a:t>
            </a:r>
          </a:p>
          <a:p>
            <a:pPr>
              <a:lnSpc>
                <a:spcPct val="85000"/>
              </a:lnSpc>
              <a:spcBef>
                <a:spcPct val="50000"/>
              </a:spcBef>
            </a:pPr>
            <a:r>
              <a:rPr lang="en-US" altLang="ja-JP">
                <a:latin typeface="ＭＳ Ｐゴシック" charset="-128"/>
              </a:rPr>
              <a:t>a[2]</a:t>
            </a:r>
          </a:p>
          <a:p>
            <a:pPr>
              <a:lnSpc>
                <a:spcPct val="85000"/>
              </a:lnSpc>
              <a:spcBef>
                <a:spcPct val="50000"/>
              </a:spcBef>
            </a:pPr>
            <a:r>
              <a:rPr lang="en-US" altLang="ja-JP">
                <a:latin typeface="ＭＳ Ｐゴシック" charset="-128"/>
              </a:rPr>
              <a:t>a[3]</a:t>
            </a:r>
          </a:p>
          <a:p>
            <a:pPr>
              <a:lnSpc>
                <a:spcPct val="85000"/>
              </a:lnSpc>
              <a:spcBef>
                <a:spcPct val="50000"/>
              </a:spcBef>
            </a:pPr>
            <a:r>
              <a:rPr lang="en-US" altLang="ja-JP">
                <a:latin typeface="ＭＳ Ｐゴシック" charset="-128"/>
              </a:rPr>
              <a:t>a[4]</a:t>
            </a:r>
          </a:p>
          <a:p>
            <a:pPr>
              <a:lnSpc>
                <a:spcPct val="85000"/>
              </a:lnSpc>
              <a:spcBef>
                <a:spcPct val="50000"/>
              </a:spcBef>
            </a:pPr>
            <a:r>
              <a:rPr lang="en-US" altLang="ja-JP">
                <a:latin typeface="ＭＳ Ｐゴシック" charset="-128"/>
              </a:rPr>
              <a:t>a[5]</a:t>
            </a:r>
          </a:p>
          <a:p>
            <a:pPr>
              <a:lnSpc>
                <a:spcPct val="85000"/>
              </a:lnSpc>
              <a:spcBef>
                <a:spcPct val="50000"/>
              </a:spcBef>
            </a:pPr>
            <a:r>
              <a:rPr lang="en-US" altLang="ja-JP">
                <a:latin typeface="ＭＳ Ｐゴシック" charset="-128"/>
              </a:rPr>
              <a:t>a[6]</a:t>
            </a:r>
          </a:p>
          <a:p>
            <a:pPr>
              <a:lnSpc>
                <a:spcPct val="85000"/>
              </a:lnSpc>
              <a:spcBef>
                <a:spcPct val="50000"/>
              </a:spcBef>
            </a:pPr>
            <a:r>
              <a:rPr lang="en-US" altLang="ja-JP">
                <a:latin typeface="ＭＳ Ｐゴシック" charset="-128"/>
              </a:rPr>
              <a:t>a[7]</a:t>
            </a:r>
          </a:p>
          <a:p>
            <a:pPr>
              <a:lnSpc>
                <a:spcPct val="85000"/>
              </a:lnSpc>
              <a:spcBef>
                <a:spcPct val="50000"/>
              </a:spcBef>
            </a:pPr>
            <a:r>
              <a:rPr lang="en-US" altLang="ja-JP">
                <a:latin typeface="ＭＳ Ｐゴシック" charset="-128"/>
              </a:rPr>
              <a:t>a[8]</a:t>
            </a:r>
          </a:p>
          <a:p>
            <a:pPr>
              <a:lnSpc>
                <a:spcPct val="85000"/>
              </a:lnSpc>
              <a:spcBef>
                <a:spcPct val="50000"/>
              </a:spcBef>
            </a:pPr>
            <a:r>
              <a:rPr lang="en-US" altLang="ja-JP">
                <a:latin typeface="ＭＳ Ｐゴシック" charset="-128"/>
              </a:rPr>
              <a:t>a[9]</a:t>
            </a:r>
          </a:p>
        </p:txBody>
      </p:sp>
      <p:sp>
        <p:nvSpPr>
          <p:cNvPr id="24593" name="AutoShape 17"/>
          <p:cNvSpPr>
            <a:spLocks noChangeArrowheads="1"/>
          </p:cNvSpPr>
          <p:nvPr/>
        </p:nvSpPr>
        <p:spPr bwMode="auto">
          <a:xfrm flipV="1">
            <a:off x="7559675" y="3651250"/>
            <a:ext cx="228600" cy="1524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24594" name="Text Box 18"/>
          <p:cNvSpPr txBox="1">
            <a:spLocks noChangeArrowheads="1"/>
          </p:cNvSpPr>
          <p:nvPr/>
        </p:nvSpPr>
        <p:spPr bwMode="auto">
          <a:xfrm>
            <a:off x="7716838" y="3449638"/>
            <a:ext cx="609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ja-JP" sz="2400">
                <a:latin typeface="ＭＳ ゴシック" pitchFamily="49" charset="-128"/>
                <a:ea typeface="ＭＳ ゴシック" pitchFamily="49" charset="-128"/>
              </a:rPr>
              <a:t>p</a:t>
            </a:r>
          </a:p>
        </p:txBody>
      </p:sp>
      <p:sp>
        <p:nvSpPr>
          <p:cNvPr id="24595" name="Text Box 19"/>
          <p:cNvSpPr txBox="1">
            <a:spLocks noChangeArrowheads="1"/>
          </p:cNvSpPr>
          <p:nvPr/>
        </p:nvSpPr>
        <p:spPr bwMode="auto">
          <a:xfrm>
            <a:off x="7742238" y="4964113"/>
            <a:ext cx="1066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ja-JP" sz="2400">
                <a:latin typeface="ＭＳ ゴシック" pitchFamily="49" charset="-128"/>
                <a:ea typeface="ＭＳ ゴシック" pitchFamily="49" charset="-128"/>
              </a:rPr>
              <a:t>p=p+4</a:t>
            </a:r>
          </a:p>
        </p:txBody>
      </p:sp>
      <p:sp>
        <p:nvSpPr>
          <p:cNvPr id="24596" name="AutoShape 20"/>
          <p:cNvSpPr>
            <a:spLocks noChangeArrowheads="1"/>
          </p:cNvSpPr>
          <p:nvPr/>
        </p:nvSpPr>
        <p:spPr bwMode="auto">
          <a:xfrm flipV="1">
            <a:off x="7561263" y="5175250"/>
            <a:ext cx="228600" cy="1524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24598" name="Rectangle 22"/>
          <p:cNvSpPr>
            <a:spLocks noGrp="1" noChangeArrowheads="1"/>
          </p:cNvSpPr>
          <p:nvPr>
            <p:ph type="title"/>
          </p:nvPr>
        </p:nvSpPr>
        <p:spPr>
          <a:xfrm>
            <a:off x="457200" y="44754"/>
            <a:ext cx="8229600" cy="1143000"/>
          </a:xfrm>
        </p:spPr>
        <p:txBody>
          <a:bodyPr/>
          <a:lstStyle/>
          <a:p>
            <a:r>
              <a:rPr lang="ja-JP" altLang="en-US" b="1" dirty="0">
                <a:solidFill>
                  <a:srgbClr val="FF0000"/>
                </a:solidFill>
              </a:rPr>
              <a:t>演習</a:t>
            </a:r>
            <a:r>
              <a:rPr lang="en-US" altLang="ja-JP" b="1" dirty="0">
                <a:solidFill>
                  <a:srgbClr val="FF0000"/>
                </a:solidFill>
              </a:rPr>
              <a:t>3-2</a:t>
            </a:r>
            <a:endParaRPr lang="en-US" altLang="ja-JP" dirty="0"/>
          </a:p>
        </p:txBody>
      </p:sp>
      <p:sp>
        <p:nvSpPr>
          <p:cNvPr id="24600" name="Text Box 24"/>
          <p:cNvSpPr txBox="1">
            <a:spLocks noChangeArrowheads="1"/>
          </p:cNvSpPr>
          <p:nvPr/>
        </p:nvSpPr>
        <p:spPr bwMode="auto">
          <a:xfrm>
            <a:off x="6757988" y="1704975"/>
            <a:ext cx="762000" cy="3668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85000"/>
              </a:lnSpc>
              <a:spcBef>
                <a:spcPct val="50000"/>
              </a:spcBef>
            </a:pPr>
            <a:r>
              <a:rPr lang="en-US" altLang="ja-JP">
                <a:latin typeface="ＭＳ Ｐゴシック" charset="-128"/>
              </a:rPr>
              <a:t>1000</a:t>
            </a:r>
          </a:p>
          <a:p>
            <a:pPr>
              <a:lnSpc>
                <a:spcPct val="85000"/>
              </a:lnSpc>
              <a:spcBef>
                <a:spcPct val="50000"/>
              </a:spcBef>
            </a:pPr>
            <a:r>
              <a:rPr lang="en-US" altLang="ja-JP">
                <a:latin typeface="ＭＳ Ｐゴシック" charset="-128"/>
              </a:rPr>
              <a:t>1001</a:t>
            </a:r>
          </a:p>
          <a:p>
            <a:pPr>
              <a:lnSpc>
                <a:spcPct val="85000"/>
              </a:lnSpc>
              <a:spcBef>
                <a:spcPct val="50000"/>
              </a:spcBef>
            </a:pPr>
            <a:r>
              <a:rPr lang="en-US" altLang="ja-JP">
                <a:latin typeface="ＭＳ Ｐゴシック" charset="-128"/>
              </a:rPr>
              <a:t>1002</a:t>
            </a:r>
          </a:p>
          <a:p>
            <a:pPr>
              <a:lnSpc>
                <a:spcPct val="85000"/>
              </a:lnSpc>
              <a:spcBef>
                <a:spcPct val="50000"/>
              </a:spcBef>
            </a:pPr>
            <a:r>
              <a:rPr lang="en-US" altLang="ja-JP">
                <a:latin typeface="ＭＳ Ｐゴシック" charset="-128"/>
              </a:rPr>
              <a:t>1003</a:t>
            </a:r>
          </a:p>
          <a:p>
            <a:pPr>
              <a:lnSpc>
                <a:spcPct val="85000"/>
              </a:lnSpc>
              <a:spcBef>
                <a:spcPct val="50000"/>
              </a:spcBef>
            </a:pPr>
            <a:r>
              <a:rPr lang="en-US" altLang="ja-JP">
                <a:latin typeface="ＭＳ Ｐゴシック" charset="-128"/>
              </a:rPr>
              <a:t>1004</a:t>
            </a:r>
          </a:p>
          <a:p>
            <a:pPr>
              <a:lnSpc>
                <a:spcPct val="85000"/>
              </a:lnSpc>
              <a:spcBef>
                <a:spcPct val="50000"/>
              </a:spcBef>
            </a:pPr>
            <a:r>
              <a:rPr lang="en-US" altLang="ja-JP">
                <a:latin typeface="ＭＳ Ｐゴシック" charset="-128"/>
              </a:rPr>
              <a:t>1005</a:t>
            </a:r>
          </a:p>
          <a:p>
            <a:pPr>
              <a:lnSpc>
                <a:spcPct val="85000"/>
              </a:lnSpc>
              <a:spcBef>
                <a:spcPct val="50000"/>
              </a:spcBef>
            </a:pPr>
            <a:r>
              <a:rPr lang="en-US" altLang="ja-JP">
                <a:latin typeface="ＭＳ Ｐゴシック" charset="-128"/>
              </a:rPr>
              <a:t>1006</a:t>
            </a:r>
          </a:p>
          <a:p>
            <a:pPr>
              <a:lnSpc>
                <a:spcPct val="85000"/>
              </a:lnSpc>
              <a:spcBef>
                <a:spcPct val="50000"/>
              </a:spcBef>
            </a:pPr>
            <a:r>
              <a:rPr lang="en-US" altLang="ja-JP">
                <a:latin typeface="ＭＳ Ｐゴシック" charset="-128"/>
              </a:rPr>
              <a:t>1007</a:t>
            </a:r>
          </a:p>
          <a:p>
            <a:pPr>
              <a:lnSpc>
                <a:spcPct val="85000"/>
              </a:lnSpc>
              <a:spcBef>
                <a:spcPct val="50000"/>
              </a:spcBef>
            </a:pPr>
            <a:r>
              <a:rPr lang="en-US" altLang="ja-JP">
                <a:latin typeface="ＭＳ Ｐゴシック" charset="-128"/>
              </a:rPr>
              <a:t>1008</a:t>
            </a:r>
          </a:p>
          <a:p>
            <a:pPr>
              <a:lnSpc>
                <a:spcPct val="85000"/>
              </a:lnSpc>
              <a:spcBef>
                <a:spcPct val="50000"/>
              </a:spcBef>
            </a:pPr>
            <a:r>
              <a:rPr lang="en-US" altLang="ja-JP">
                <a:latin typeface="ＭＳ Ｐゴシック" charset="-128"/>
              </a:rPr>
              <a:t>1009</a:t>
            </a:r>
          </a:p>
        </p:txBody>
      </p:sp>
      <p:sp>
        <p:nvSpPr>
          <p:cNvPr id="24601" name="Rectangle 25"/>
          <p:cNvSpPr>
            <a:spLocks noChangeArrowheads="1"/>
          </p:cNvSpPr>
          <p:nvPr/>
        </p:nvSpPr>
        <p:spPr bwMode="auto">
          <a:xfrm>
            <a:off x="6089650" y="5073650"/>
            <a:ext cx="550863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ja-JP" sz="1600">
                <a:solidFill>
                  <a:srgbClr val="FF0000"/>
                </a:solidFill>
                <a:latin typeface="Courier New" pitchFamily="49" charset="0"/>
              </a:rPr>
              <a:t>100</a:t>
            </a:r>
          </a:p>
        </p:txBody>
      </p:sp>
      <p:sp>
        <p:nvSpPr>
          <p:cNvPr id="24602" name="Text Box 26"/>
          <p:cNvSpPr txBox="1">
            <a:spLocks noChangeArrowheads="1"/>
          </p:cNvSpPr>
          <p:nvPr/>
        </p:nvSpPr>
        <p:spPr bwMode="auto">
          <a:xfrm>
            <a:off x="387350" y="1687513"/>
            <a:ext cx="1741488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ja-JP" dirty="0">
                <a:latin typeface="Courier New" pitchFamily="49" charset="0"/>
              </a:rPr>
              <a:t>sample4-8.c</a:t>
            </a:r>
          </a:p>
        </p:txBody>
      </p:sp>
      <p:sp>
        <p:nvSpPr>
          <p:cNvPr id="2" name="正方形/長方形 1"/>
          <p:cNvSpPr/>
          <p:nvPr/>
        </p:nvSpPr>
        <p:spPr>
          <a:xfrm>
            <a:off x="529369" y="828229"/>
            <a:ext cx="7749237" cy="70788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ja-JP" sz="2000" b="0" dirty="0">
                <a:solidFill>
                  <a:srgbClr val="FF0000"/>
                </a:solidFill>
              </a:rPr>
              <a:t>sample4-8.c</a:t>
            </a:r>
            <a:r>
              <a:rPr lang="ja-JP" altLang="en-US" sz="2000" b="0" dirty="0">
                <a:solidFill>
                  <a:srgbClr val="FF0000"/>
                </a:solidFill>
              </a:rPr>
              <a:t>に加筆して，</a:t>
            </a:r>
            <a:r>
              <a:rPr lang="en-US" altLang="ja-JP" sz="2000" b="0" dirty="0">
                <a:solidFill>
                  <a:srgbClr val="FF0000"/>
                </a:solidFill>
              </a:rPr>
              <a:t>a[9]=100 </a:t>
            </a:r>
            <a:r>
              <a:rPr lang="ja-JP" altLang="en-US" sz="2000" b="0" dirty="0">
                <a:solidFill>
                  <a:srgbClr val="FF0000"/>
                </a:solidFill>
              </a:rPr>
              <a:t>と表示されるプログラムを作成せよ</a:t>
            </a:r>
            <a:endParaRPr lang="en-US" altLang="ja-JP" sz="2000" b="0" dirty="0">
              <a:solidFill>
                <a:srgbClr val="FF0000"/>
              </a:solidFill>
            </a:endParaRPr>
          </a:p>
          <a:p>
            <a:r>
              <a:rPr lang="ja-JP" altLang="en-US" sz="2000" b="0" dirty="0">
                <a:solidFill>
                  <a:srgbClr val="FF0000"/>
                </a:solidFill>
              </a:rPr>
              <a:t>ただし，</a:t>
            </a:r>
            <a:r>
              <a:rPr lang="en-US" altLang="ja-JP" sz="2000" b="0" dirty="0">
                <a:solidFill>
                  <a:srgbClr val="FF0000"/>
                </a:solidFill>
              </a:rPr>
              <a:t>a[9] = 100 </a:t>
            </a:r>
            <a:r>
              <a:rPr lang="ja-JP" altLang="en-US" sz="2000" b="0" dirty="0">
                <a:solidFill>
                  <a:srgbClr val="FF0000"/>
                </a:solidFill>
              </a:rPr>
              <a:t>等，</a:t>
            </a:r>
            <a:r>
              <a:rPr lang="en-US" altLang="ja-JP" sz="2000" b="0" dirty="0">
                <a:solidFill>
                  <a:srgbClr val="FF0000"/>
                </a:solidFill>
              </a:rPr>
              <a:t>a[9]</a:t>
            </a:r>
            <a:r>
              <a:rPr lang="ja-JP" altLang="en-US" sz="2000" b="0" dirty="0">
                <a:solidFill>
                  <a:srgbClr val="FF0000"/>
                </a:solidFill>
              </a:rPr>
              <a:t>に直接</a:t>
            </a:r>
            <a:r>
              <a:rPr lang="en-US" altLang="ja-JP" sz="2000" b="0" dirty="0">
                <a:solidFill>
                  <a:srgbClr val="FF0000"/>
                </a:solidFill>
              </a:rPr>
              <a:t>100</a:t>
            </a:r>
            <a:r>
              <a:rPr lang="ja-JP" altLang="en-US" sz="2000" b="0" dirty="0">
                <a:solidFill>
                  <a:srgbClr val="FF0000"/>
                </a:solidFill>
              </a:rPr>
              <a:t>を代入することを禁止する．</a:t>
            </a:r>
          </a:p>
        </p:txBody>
      </p:sp>
    </p:spTree>
    <p:extLst>
      <p:ext uri="{BB962C8B-B14F-4D97-AF65-F5344CB8AC3E}">
        <p14:creationId xmlns:p14="http://schemas.microsoft.com/office/powerpoint/2010/main" val="3102984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81" grpId="0" animBg="1"/>
      <p:bldP spid="24582" grpId="0" animBg="1"/>
      <p:bldP spid="24583" grpId="0" animBg="1"/>
      <p:bldP spid="24584" grpId="0" animBg="1"/>
      <p:bldP spid="24585" grpId="0" animBg="1"/>
      <p:bldP spid="24586" grpId="0" animBg="1"/>
      <p:bldP spid="24587" grpId="0" animBg="1"/>
      <p:bldP spid="24588" grpId="0" animBg="1"/>
      <p:bldP spid="24589" grpId="0" animBg="1"/>
      <p:bldP spid="24590" grpId="0" animBg="1"/>
      <p:bldP spid="24591" grpId="0"/>
      <p:bldP spid="24593" grpId="0" animBg="1"/>
      <p:bldP spid="24594" grpId="0"/>
      <p:bldP spid="24595" grpId="0"/>
      <p:bldP spid="24596" grpId="0" animBg="1"/>
      <p:bldP spid="24600" grpId="0"/>
      <p:bldP spid="24601" grpId="0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b="1" dirty="0">
                <a:solidFill>
                  <a:srgbClr val="FF0000"/>
                </a:solidFill>
              </a:rPr>
              <a:t>演習</a:t>
            </a:r>
            <a:r>
              <a:rPr lang="en-US" altLang="ja-JP" b="1" dirty="0">
                <a:solidFill>
                  <a:srgbClr val="FF0000"/>
                </a:solidFill>
              </a:rPr>
              <a:t>3-2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>
                <a:solidFill>
                  <a:srgbClr val="FF0000"/>
                </a:solidFill>
              </a:rPr>
              <a:t>sample4-8.c</a:t>
            </a:r>
            <a:r>
              <a:rPr lang="ja-JP" altLang="en-US" dirty="0">
                <a:solidFill>
                  <a:srgbClr val="FF0000"/>
                </a:solidFill>
              </a:rPr>
              <a:t>を完成させて，</a:t>
            </a:r>
            <a:r>
              <a:rPr lang="en-US" altLang="ja-JP" dirty="0" err="1">
                <a:solidFill>
                  <a:srgbClr val="FF0000"/>
                </a:solidFill>
              </a:rPr>
              <a:t>CourseN@vi</a:t>
            </a:r>
            <a:r>
              <a:rPr lang="ja-JP" altLang="en-US" dirty="0">
                <a:solidFill>
                  <a:srgbClr val="FF0000"/>
                </a:solidFill>
              </a:rPr>
              <a:t>の「演習</a:t>
            </a:r>
            <a:r>
              <a:rPr lang="en-US" altLang="ja-JP" dirty="0">
                <a:solidFill>
                  <a:srgbClr val="FF0000"/>
                </a:solidFill>
              </a:rPr>
              <a:t>2 </a:t>
            </a:r>
            <a:r>
              <a:rPr lang="ja-JP" altLang="en-US" dirty="0">
                <a:solidFill>
                  <a:srgbClr val="FF0000"/>
                </a:solidFill>
              </a:rPr>
              <a:t>～ 演習</a:t>
            </a:r>
            <a:r>
              <a:rPr lang="en-US" altLang="ja-JP" dirty="0">
                <a:solidFill>
                  <a:srgbClr val="FF0000"/>
                </a:solidFill>
              </a:rPr>
              <a:t>3 </a:t>
            </a:r>
            <a:r>
              <a:rPr lang="ja-JP" altLang="en-US" dirty="0">
                <a:solidFill>
                  <a:srgbClr val="FF0000"/>
                </a:solidFill>
              </a:rPr>
              <a:t>」にファイル名を「</a:t>
            </a:r>
            <a:r>
              <a:rPr lang="en-US" altLang="ja-JP" dirty="0">
                <a:solidFill>
                  <a:srgbClr val="FF0000"/>
                </a:solidFill>
              </a:rPr>
              <a:t>32_</a:t>
            </a:r>
            <a:r>
              <a:rPr lang="ja-JP" altLang="en-US" dirty="0">
                <a:solidFill>
                  <a:srgbClr val="FF0000"/>
                </a:solidFill>
              </a:rPr>
              <a:t>学籍番号</a:t>
            </a:r>
            <a:r>
              <a:rPr lang="en-US" altLang="ja-JP" dirty="0">
                <a:solidFill>
                  <a:srgbClr val="FF0000"/>
                </a:solidFill>
              </a:rPr>
              <a:t>.c</a:t>
            </a:r>
            <a:r>
              <a:rPr lang="ja-JP" altLang="en-US" dirty="0">
                <a:solidFill>
                  <a:srgbClr val="FF0000"/>
                </a:solidFill>
              </a:rPr>
              <a:t>」として提出すること．</a:t>
            </a:r>
            <a:endParaRPr kumimoji="0" lang="en-US" altLang="ja-JP" dirty="0">
              <a:solidFill>
                <a:srgbClr val="FF0000"/>
              </a:solidFill>
            </a:endParaRPr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1595F-1C65-4D37-B8B9-DC565FEB7223}" type="slidenum">
              <a:rPr lang="en-US" altLang="ja-JP" smtClean="0"/>
              <a:pPr/>
              <a:t>105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396692724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44CE63-7FD5-4DC9-8A78-CF81E9BAFBA8}" type="slidenum">
              <a:rPr lang="en-US" altLang="ja-JP"/>
              <a:pPr/>
              <a:t>106</a:t>
            </a:fld>
            <a:endParaRPr lang="en-US" altLang="ja-JP"/>
          </a:p>
        </p:txBody>
      </p:sp>
      <p:sp>
        <p:nvSpPr>
          <p:cNvPr id="125954" name="Text Box 2"/>
          <p:cNvSpPr txBox="1">
            <a:spLocks noChangeArrowheads="1"/>
          </p:cNvSpPr>
          <p:nvPr/>
        </p:nvSpPr>
        <p:spPr bwMode="auto">
          <a:xfrm>
            <a:off x="336550" y="2119313"/>
            <a:ext cx="3308350" cy="3294062"/>
          </a:xfrm>
          <a:prstGeom prst="rect">
            <a:avLst/>
          </a:prstGeom>
          <a:solidFill>
            <a:schemeClr val="accent2"/>
          </a:solidFill>
          <a:ln w="38100">
            <a:solidFill>
              <a:schemeClr val="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0" lang="en-US" altLang="ja-JP">
                <a:latin typeface="Courier New" pitchFamily="49" charset="0"/>
                <a:ea typeface="ＭＳ ゴシック" pitchFamily="49" charset="-128"/>
              </a:rPr>
              <a:t>#include &lt;stdio.h&gt;</a:t>
            </a:r>
          </a:p>
          <a:p>
            <a:pPr>
              <a:spcBef>
                <a:spcPct val="50000"/>
              </a:spcBef>
            </a:pPr>
            <a:r>
              <a:rPr lang="en-US" altLang="ja-JP">
                <a:latin typeface="Courier New" pitchFamily="49" charset="0"/>
                <a:ea typeface="ＭＳ ゴシック" pitchFamily="49" charset="-128"/>
              </a:rPr>
              <a:t>int main(void)</a:t>
            </a:r>
          </a:p>
          <a:p>
            <a:pPr>
              <a:spcBef>
                <a:spcPct val="50000"/>
              </a:spcBef>
            </a:pPr>
            <a:r>
              <a:rPr lang="en-US" altLang="ja-JP">
                <a:latin typeface="Courier New" pitchFamily="49" charset="0"/>
                <a:ea typeface="ＭＳ ゴシック" pitchFamily="49" charset="-128"/>
              </a:rPr>
              <a:t>{</a:t>
            </a:r>
          </a:p>
          <a:p>
            <a:pPr>
              <a:spcBef>
                <a:spcPct val="50000"/>
              </a:spcBef>
            </a:pPr>
            <a:r>
              <a:rPr lang="en-US" altLang="ja-JP">
                <a:latin typeface="Courier New" pitchFamily="49" charset="0"/>
                <a:ea typeface="ＭＳ ゴシック" pitchFamily="49" charset="-128"/>
              </a:rPr>
              <a:t>  int *p;</a:t>
            </a:r>
          </a:p>
          <a:p>
            <a:pPr>
              <a:spcBef>
                <a:spcPct val="50000"/>
              </a:spcBef>
            </a:pPr>
            <a:r>
              <a:rPr lang="en-US" altLang="ja-JP">
                <a:latin typeface="Courier New" pitchFamily="49" charset="0"/>
                <a:ea typeface="ＭＳ ゴシック" pitchFamily="49" charset="-128"/>
              </a:rPr>
              <a:t>  *p=5;</a:t>
            </a:r>
          </a:p>
          <a:p>
            <a:pPr>
              <a:spcBef>
                <a:spcPct val="50000"/>
              </a:spcBef>
            </a:pPr>
            <a:r>
              <a:rPr lang="en-US" altLang="ja-JP">
                <a:latin typeface="Courier New" pitchFamily="49" charset="0"/>
                <a:ea typeface="ＭＳ ゴシック" pitchFamily="49" charset="-128"/>
              </a:rPr>
              <a:t>  printf("%d\n", *p);</a:t>
            </a:r>
          </a:p>
          <a:p>
            <a:pPr>
              <a:spcBef>
                <a:spcPct val="50000"/>
              </a:spcBef>
            </a:pPr>
            <a:r>
              <a:rPr lang="en-US" altLang="ja-JP">
                <a:latin typeface="Courier New" pitchFamily="49" charset="0"/>
                <a:ea typeface="ＭＳ ゴシック" pitchFamily="49" charset="-128"/>
              </a:rPr>
              <a:t>  return 0;</a:t>
            </a:r>
          </a:p>
          <a:p>
            <a:pPr>
              <a:spcBef>
                <a:spcPct val="50000"/>
              </a:spcBef>
            </a:pPr>
            <a:r>
              <a:rPr lang="en-US" altLang="ja-JP">
                <a:latin typeface="Courier New" pitchFamily="49" charset="0"/>
                <a:ea typeface="ＭＳ ゴシック" pitchFamily="49" charset="-128"/>
              </a:rPr>
              <a:t>}</a:t>
            </a:r>
          </a:p>
        </p:txBody>
      </p:sp>
      <p:sp>
        <p:nvSpPr>
          <p:cNvPr id="125957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ポインタ</a:t>
            </a:r>
            <a:r>
              <a:rPr lang="en-US" altLang="ja-JP"/>
              <a:t>(</a:t>
            </a:r>
            <a:r>
              <a:rPr lang="ja-JP" altLang="en-US"/>
              <a:t>アドレス</a:t>
            </a:r>
            <a:r>
              <a:rPr lang="en-US" altLang="ja-JP"/>
              <a:t>)</a:t>
            </a:r>
            <a:r>
              <a:rPr lang="ja-JP" altLang="en-US"/>
              <a:t>の初期化</a:t>
            </a:r>
          </a:p>
        </p:txBody>
      </p:sp>
      <p:sp>
        <p:nvSpPr>
          <p:cNvPr id="125958" name="Text Box 6"/>
          <p:cNvSpPr txBox="1">
            <a:spLocks noChangeArrowheads="1"/>
          </p:cNvSpPr>
          <p:nvPr/>
        </p:nvSpPr>
        <p:spPr bwMode="auto">
          <a:xfrm>
            <a:off x="1855788" y="5519738"/>
            <a:ext cx="5430837" cy="1082675"/>
          </a:xfrm>
          <a:prstGeom prst="rect">
            <a:avLst/>
          </a:prstGeom>
          <a:noFill/>
          <a:ln w="28575">
            <a:solidFill>
              <a:schemeClr val="hlink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ja-JP" b="0"/>
              <a:t>p</a:t>
            </a:r>
            <a:r>
              <a:rPr lang="ja-JP" altLang="en-US" b="0"/>
              <a:t>にどのようなアドレスが入っているか分からない</a:t>
            </a:r>
          </a:p>
          <a:p>
            <a:pPr>
              <a:spcBef>
                <a:spcPct val="50000"/>
              </a:spcBef>
            </a:pPr>
            <a:r>
              <a:rPr lang="ja-JP" altLang="en-US" b="0"/>
              <a:t>したがって，*</a:t>
            </a:r>
            <a:r>
              <a:rPr lang="en-US" altLang="ja-JP" b="0"/>
              <a:t>p = 5</a:t>
            </a:r>
            <a:r>
              <a:rPr lang="ja-JP" altLang="en-US" b="0"/>
              <a:t>としても，どこに</a:t>
            </a:r>
            <a:r>
              <a:rPr lang="en-US" altLang="ja-JP" b="0"/>
              <a:t>5</a:t>
            </a:r>
            <a:r>
              <a:rPr lang="ja-JP" altLang="en-US" b="0"/>
              <a:t>という数値が代入されるか分からない</a:t>
            </a:r>
          </a:p>
        </p:txBody>
      </p:sp>
      <p:sp>
        <p:nvSpPr>
          <p:cNvPr id="125959" name="Rectangle 7"/>
          <p:cNvSpPr>
            <a:spLocks noChangeArrowheads="1"/>
          </p:cNvSpPr>
          <p:nvPr/>
        </p:nvSpPr>
        <p:spPr bwMode="auto">
          <a:xfrm>
            <a:off x="528638" y="3359150"/>
            <a:ext cx="1423987" cy="808038"/>
          </a:xfrm>
          <a:prstGeom prst="rect">
            <a:avLst/>
          </a:prstGeom>
          <a:noFill/>
          <a:ln w="571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125960" name="Text Box 8"/>
          <p:cNvSpPr txBox="1">
            <a:spLocks noChangeArrowheads="1"/>
          </p:cNvSpPr>
          <p:nvPr/>
        </p:nvSpPr>
        <p:spPr bwMode="auto">
          <a:xfrm>
            <a:off x="315913" y="1535113"/>
            <a:ext cx="5294312" cy="514350"/>
          </a:xfrm>
          <a:prstGeom prst="rect">
            <a:avLst/>
          </a:prstGeom>
          <a:solidFill>
            <a:srgbClr val="FFFFCC"/>
          </a:solidFill>
          <a:ln w="57150">
            <a:solidFill>
              <a:srgbClr val="FF0066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ja-JP" altLang="en-US" sz="2400">
                <a:solidFill>
                  <a:srgbClr val="FF0000"/>
                </a:solidFill>
              </a:rPr>
              <a:t>ポインタをどのように使い始めるか？</a:t>
            </a:r>
          </a:p>
        </p:txBody>
      </p:sp>
      <p:sp>
        <p:nvSpPr>
          <p:cNvPr id="125961" name="Text Box 9"/>
          <p:cNvSpPr txBox="1">
            <a:spLocks noChangeArrowheads="1"/>
          </p:cNvSpPr>
          <p:nvPr/>
        </p:nvSpPr>
        <p:spPr bwMode="auto">
          <a:xfrm>
            <a:off x="0" y="5495925"/>
            <a:ext cx="174148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ja-JP">
                <a:latin typeface="Courier New" pitchFamily="49" charset="0"/>
              </a:rPr>
              <a:t>sample4-9.c</a:t>
            </a:r>
          </a:p>
        </p:txBody>
      </p:sp>
      <p:sp>
        <p:nvSpPr>
          <p:cNvPr id="125962" name="AutoShape 10"/>
          <p:cNvSpPr>
            <a:spLocks/>
          </p:cNvSpPr>
          <p:nvPr/>
        </p:nvSpPr>
        <p:spPr bwMode="auto">
          <a:xfrm>
            <a:off x="4572000" y="2200275"/>
            <a:ext cx="4267200" cy="984250"/>
          </a:xfrm>
          <a:prstGeom prst="borderCallout1">
            <a:avLst>
              <a:gd name="adj1" fmla="val 11611"/>
              <a:gd name="adj2" fmla="val -1787"/>
              <a:gd name="adj3" fmla="val 151454"/>
              <a:gd name="adj4" fmla="val -61421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ja-JP" altLang="en-US" b="0"/>
              <a:t>ポインタ</a:t>
            </a:r>
            <a:r>
              <a:rPr lang="en-US" altLang="ja-JP"/>
              <a:t>p</a:t>
            </a:r>
            <a:r>
              <a:rPr lang="ja-JP" altLang="en-US" b="0"/>
              <a:t>の初期化をしていないため，</a:t>
            </a:r>
          </a:p>
          <a:p>
            <a:pPr algn="ctr"/>
            <a:r>
              <a:rPr lang="ja-JP" altLang="en-US" b="0"/>
              <a:t>このような記述は駄目</a:t>
            </a:r>
          </a:p>
          <a:p>
            <a:pPr algn="ctr"/>
            <a:r>
              <a:rPr kumimoji="0" lang="en-US" altLang="ja-JP" b="0"/>
              <a:t>(</a:t>
            </a:r>
            <a:r>
              <a:rPr kumimoji="0" lang="en-US" altLang="ja-JP"/>
              <a:t>p</a:t>
            </a:r>
            <a:r>
              <a:rPr kumimoji="0" lang="ja-JP" altLang="en-US" b="0"/>
              <a:t>にはどのような値が入っているか不明</a:t>
            </a:r>
            <a:r>
              <a:rPr kumimoji="0" lang="en-US" altLang="ja-JP" b="0"/>
              <a:t>)</a:t>
            </a:r>
            <a:endParaRPr kumimoji="0" lang="en-US" altLang="ja-JP"/>
          </a:p>
        </p:txBody>
      </p:sp>
    </p:spTree>
    <p:extLst>
      <p:ext uri="{BB962C8B-B14F-4D97-AF65-F5344CB8AC3E}">
        <p14:creationId xmlns:p14="http://schemas.microsoft.com/office/powerpoint/2010/main" val="2376779465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90D40-7FC7-4D1D-9B35-535C31BB4B9E}" type="slidenum">
              <a:rPr lang="en-US" altLang="ja-JP"/>
              <a:pPr/>
              <a:t>107</a:t>
            </a:fld>
            <a:endParaRPr lang="en-US" altLang="ja-JP"/>
          </a:p>
        </p:txBody>
      </p:sp>
      <p:sp>
        <p:nvSpPr>
          <p:cNvPr id="145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ポインタ</a:t>
            </a:r>
            <a:r>
              <a:rPr lang="en-US" altLang="ja-JP"/>
              <a:t>(</a:t>
            </a:r>
            <a:r>
              <a:rPr lang="ja-JP" altLang="en-US"/>
              <a:t>アドレス</a:t>
            </a:r>
            <a:r>
              <a:rPr lang="en-US" altLang="ja-JP"/>
              <a:t>)</a:t>
            </a:r>
            <a:r>
              <a:rPr lang="ja-JP" altLang="en-US"/>
              <a:t>の初期化</a:t>
            </a:r>
            <a:r>
              <a:rPr lang="en-US" altLang="ja-JP"/>
              <a:t>1</a:t>
            </a:r>
          </a:p>
        </p:txBody>
      </p:sp>
      <p:sp>
        <p:nvSpPr>
          <p:cNvPr id="145412" name="Text Box 4"/>
          <p:cNvSpPr txBox="1">
            <a:spLocks noChangeArrowheads="1"/>
          </p:cNvSpPr>
          <p:nvPr/>
        </p:nvSpPr>
        <p:spPr bwMode="auto">
          <a:xfrm>
            <a:off x="857250" y="1974850"/>
            <a:ext cx="2362200" cy="2157413"/>
          </a:xfrm>
          <a:prstGeom prst="rect">
            <a:avLst/>
          </a:prstGeom>
          <a:solidFill>
            <a:schemeClr val="accent2"/>
          </a:solidFill>
          <a:ln w="571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ja-JP" sz="2400">
                <a:latin typeface="Courier New" pitchFamily="49" charset="0"/>
                <a:ea typeface="ＭＳ ゴシック" pitchFamily="49" charset="-128"/>
              </a:rPr>
              <a:t>int a[10];</a:t>
            </a:r>
          </a:p>
          <a:p>
            <a:pPr>
              <a:spcBef>
                <a:spcPct val="50000"/>
              </a:spcBef>
            </a:pPr>
            <a:r>
              <a:rPr lang="en-US" altLang="ja-JP" sz="2400">
                <a:latin typeface="Courier New" pitchFamily="49" charset="0"/>
                <a:ea typeface="ＭＳ ゴシック" pitchFamily="49" charset="-128"/>
              </a:rPr>
              <a:t>int *p;</a:t>
            </a:r>
          </a:p>
          <a:p>
            <a:pPr>
              <a:spcBef>
                <a:spcPct val="50000"/>
              </a:spcBef>
            </a:pPr>
            <a:r>
              <a:rPr lang="en-US" altLang="ja-JP" sz="2400">
                <a:latin typeface="Courier New" pitchFamily="49" charset="0"/>
                <a:ea typeface="ＭＳ ゴシック" pitchFamily="49" charset="-128"/>
              </a:rPr>
              <a:t>p = a;</a:t>
            </a:r>
          </a:p>
          <a:p>
            <a:pPr>
              <a:spcBef>
                <a:spcPct val="50000"/>
              </a:spcBef>
            </a:pPr>
            <a:r>
              <a:rPr lang="en-US" altLang="ja-JP" sz="2400">
                <a:latin typeface="Courier New" pitchFamily="49" charset="0"/>
                <a:ea typeface="ＭＳ ゴシック" pitchFamily="49" charset="-128"/>
              </a:rPr>
              <a:t>*p = 5;</a:t>
            </a:r>
          </a:p>
        </p:txBody>
      </p:sp>
      <p:sp>
        <p:nvSpPr>
          <p:cNvPr id="145413" name="Rectangle 5"/>
          <p:cNvSpPr>
            <a:spLocks noChangeArrowheads="1"/>
          </p:cNvSpPr>
          <p:nvPr/>
        </p:nvSpPr>
        <p:spPr bwMode="auto">
          <a:xfrm>
            <a:off x="5943600" y="1635125"/>
            <a:ext cx="838200" cy="3810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145414" name="Line 6"/>
          <p:cNvSpPr>
            <a:spLocks noChangeShapeType="1"/>
          </p:cNvSpPr>
          <p:nvPr/>
        </p:nvSpPr>
        <p:spPr bwMode="auto">
          <a:xfrm>
            <a:off x="5943600" y="2016125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145415" name="Line 7"/>
          <p:cNvSpPr>
            <a:spLocks noChangeShapeType="1"/>
          </p:cNvSpPr>
          <p:nvPr/>
        </p:nvSpPr>
        <p:spPr bwMode="auto">
          <a:xfrm>
            <a:off x="5943600" y="2397125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145416" name="Line 8"/>
          <p:cNvSpPr>
            <a:spLocks noChangeShapeType="1"/>
          </p:cNvSpPr>
          <p:nvPr/>
        </p:nvSpPr>
        <p:spPr bwMode="auto">
          <a:xfrm>
            <a:off x="5943600" y="2778125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145417" name="Line 9"/>
          <p:cNvSpPr>
            <a:spLocks noChangeShapeType="1"/>
          </p:cNvSpPr>
          <p:nvPr/>
        </p:nvSpPr>
        <p:spPr bwMode="auto">
          <a:xfrm>
            <a:off x="5943600" y="3159125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145418" name="Line 10"/>
          <p:cNvSpPr>
            <a:spLocks noChangeShapeType="1"/>
          </p:cNvSpPr>
          <p:nvPr/>
        </p:nvSpPr>
        <p:spPr bwMode="auto">
          <a:xfrm>
            <a:off x="5943600" y="3540125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145419" name="Line 11"/>
          <p:cNvSpPr>
            <a:spLocks noChangeShapeType="1"/>
          </p:cNvSpPr>
          <p:nvPr/>
        </p:nvSpPr>
        <p:spPr bwMode="auto">
          <a:xfrm>
            <a:off x="5943600" y="3921125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145420" name="Line 12"/>
          <p:cNvSpPr>
            <a:spLocks noChangeShapeType="1"/>
          </p:cNvSpPr>
          <p:nvPr/>
        </p:nvSpPr>
        <p:spPr bwMode="auto">
          <a:xfrm>
            <a:off x="5943600" y="4302125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145421" name="Line 13"/>
          <p:cNvSpPr>
            <a:spLocks noChangeShapeType="1"/>
          </p:cNvSpPr>
          <p:nvPr/>
        </p:nvSpPr>
        <p:spPr bwMode="auto">
          <a:xfrm>
            <a:off x="5943600" y="4683125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145422" name="Line 14"/>
          <p:cNvSpPr>
            <a:spLocks noChangeShapeType="1"/>
          </p:cNvSpPr>
          <p:nvPr/>
        </p:nvSpPr>
        <p:spPr bwMode="auto">
          <a:xfrm>
            <a:off x="5943600" y="5064125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145423" name="Text Box 15"/>
          <p:cNvSpPr txBox="1">
            <a:spLocks noChangeArrowheads="1"/>
          </p:cNvSpPr>
          <p:nvPr/>
        </p:nvSpPr>
        <p:spPr bwMode="auto">
          <a:xfrm>
            <a:off x="5029200" y="1706563"/>
            <a:ext cx="762000" cy="3668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85000"/>
              </a:lnSpc>
              <a:spcBef>
                <a:spcPct val="50000"/>
              </a:spcBef>
            </a:pPr>
            <a:r>
              <a:rPr lang="en-US" altLang="ja-JP">
                <a:latin typeface="ＭＳ ゴシック" pitchFamily="49" charset="-128"/>
                <a:ea typeface="ＭＳ ゴシック" pitchFamily="49" charset="-128"/>
              </a:rPr>
              <a:t>a[0]</a:t>
            </a:r>
          </a:p>
          <a:p>
            <a:pPr>
              <a:lnSpc>
                <a:spcPct val="85000"/>
              </a:lnSpc>
              <a:spcBef>
                <a:spcPct val="50000"/>
              </a:spcBef>
            </a:pPr>
            <a:r>
              <a:rPr lang="en-US" altLang="ja-JP">
                <a:latin typeface="ＭＳ ゴシック" pitchFamily="49" charset="-128"/>
                <a:ea typeface="ＭＳ ゴシック" pitchFamily="49" charset="-128"/>
              </a:rPr>
              <a:t>a[1]</a:t>
            </a:r>
          </a:p>
          <a:p>
            <a:pPr>
              <a:lnSpc>
                <a:spcPct val="85000"/>
              </a:lnSpc>
              <a:spcBef>
                <a:spcPct val="50000"/>
              </a:spcBef>
            </a:pPr>
            <a:r>
              <a:rPr lang="en-US" altLang="ja-JP">
                <a:latin typeface="ＭＳ ゴシック" pitchFamily="49" charset="-128"/>
                <a:ea typeface="ＭＳ ゴシック" pitchFamily="49" charset="-128"/>
              </a:rPr>
              <a:t>a[2]</a:t>
            </a:r>
          </a:p>
          <a:p>
            <a:pPr>
              <a:lnSpc>
                <a:spcPct val="85000"/>
              </a:lnSpc>
              <a:spcBef>
                <a:spcPct val="50000"/>
              </a:spcBef>
            </a:pPr>
            <a:r>
              <a:rPr lang="en-US" altLang="ja-JP">
                <a:latin typeface="ＭＳ ゴシック" pitchFamily="49" charset="-128"/>
                <a:ea typeface="ＭＳ ゴシック" pitchFamily="49" charset="-128"/>
              </a:rPr>
              <a:t>a[3]</a:t>
            </a:r>
          </a:p>
          <a:p>
            <a:pPr>
              <a:lnSpc>
                <a:spcPct val="85000"/>
              </a:lnSpc>
              <a:spcBef>
                <a:spcPct val="50000"/>
              </a:spcBef>
            </a:pPr>
            <a:r>
              <a:rPr lang="en-US" altLang="ja-JP">
                <a:latin typeface="ＭＳ ゴシック" pitchFamily="49" charset="-128"/>
                <a:ea typeface="ＭＳ ゴシック" pitchFamily="49" charset="-128"/>
              </a:rPr>
              <a:t>a[4]</a:t>
            </a:r>
          </a:p>
          <a:p>
            <a:pPr>
              <a:lnSpc>
                <a:spcPct val="85000"/>
              </a:lnSpc>
              <a:spcBef>
                <a:spcPct val="50000"/>
              </a:spcBef>
            </a:pPr>
            <a:r>
              <a:rPr lang="en-US" altLang="ja-JP">
                <a:latin typeface="ＭＳ ゴシック" pitchFamily="49" charset="-128"/>
                <a:ea typeface="ＭＳ ゴシック" pitchFamily="49" charset="-128"/>
              </a:rPr>
              <a:t>a[5]</a:t>
            </a:r>
          </a:p>
          <a:p>
            <a:pPr>
              <a:lnSpc>
                <a:spcPct val="85000"/>
              </a:lnSpc>
              <a:spcBef>
                <a:spcPct val="50000"/>
              </a:spcBef>
            </a:pPr>
            <a:r>
              <a:rPr lang="en-US" altLang="ja-JP">
                <a:latin typeface="ＭＳ ゴシック" pitchFamily="49" charset="-128"/>
                <a:ea typeface="ＭＳ ゴシック" pitchFamily="49" charset="-128"/>
              </a:rPr>
              <a:t>a[6]</a:t>
            </a:r>
          </a:p>
          <a:p>
            <a:pPr>
              <a:lnSpc>
                <a:spcPct val="85000"/>
              </a:lnSpc>
              <a:spcBef>
                <a:spcPct val="50000"/>
              </a:spcBef>
            </a:pPr>
            <a:r>
              <a:rPr lang="en-US" altLang="ja-JP">
                <a:latin typeface="ＭＳ ゴシック" pitchFamily="49" charset="-128"/>
                <a:ea typeface="ＭＳ ゴシック" pitchFamily="49" charset="-128"/>
              </a:rPr>
              <a:t>a[7]</a:t>
            </a:r>
          </a:p>
          <a:p>
            <a:pPr>
              <a:lnSpc>
                <a:spcPct val="85000"/>
              </a:lnSpc>
              <a:spcBef>
                <a:spcPct val="50000"/>
              </a:spcBef>
            </a:pPr>
            <a:r>
              <a:rPr lang="en-US" altLang="ja-JP">
                <a:latin typeface="ＭＳ ゴシック" pitchFamily="49" charset="-128"/>
                <a:ea typeface="ＭＳ ゴシック" pitchFamily="49" charset="-128"/>
              </a:rPr>
              <a:t>a[8]</a:t>
            </a:r>
          </a:p>
          <a:p>
            <a:pPr>
              <a:lnSpc>
                <a:spcPct val="85000"/>
              </a:lnSpc>
              <a:spcBef>
                <a:spcPct val="50000"/>
              </a:spcBef>
            </a:pPr>
            <a:r>
              <a:rPr lang="en-US" altLang="ja-JP">
                <a:latin typeface="ＭＳ ゴシック" pitchFamily="49" charset="-128"/>
                <a:ea typeface="ＭＳ ゴシック" pitchFamily="49" charset="-128"/>
              </a:rPr>
              <a:t>a[9]</a:t>
            </a:r>
          </a:p>
        </p:txBody>
      </p:sp>
      <p:sp>
        <p:nvSpPr>
          <p:cNvPr id="145424" name="AutoShape 16"/>
          <p:cNvSpPr>
            <a:spLocks noChangeArrowheads="1"/>
          </p:cNvSpPr>
          <p:nvPr/>
        </p:nvSpPr>
        <p:spPr bwMode="auto">
          <a:xfrm flipV="1">
            <a:off x="7370763" y="1792288"/>
            <a:ext cx="228600" cy="1524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145425" name="Text Box 17"/>
          <p:cNvSpPr txBox="1">
            <a:spLocks noChangeArrowheads="1"/>
          </p:cNvSpPr>
          <p:nvPr/>
        </p:nvSpPr>
        <p:spPr bwMode="auto">
          <a:xfrm>
            <a:off x="7527925" y="1590675"/>
            <a:ext cx="609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ja-JP" sz="2400">
                <a:latin typeface="ＭＳ ゴシック" pitchFamily="49" charset="-128"/>
                <a:ea typeface="ＭＳ ゴシック" pitchFamily="49" charset="-128"/>
              </a:rPr>
              <a:t>p</a:t>
            </a:r>
          </a:p>
        </p:txBody>
      </p:sp>
      <p:sp>
        <p:nvSpPr>
          <p:cNvPr id="145427" name="Text Box 19"/>
          <p:cNvSpPr txBox="1">
            <a:spLocks noChangeArrowheads="1"/>
          </p:cNvSpPr>
          <p:nvPr/>
        </p:nvSpPr>
        <p:spPr bwMode="auto">
          <a:xfrm>
            <a:off x="6757988" y="1704975"/>
            <a:ext cx="762000" cy="3668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85000"/>
              </a:lnSpc>
              <a:spcBef>
                <a:spcPct val="50000"/>
              </a:spcBef>
            </a:pPr>
            <a:r>
              <a:rPr lang="en-US" altLang="ja-JP">
                <a:latin typeface="ＭＳ ゴシック" pitchFamily="49" charset="-128"/>
                <a:ea typeface="ＭＳ ゴシック" pitchFamily="49" charset="-128"/>
              </a:rPr>
              <a:t>1000</a:t>
            </a:r>
          </a:p>
          <a:p>
            <a:pPr>
              <a:lnSpc>
                <a:spcPct val="85000"/>
              </a:lnSpc>
              <a:spcBef>
                <a:spcPct val="50000"/>
              </a:spcBef>
            </a:pPr>
            <a:r>
              <a:rPr lang="en-US" altLang="ja-JP">
                <a:latin typeface="ＭＳ ゴシック" pitchFamily="49" charset="-128"/>
                <a:ea typeface="ＭＳ ゴシック" pitchFamily="49" charset="-128"/>
              </a:rPr>
              <a:t>1001</a:t>
            </a:r>
          </a:p>
          <a:p>
            <a:pPr>
              <a:lnSpc>
                <a:spcPct val="85000"/>
              </a:lnSpc>
              <a:spcBef>
                <a:spcPct val="50000"/>
              </a:spcBef>
            </a:pPr>
            <a:r>
              <a:rPr lang="en-US" altLang="ja-JP">
                <a:latin typeface="ＭＳ ゴシック" pitchFamily="49" charset="-128"/>
                <a:ea typeface="ＭＳ ゴシック" pitchFamily="49" charset="-128"/>
              </a:rPr>
              <a:t>1002</a:t>
            </a:r>
          </a:p>
          <a:p>
            <a:pPr>
              <a:lnSpc>
                <a:spcPct val="85000"/>
              </a:lnSpc>
              <a:spcBef>
                <a:spcPct val="50000"/>
              </a:spcBef>
            </a:pPr>
            <a:r>
              <a:rPr lang="en-US" altLang="ja-JP">
                <a:latin typeface="ＭＳ ゴシック" pitchFamily="49" charset="-128"/>
                <a:ea typeface="ＭＳ ゴシック" pitchFamily="49" charset="-128"/>
              </a:rPr>
              <a:t>1003</a:t>
            </a:r>
          </a:p>
          <a:p>
            <a:pPr>
              <a:lnSpc>
                <a:spcPct val="85000"/>
              </a:lnSpc>
              <a:spcBef>
                <a:spcPct val="50000"/>
              </a:spcBef>
            </a:pPr>
            <a:r>
              <a:rPr lang="en-US" altLang="ja-JP">
                <a:latin typeface="ＭＳ ゴシック" pitchFamily="49" charset="-128"/>
                <a:ea typeface="ＭＳ ゴシック" pitchFamily="49" charset="-128"/>
              </a:rPr>
              <a:t>1004</a:t>
            </a:r>
          </a:p>
          <a:p>
            <a:pPr>
              <a:lnSpc>
                <a:spcPct val="85000"/>
              </a:lnSpc>
              <a:spcBef>
                <a:spcPct val="50000"/>
              </a:spcBef>
            </a:pPr>
            <a:r>
              <a:rPr lang="en-US" altLang="ja-JP">
                <a:latin typeface="ＭＳ ゴシック" pitchFamily="49" charset="-128"/>
                <a:ea typeface="ＭＳ ゴシック" pitchFamily="49" charset="-128"/>
              </a:rPr>
              <a:t>1005</a:t>
            </a:r>
          </a:p>
          <a:p>
            <a:pPr>
              <a:lnSpc>
                <a:spcPct val="85000"/>
              </a:lnSpc>
              <a:spcBef>
                <a:spcPct val="50000"/>
              </a:spcBef>
            </a:pPr>
            <a:r>
              <a:rPr lang="en-US" altLang="ja-JP">
                <a:latin typeface="ＭＳ ゴシック" pitchFamily="49" charset="-128"/>
                <a:ea typeface="ＭＳ ゴシック" pitchFamily="49" charset="-128"/>
              </a:rPr>
              <a:t>1006</a:t>
            </a:r>
          </a:p>
          <a:p>
            <a:pPr>
              <a:lnSpc>
                <a:spcPct val="85000"/>
              </a:lnSpc>
              <a:spcBef>
                <a:spcPct val="50000"/>
              </a:spcBef>
            </a:pPr>
            <a:r>
              <a:rPr lang="en-US" altLang="ja-JP">
                <a:latin typeface="ＭＳ ゴシック" pitchFamily="49" charset="-128"/>
                <a:ea typeface="ＭＳ ゴシック" pitchFamily="49" charset="-128"/>
              </a:rPr>
              <a:t>1007</a:t>
            </a:r>
          </a:p>
          <a:p>
            <a:pPr>
              <a:lnSpc>
                <a:spcPct val="85000"/>
              </a:lnSpc>
              <a:spcBef>
                <a:spcPct val="50000"/>
              </a:spcBef>
            </a:pPr>
            <a:r>
              <a:rPr lang="en-US" altLang="ja-JP">
                <a:latin typeface="ＭＳ ゴシック" pitchFamily="49" charset="-128"/>
                <a:ea typeface="ＭＳ ゴシック" pitchFamily="49" charset="-128"/>
              </a:rPr>
              <a:t>1008</a:t>
            </a:r>
          </a:p>
          <a:p>
            <a:pPr>
              <a:lnSpc>
                <a:spcPct val="85000"/>
              </a:lnSpc>
              <a:spcBef>
                <a:spcPct val="50000"/>
              </a:spcBef>
            </a:pPr>
            <a:r>
              <a:rPr lang="en-US" altLang="ja-JP">
                <a:latin typeface="ＭＳ ゴシック" pitchFamily="49" charset="-128"/>
                <a:ea typeface="ＭＳ ゴシック" pitchFamily="49" charset="-128"/>
              </a:rPr>
              <a:t>1009</a:t>
            </a:r>
          </a:p>
        </p:txBody>
      </p:sp>
      <p:sp>
        <p:nvSpPr>
          <p:cNvPr id="145428" name="Line 20"/>
          <p:cNvSpPr>
            <a:spLocks noChangeShapeType="1"/>
          </p:cNvSpPr>
          <p:nvPr/>
        </p:nvSpPr>
        <p:spPr bwMode="auto">
          <a:xfrm flipH="1" flipV="1">
            <a:off x="2143125" y="3386138"/>
            <a:ext cx="1344613" cy="16097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145429" name="Text Box 21"/>
          <p:cNvSpPr txBox="1">
            <a:spLocks noChangeArrowheads="1"/>
          </p:cNvSpPr>
          <p:nvPr/>
        </p:nvSpPr>
        <p:spPr bwMode="auto">
          <a:xfrm>
            <a:off x="1338263" y="4997450"/>
            <a:ext cx="3427412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ja-JP" altLang="en-US" b="0"/>
              <a:t>これまで見てきたように，配列</a:t>
            </a:r>
            <a:r>
              <a:rPr lang="en-US" altLang="ja-JP" b="0"/>
              <a:t>a</a:t>
            </a:r>
            <a:r>
              <a:rPr lang="ja-JP" altLang="en-US" b="0"/>
              <a:t>のアドレスで，</a:t>
            </a:r>
            <a:r>
              <a:rPr lang="en-US" altLang="ja-JP" b="0"/>
              <a:t>p</a:t>
            </a:r>
            <a:r>
              <a:rPr lang="ja-JP" altLang="en-US" b="0"/>
              <a:t>を初期化する</a:t>
            </a:r>
          </a:p>
        </p:txBody>
      </p:sp>
      <p:sp>
        <p:nvSpPr>
          <p:cNvPr id="145430" name="Rectangle 22"/>
          <p:cNvSpPr>
            <a:spLocks noChangeArrowheads="1"/>
          </p:cNvSpPr>
          <p:nvPr/>
        </p:nvSpPr>
        <p:spPr bwMode="auto">
          <a:xfrm>
            <a:off x="6226175" y="1647825"/>
            <a:ext cx="306388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ja-JP" sz="1600">
                <a:solidFill>
                  <a:srgbClr val="FF0000"/>
                </a:solidFill>
                <a:latin typeface="Courier New" pitchFamily="49" charset="0"/>
              </a:rPr>
              <a:t>5</a:t>
            </a:r>
          </a:p>
        </p:txBody>
      </p:sp>
      <p:sp>
        <p:nvSpPr>
          <p:cNvPr id="145431" name="Text Box 23"/>
          <p:cNvSpPr txBox="1">
            <a:spLocks noChangeArrowheads="1"/>
          </p:cNvSpPr>
          <p:nvPr/>
        </p:nvSpPr>
        <p:spPr bwMode="auto">
          <a:xfrm>
            <a:off x="809625" y="1530350"/>
            <a:ext cx="20066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ja-JP">
                <a:latin typeface="Courier New" pitchFamily="49" charset="0"/>
              </a:rPr>
              <a:t>sample4-10.c</a:t>
            </a:r>
          </a:p>
        </p:txBody>
      </p:sp>
      <p:sp>
        <p:nvSpPr>
          <p:cNvPr id="145432" name="Text Box 24"/>
          <p:cNvSpPr txBox="1">
            <a:spLocks noChangeArrowheads="1"/>
          </p:cNvSpPr>
          <p:nvPr/>
        </p:nvSpPr>
        <p:spPr bwMode="auto">
          <a:xfrm>
            <a:off x="1195388" y="5961063"/>
            <a:ext cx="5891212" cy="366712"/>
          </a:xfrm>
          <a:prstGeom prst="rect">
            <a:avLst/>
          </a:prstGeom>
          <a:solidFill>
            <a:srgbClr val="FFFFCC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ja-JP" b="0" dirty="0"/>
              <a:t>sample4-9.c</a:t>
            </a:r>
            <a:r>
              <a:rPr lang="ja-JP" altLang="en-US" b="0" dirty="0"/>
              <a:t>の黒枠の中を，上記のように書き換える</a:t>
            </a:r>
          </a:p>
        </p:txBody>
      </p:sp>
    </p:spTree>
    <p:extLst>
      <p:ext uri="{BB962C8B-B14F-4D97-AF65-F5344CB8AC3E}">
        <p14:creationId xmlns:p14="http://schemas.microsoft.com/office/powerpoint/2010/main" val="274668563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D055F-F215-45D4-90A6-FAD597AB0499}" type="slidenum">
              <a:rPr lang="en-US" altLang="ja-JP"/>
              <a:pPr/>
              <a:t>108</a:t>
            </a:fld>
            <a:endParaRPr lang="en-US" altLang="ja-JP"/>
          </a:p>
        </p:txBody>
      </p:sp>
      <p:sp>
        <p:nvSpPr>
          <p:cNvPr id="157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ポインタ</a:t>
            </a:r>
            <a:r>
              <a:rPr lang="en-US" altLang="ja-JP"/>
              <a:t>(</a:t>
            </a:r>
            <a:r>
              <a:rPr lang="ja-JP" altLang="en-US"/>
              <a:t>アドレス</a:t>
            </a:r>
            <a:r>
              <a:rPr lang="en-US" altLang="ja-JP"/>
              <a:t>)</a:t>
            </a:r>
            <a:r>
              <a:rPr lang="ja-JP" altLang="en-US"/>
              <a:t>の初期化</a:t>
            </a:r>
            <a:r>
              <a:rPr lang="en-US" altLang="ja-JP"/>
              <a:t>2</a:t>
            </a:r>
          </a:p>
        </p:txBody>
      </p:sp>
      <p:sp>
        <p:nvSpPr>
          <p:cNvPr id="157699" name="Text Box 3"/>
          <p:cNvSpPr txBox="1">
            <a:spLocks noChangeArrowheads="1"/>
          </p:cNvSpPr>
          <p:nvPr/>
        </p:nvSpPr>
        <p:spPr bwMode="auto">
          <a:xfrm>
            <a:off x="831850" y="1685925"/>
            <a:ext cx="7988300" cy="3787775"/>
          </a:xfrm>
          <a:prstGeom prst="rect">
            <a:avLst/>
          </a:prstGeom>
          <a:solidFill>
            <a:schemeClr val="accent2"/>
          </a:solidFill>
          <a:ln w="38100">
            <a:solidFill>
              <a:schemeClr val="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75000"/>
              </a:lnSpc>
              <a:spcBef>
                <a:spcPct val="50000"/>
              </a:spcBef>
            </a:pPr>
            <a:r>
              <a:rPr lang="en-US" altLang="ja-JP" sz="2000">
                <a:latin typeface="Courier New" pitchFamily="49" charset="0"/>
                <a:ea typeface="ＭＳ ゴシック" pitchFamily="49" charset="-128"/>
              </a:rPr>
              <a:t>#include &lt;stdio.h&gt;</a:t>
            </a:r>
          </a:p>
          <a:p>
            <a:pPr>
              <a:lnSpc>
                <a:spcPct val="75000"/>
              </a:lnSpc>
              <a:spcBef>
                <a:spcPct val="50000"/>
              </a:spcBef>
            </a:pPr>
            <a:r>
              <a:rPr lang="en-US" altLang="ja-JP" sz="2000">
                <a:latin typeface="Courier New" pitchFamily="49" charset="0"/>
                <a:ea typeface="ＭＳ ゴシック" pitchFamily="49" charset="-128"/>
              </a:rPr>
              <a:t>#include </a:t>
            </a:r>
            <a:r>
              <a:rPr lang="en-US" altLang="ja-JP" sz="2000">
                <a:solidFill>
                  <a:srgbClr val="FF0000"/>
                </a:solidFill>
                <a:latin typeface="Courier New" pitchFamily="49" charset="0"/>
                <a:ea typeface="ＭＳ ゴシック" pitchFamily="49" charset="-128"/>
              </a:rPr>
              <a:t>&lt;stdlib.h&gt;</a:t>
            </a:r>
          </a:p>
          <a:p>
            <a:pPr>
              <a:lnSpc>
                <a:spcPct val="75000"/>
              </a:lnSpc>
              <a:spcBef>
                <a:spcPct val="50000"/>
              </a:spcBef>
            </a:pPr>
            <a:r>
              <a:rPr lang="en-US" altLang="ja-JP" sz="2000">
                <a:latin typeface="Courier New" pitchFamily="49" charset="0"/>
                <a:ea typeface="ＭＳ ゴシック" pitchFamily="49" charset="-128"/>
              </a:rPr>
              <a:t>int main(void)</a:t>
            </a:r>
          </a:p>
          <a:p>
            <a:pPr>
              <a:lnSpc>
                <a:spcPct val="75000"/>
              </a:lnSpc>
              <a:spcBef>
                <a:spcPct val="50000"/>
              </a:spcBef>
            </a:pPr>
            <a:r>
              <a:rPr lang="en-US" altLang="ja-JP" sz="2000">
                <a:latin typeface="Courier New" pitchFamily="49" charset="0"/>
                <a:ea typeface="ＭＳ ゴシック" pitchFamily="49" charset="-128"/>
              </a:rPr>
              <a:t>{</a:t>
            </a:r>
          </a:p>
          <a:p>
            <a:pPr>
              <a:lnSpc>
                <a:spcPct val="75000"/>
              </a:lnSpc>
              <a:spcBef>
                <a:spcPct val="50000"/>
              </a:spcBef>
            </a:pPr>
            <a:r>
              <a:rPr lang="en-US" altLang="ja-JP" sz="2000">
                <a:latin typeface="Courier New" pitchFamily="49" charset="0"/>
                <a:ea typeface="ＭＳ ゴシック" pitchFamily="49" charset="-128"/>
              </a:rPr>
              <a:t>  int *p;</a:t>
            </a:r>
          </a:p>
          <a:p>
            <a:pPr>
              <a:lnSpc>
                <a:spcPct val="75000"/>
              </a:lnSpc>
              <a:spcBef>
                <a:spcPct val="50000"/>
              </a:spcBef>
            </a:pPr>
            <a:r>
              <a:rPr lang="en-US" altLang="ja-JP" sz="2000">
                <a:latin typeface="Courier New" pitchFamily="49" charset="0"/>
                <a:ea typeface="ＭＳ ゴシック" pitchFamily="49" charset="-128"/>
              </a:rPr>
              <a:t>  </a:t>
            </a:r>
            <a:r>
              <a:rPr lang="en-US" altLang="ja-JP" sz="2000">
                <a:solidFill>
                  <a:srgbClr val="FF0000"/>
                </a:solidFill>
                <a:latin typeface="Courier New" pitchFamily="49" charset="0"/>
                <a:ea typeface="ＭＳ ゴシック" pitchFamily="49" charset="-128"/>
              </a:rPr>
              <a:t>p = malloc(sizeof(int)*3);</a:t>
            </a:r>
          </a:p>
          <a:p>
            <a:pPr>
              <a:lnSpc>
                <a:spcPct val="75000"/>
              </a:lnSpc>
              <a:spcBef>
                <a:spcPct val="50000"/>
              </a:spcBef>
            </a:pPr>
            <a:r>
              <a:rPr lang="en-US" altLang="ja-JP" sz="2000">
                <a:latin typeface="Courier New" pitchFamily="49" charset="0"/>
                <a:ea typeface="ＭＳ ゴシック" pitchFamily="49" charset="-128"/>
              </a:rPr>
              <a:t>  *p = 5;</a:t>
            </a:r>
          </a:p>
          <a:p>
            <a:pPr>
              <a:lnSpc>
                <a:spcPct val="75000"/>
              </a:lnSpc>
              <a:spcBef>
                <a:spcPct val="50000"/>
              </a:spcBef>
            </a:pPr>
            <a:r>
              <a:rPr lang="en-US" altLang="ja-JP" sz="2000">
                <a:latin typeface="Courier New" pitchFamily="49" charset="0"/>
                <a:ea typeface="ＭＳ ゴシック" pitchFamily="49" charset="-128"/>
              </a:rPr>
              <a:t>  printf("%d\n", *p);</a:t>
            </a:r>
          </a:p>
          <a:p>
            <a:pPr>
              <a:lnSpc>
                <a:spcPct val="75000"/>
              </a:lnSpc>
              <a:spcBef>
                <a:spcPct val="50000"/>
              </a:spcBef>
            </a:pPr>
            <a:r>
              <a:rPr lang="en-US" altLang="ja-JP" sz="2000">
                <a:latin typeface="Courier New" pitchFamily="49" charset="0"/>
                <a:ea typeface="ＭＳ ゴシック" pitchFamily="49" charset="-128"/>
              </a:rPr>
              <a:t>  return 0;</a:t>
            </a:r>
          </a:p>
          <a:p>
            <a:pPr>
              <a:lnSpc>
                <a:spcPct val="75000"/>
              </a:lnSpc>
              <a:spcBef>
                <a:spcPct val="50000"/>
              </a:spcBef>
            </a:pPr>
            <a:r>
              <a:rPr lang="en-US" altLang="ja-JP" sz="2000">
                <a:latin typeface="Courier New" pitchFamily="49" charset="0"/>
                <a:ea typeface="ＭＳ ゴシック" pitchFamily="49" charset="-128"/>
              </a:rPr>
              <a:t>}</a:t>
            </a:r>
          </a:p>
        </p:txBody>
      </p:sp>
      <p:sp>
        <p:nvSpPr>
          <p:cNvPr id="157700" name="Text Box 4"/>
          <p:cNvSpPr txBox="1">
            <a:spLocks noChangeArrowheads="1"/>
          </p:cNvSpPr>
          <p:nvPr/>
        </p:nvSpPr>
        <p:spPr bwMode="auto">
          <a:xfrm>
            <a:off x="481013" y="5788025"/>
            <a:ext cx="8281987" cy="457200"/>
          </a:xfrm>
          <a:prstGeom prst="rect">
            <a:avLst/>
          </a:prstGeom>
          <a:solidFill>
            <a:srgbClr val="FFFFCC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ja-JP" altLang="en-US" sz="2400">
                <a:solidFill>
                  <a:srgbClr val="FF0000"/>
                </a:solidFill>
              </a:rPr>
              <a:t>プログラムの実行時に，「動的に」メモリを確保することができる</a:t>
            </a:r>
          </a:p>
        </p:txBody>
      </p:sp>
      <p:sp>
        <p:nvSpPr>
          <p:cNvPr id="157701" name="AutoShape 5"/>
          <p:cNvSpPr>
            <a:spLocks/>
          </p:cNvSpPr>
          <p:nvPr/>
        </p:nvSpPr>
        <p:spPr bwMode="auto">
          <a:xfrm>
            <a:off x="4340225" y="1585913"/>
            <a:ext cx="4521200" cy="711200"/>
          </a:xfrm>
          <a:prstGeom prst="borderCallout1">
            <a:avLst>
              <a:gd name="adj1" fmla="val 110713"/>
              <a:gd name="adj2" fmla="val 97472"/>
              <a:gd name="adj3" fmla="val 110713"/>
              <a:gd name="adj4" fmla="val -76056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ja-JP" altLang="en-US" b="0"/>
              <a:t>関数</a:t>
            </a:r>
            <a:r>
              <a:rPr lang="en-US" altLang="ja-JP">
                <a:latin typeface="Courier New" pitchFamily="49" charset="0"/>
              </a:rPr>
              <a:t>malloc()</a:t>
            </a:r>
            <a:r>
              <a:rPr lang="ja-JP" altLang="en-US" b="0"/>
              <a:t>を使うときは，</a:t>
            </a:r>
            <a:r>
              <a:rPr lang="en-US" altLang="ja-JP">
                <a:latin typeface="Courier New" pitchFamily="49" charset="0"/>
              </a:rPr>
              <a:t>stdlib.h</a:t>
            </a:r>
            <a:r>
              <a:rPr lang="ja-JP" altLang="en-US" b="0"/>
              <a:t>をインクルードする</a:t>
            </a:r>
          </a:p>
        </p:txBody>
      </p:sp>
      <p:sp>
        <p:nvSpPr>
          <p:cNvPr id="157702" name="Text Box 6"/>
          <p:cNvSpPr txBox="1">
            <a:spLocks noChangeArrowheads="1"/>
          </p:cNvSpPr>
          <p:nvPr/>
        </p:nvSpPr>
        <p:spPr bwMode="auto">
          <a:xfrm>
            <a:off x="352425" y="1320800"/>
            <a:ext cx="20224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ja-JP">
                <a:latin typeface="Courier New" pitchFamily="49" charset="0"/>
              </a:rPr>
              <a:t>sample4-11.c</a:t>
            </a:r>
          </a:p>
        </p:txBody>
      </p:sp>
      <p:sp>
        <p:nvSpPr>
          <p:cNvPr id="157703" name="Line 7"/>
          <p:cNvSpPr>
            <a:spLocks noChangeShapeType="1"/>
          </p:cNvSpPr>
          <p:nvPr/>
        </p:nvSpPr>
        <p:spPr bwMode="auto">
          <a:xfrm flipH="1" flipV="1">
            <a:off x="4827588" y="3871913"/>
            <a:ext cx="1352550" cy="8969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157704" name="Text Box 8"/>
          <p:cNvSpPr txBox="1">
            <a:spLocks noChangeArrowheads="1"/>
          </p:cNvSpPr>
          <p:nvPr/>
        </p:nvSpPr>
        <p:spPr bwMode="auto">
          <a:xfrm>
            <a:off x="5143500" y="4751388"/>
            <a:ext cx="33591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ja-JP" b="0"/>
              <a:t>1</a:t>
            </a:r>
            <a:r>
              <a:rPr lang="ja-JP" altLang="en-US" b="0"/>
              <a:t>以上の数ならなんでも良い</a:t>
            </a:r>
          </a:p>
        </p:txBody>
      </p:sp>
      <p:sp>
        <p:nvSpPr>
          <p:cNvPr id="157705" name="Rectangle 9"/>
          <p:cNvSpPr>
            <a:spLocks noChangeArrowheads="1"/>
          </p:cNvSpPr>
          <p:nvPr/>
        </p:nvSpPr>
        <p:spPr bwMode="auto">
          <a:xfrm>
            <a:off x="1069975" y="3155950"/>
            <a:ext cx="5424488" cy="1208088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490084447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CC952-45E2-4ACA-A57E-3C24459D826F}" type="slidenum">
              <a:rPr lang="en-US" altLang="ja-JP"/>
              <a:pPr/>
              <a:t>109</a:t>
            </a:fld>
            <a:endParaRPr lang="en-US" altLang="ja-JP"/>
          </a:p>
        </p:txBody>
      </p:sp>
      <p:sp>
        <p:nvSpPr>
          <p:cNvPr id="140298" name="Rectangle 10"/>
          <p:cNvSpPr>
            <a:spLocks noChangeArrowheads="1"/>
          </p:cNvSpPr>
          <p:nvPr/>
        </p:nvSpPr>
        <p:spPr bwMode="auto">
          <a:xfrm>
            <a:off x="5457825" y="3328988"/>
            <a:ext cx="2336800" cy="3335337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algn="ctr"/>
            <a:r>
              <a:rPr lang="ja-JP" altLang="en-US" b="0"/>
              <a:t>メモリ</a:t>
            </a:r>
          </a:p>
        </p:txBody>
      </p:sp>
      <p:sp>
        <p:nvSpPr>
          <p:cNvPr id="140318" name="Rectangle 30"/>
          <p:cNvSpPr>
            <a:spLocks noChangeArrowheads="1"/>
          </p:cNvSpPr>
          <p:nvPr/>
        </p:nvSpPr>
        <p:spPr bwMode="auto">
          <a:xfrm>
            <a:off x="5457825" y="4025900"/>
            <a:ext cx="2332038" cy="363538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ja-JP" altLang="ja-JP" sz="1600">
              <a:latin typeface="Courier New" pitchFamily="49" charset="0"/>
            </a:endParaRPr>
          </a:p>
        </p:txBody>
      </p:sp>
      <p:sp>
        <p:nvSpPr>
          <p:cNvPr id="140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ポインタ</a:t>
            </a:r>
            <a:r>
              <a:rPr lang="en-US" altLang="ja-JP"/>
              <a:t>(</a:t>
            </a:r>
            <a:r>
              <a:rPr lang="ja-JP" altLang="en-US"/>
              <a:t>アドレス</a:t>
            </a:r>
            <a:r>
              <a:rPr lang="en-US" altLang="ja-JP"/>
              <a:t>)</a:t>
            </a:r>
            <a:r>
              <a:rPr lang="ja-JP" altLang="en-US"/>
              <a:t>の初期化</a:t>
            </a:r>
            <a:r>
              <a:rPr lang="en-US" altLang="ja-JP"/>
              <a:t>2</a:t>
            </a:r>
          </a:p>
        </p:txBody>
      </p:sp>
      <p:sp>
        <p:nvSpPr>
          <p:cNvPr id="140291" name="Text Box 3"/>
          <p:cNvSpPr txBox="1">
            <a:spLocks noChangeArrowheads="1"/>
          </p:cNvSpPr>
          <p:nvPr/>
        </p:nvSpPr>
        <p:spPr bwMode="auto">
          <a:xfrm>
            <a:off x="1154113" y="1433513"/>
            <a:ext cx="5630862" cy="1349375"/>
          </a:xfrm>
          <a:prstGeom prst="rect">
            <a:avLst/>
          </a:prstGeom>
          <a:solidFill>
            <a:schemeClr val="accent2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ja-JP" sz="2000">
                <a:latin typeface="Courier New" pitchFamily="49" charset="0"/>
                <a:ea typeface="ＭＳ ゴシック" pitchFamily="49" charset="-128"/>
              </a:rPr>
              <a:t>int *p;</a:t>
            </a:r>
          </a:p>
          <a:p>
            <a:pPr>
              <a:spcBef>
                <a:spcPct val="50000"/>
              </a:spcBef>
            </a:pPr>
            <a:r>
              <a:rPr lang="en-US" altLang="ja-JP" sz="2000">
                <a:latin typeface="Courier New" pitchFamily="49" charset="0"/>
                <a:ea typeface="ＭＳ ゴシック" pitchFamily="49" charset="-128"/>
              </a:rPr>
              <a:t>p = malloc(sizeof(int)*3);</a:t>
            </a:r>
          </a:p>
          <a:p>
            <a:pPr>
              <a:spcBef>
                <a:spcPct val="50000"/>
              </a:spcBef>
            </a:pPr>
            <a:r>
              <a:rPr lang="en-US" altLang="ja-JP" sz="2000">
                <a:latin typeface="Courier New" pitchFamily="49" charset="0"/>
                <a:ea typeface="ＭＳ ゴシック" pitchFamily="49" charset="-128"/>
              </a:rPr>
              <a:t>*p = 5;</a:t>
            </a:r>
          </a:p>
        </p:txBody>
      </p:sp>
      <p:sp>
        <p:nvSpPr>
          <p:cNvPr id="140295" name="AutoShape 7"/>
          <p:cNvSpPr>
            <a:spLocks/>
          </p:cNvSpPr>
          <p:nvPr/>
        </p:nvSpPr>
        <p:spPr bwMode="auto">
          <a:xfrm>
            <a:off x="3725863" y="2317750"/>
            <a:ext cx="5267325" cy="625475"/>
          </a:xfrm>
          <a:prstGeom prst="borderCallout1">
            <a:avLst>
              <a:gd name="adj1" fmla="val -12181"/>
              <a:gd name="adj2" fmla="val 97829"/>
              <a:gd name="adj3" fmla="val -12181"/>
              <a:gd name="adj4" fmla="val -14588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ja-JP" altLang="en-US" b="0"/>
              <a:t>関数</a:t>
            </a:r>
            <a:r>
              <a:rPr lang="en-US" altLang="ja-JP">
                <a:latin typeface="Courier New" pitchFamily="49" charset="0"/>
              </a:rPr>
              <a:t>malloc()</a:t>
            </a:r>
            <a:r>
              <a:rPr lang="ja-JP" altLang="en-US" b="0"/>
              <a:t>は，どこかに</a:t>
            </a:r>
            <a:r>
              <a:rPr lang="en-US" altLang="ja-JP">
                <a:latin typeface="Courier New" pitchFamily="49" charset="0"/>
              </a:rPr>
              <a:t>sizeof(int)*3</a:t>
            </a:r>
            <a:r>
              <a:rPr lang="ja-JP" altLang="en-US" b="0"/>
              <a:t>分だけのメモリ領域を確保し，その先頭アドレスを返す</a:t>
            </a:r>
          </a:p>
        </p:txBody>
      </p:sp>
      <p:sp>
        <p:nvSpPr>
          <p:cNvPr id="140300" name="Text Box 12"/>
          <p:cNvSpPr txBox="1">
            <a:spLocks noChangeArrowheads="1"/>
          </p:cNvSpPr>
          <p:nvPr/>
        </p:nvSpPr>
        <p:spPr bwMode="auto">
          <a:xfrm>
            <a:off x="3968750" y="4765675"/>
            <a:ext cx="14795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altLang="ja-JP" b="0">
                <a:solidFill>
                  <a:srgbClr val="FF0000"/>
                </a:solidFill>
              </a:rPr>
              <a:t>1002</a:t>
            </a:r>
            <a:r>
              <a:rPr lang="ja-JP" altLang="en-US" b="0">
                <a:solidFill>
                  <a:srgbClr val="FF0000"/>
                </a:solidFill>
              </a:rPr>
              <a:t>番地</a:t>
            </a:r>
          </a:p>
        </p:txBody>
      </p:sp>
      <p:sp>
        <p:nvSpPr>
          <p:cNvPr id="140302" name="Rectangle 14"/>
          <p:cNvSpPr>
            <a:spLocks noChangeArrowheads="1"/>
          </p:cNvSpPr>
          <p:nvPr/>
        </p:nvSpPr>
        <p:spPr bwMode="auto">
          <a:xfrm>
            <a:off x="5457825" y="5924550"/>
            <a:ext cx="2336800" cy="363538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ja-JP" altLang="ja-JP">
              <a:solidFill>
                <a:srgbClr val="FF0000"/>
              </a:solidFill>
              <a:latin typeface="Courier New" pitchFamily="49" charset="0"/>
            </a:endParaRPr>
          </a:p>
        </p:txBody>
      </p:sp>
      <p:sp>
        <p:nvSpPr>
          <p:cNvPr id="140303" name="Line 15"/>
          <p:cNvSpPr>
            <a:spLocks noChangeShapeType="1"/>
          </p:cNvSpPr>
          <p:nvPr/>
        </p:nvSpPr>
        <p:spPr bwMode="auto">
          <a:xfrm flipV="1">
            <a:off x="4687888" y="6094413"/>
            <a:ext cx="711200" cy="2603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140304" name="Text Box 16"/>
          <p:cNvSpPr txBox="1">
            <a:spLocks noChangeArrowheads="1"/>
          </p:cNvSpPr>
          <p:nvPr/>
        </p:nvSpPr>
        <p:spPr bwMode="auto">
          <a:xfrm>
            <a:off x="2249488" y="6283325"/>
            <a:ext cx="2525712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ja-JP" altLang="en-US" b="0"/>
              <a:t>ポインタ</a:t>
            </a:r>
            <a:r>
              <a:rPr lang="en-US" altLang="ja-JP" b="0"/>
              <a:t>p</a:t>
            </a:r>
            <a:r>
              <a:rPr lang="ja-JP" altLang="en-US" b="0"/>
              <a:t>のための領域</a:t>
            </a:r>
          </a:p>
        </p:txBody>
      </p:sp>
      <p:sp>
        <p:nvSpPr>
          <p:cNvPr id="140306" name="Line 18"/>
          <p:cNvSpPr>
            <a:spLocks noChangeShapeType="1"/>
          </p:cNvSpPr>
          <p:nvPr/>
        </p:nvSpPr>
        <p:spPr bwMode="auto">
          <a:xfrm>
            <a:off x="593725" y="1639888"/>
            <a:ext cx="552450" cy="0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140307" name="Line 19"/>
          <p:cNvSpPr>
            <a:spLocks noChangeShapeType="1"/>
          </p:cNvSpPr>
          <p:nvPr/>
        </p:nvSpPr>
        <p:spPr bwMode="auto">
          <a:xfrm>
            <a:off x="581025" y="2112963"/>
            <a:ext cx="552450" cy="0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140308" name="Rectangle 20"/>
          <p:cNvSpPr>
            <a:spLocks noChangeArrowheads="1"/>
          </p:cNvSpPr>
          <p:nvPr/>
        </p:nvSpPr>
        <p:spPr bwMode="auto">
          <a:xfrm>
            <a:off x="6262688" y="5932488"/>
            <a:ext cx="7302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ja-JP">
                <a:solidFill>
                  <a:srgbClr val="FF0000"/>
                </a:solidFill>
                <a:latin typeface="Courier New" pitchFamily="49" charset="0"/>
              </a:rPr>
              <a:t>1000</a:t>
            </a:r>
          </a:p>
        </p:txBody>
      </p:sp>
      <p:sp>
        <p:nvSpPr>
          <p:cNvPr id="140309" name="Rectangle 21"/>
          <p:cNvSpPr>
            <a:spLocks noChangeArrowheads="1"/>
          </p:cNvSpPr>
          <p:nvPr/>
        </p:nvSpPr>
        <p:spPr bwMode="auto">
          <a:xfrm>
            <a:off x="2078038" y="3268663"/>
            <a:ext cx="277812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ja-JP">
                <a:latin typeface="Courier New" pitchFamily="49" charset="0"/>
              </a:rPr>
              <a:t>int</a:t>
            </a:r>
            <a:r>
              <a:rPr lang="ja-JP" altLang="en-US" b="0"/>
              <a:t>型の変数</a:t>
            </a:r>
            <a:r>
              <a:rPr lang="en-US" altLang="ja-JP" b="0"/>
              <a:t>3</a:t>
            </a:r>
            <a:r>
              <a:rPr lang="ja-JP" altLang="en-US" b="0"/>
              <a:t>個分の領域</a:t>
            </a:r>
          </a:p>
        </p:txBody>
      </p:sp>
      <p:sp>
        <p:nvSpPr>
          <p:cNvPr id="140310" name="Line 22"/>
          <p:cNvSpPr>
            <a:spLocks noChangeShapeType="1"/>
          </p:cNvSpPr>
          <p:nvPr/>
        </p:nvSpPr>
        <p:spPr bwMode="auto">
          <a:xfrm>
            <a:off x="3937000" y="3603625"/>
            <a:ext cx="1416050" cy="4429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140311" name="Line 23"/>
          <p:cNvSpPr>
            <a:spLocks noChangeShapeType="1"/>
          </p:cNvSpPr>
          <p:nvPr/>
        </p:nvSpPr>
        <p:spPr bwMode="auto">
          <a:xfrm>
            <a:off x="565150" y="2560638"/>
            <a:ext cx="552450" cy="0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140315" name="Text Box 27"/>
          <p:cNvSpPr txBox="1">
            <a:spLocks noChangeArrowheads="1"/>
          </p:cNvSpPr>
          <p:nvPr/>
        </p:nvSpPr>
        <p:spPr bwMode="auto">
          <a:xfrm>
            <a:off x="3968750" y="4400550"/>
            <a:ext cx="14795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altLang="ja-JP" b="0">
                <a:solidFill>
                  <a:srgbClr val="FF0000"/>
                </a:solidFill>
              </a:rPr>
              <a:t>1001</a:t>
            </a:r>
            <a:r>
              <a:rPr lang="ja-JP" altLang="en-US" b="0">
                <a:solidFill>
                  <a:srgbClr val="FF0000"/>
                </a:solidFill>
              </a:rPr>
              <a:t>番地</a:t>
            </a:r>
          </a:p>
        </p:txBody>
      </p:sp>
      <p:sp>
        <p:nvSpPr>
          <p:cNvPr id="140316" name="Text Box 28"/>
          <p:cNvSpPr txBox="1">
            <a:spLocks noChangeArrowheads="1"/>
          </p:cNvSpPr>
          <p:nvPr/>
        </p:nvSpPr>
        <p:spPr bwMode="auto">
          <a:xfrm>
            <a:off x="3968750" y="4035425"/>
            <a:ext cx="14795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altLang="ja-JP" b="0">
                <a:solidFill>
                  <a:srgbClr val="FF0000"/>
                </a:solidFill>
              </a:rPr>
              <a:t>1000</a:t>
            </a:r>
            <a:r>
              <a:rPr lang="ja-JP" altLang="en-US" b="0">
                <a:solidFill>
                  <a:srgbClr val="FF0000"/>
                </a:solidFill>
              </a:rPr>
              <a:t>番地</a:t>
            </a:r>
          </a:p>
        </p:txBody>
      </p:sp>
      <p:sp>
        <p:nvSpPr>
          <p:cNvPr id="140317" name="Rectangle 29"/>
          <p:cNvSpPr>
            <a:spLocks noChangeArrowheads="1"/>
          </p:cNvSpPr>
          <p:nvPr/>
        </p:nvSpPr>
        <p:spPr bwMode="auto">
          <a:xfrm>
            <a:off x="5457825" y="4391025"/>
            <a:ext cx="2332038" cy="363538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ja-JP" altLang="ja-JP" sz="1600">
              <a:latin typeface="Courier New" pitchFamily="49" charset="0"/>
            </a:endParaRPr>
          </a:p>
        </p:txBody>
      </p:sp>
      <p:sp>
        <p:nvSpPr>
          <p:cNvPr id="140319" name="Rectangle 31"/>
          <p:cNvSpPr>
            <a:spLocks noChangeArrowheads="1"/>
          </p:cNvSpPr>
          <p:nvPr/>
        </p:nvSpPr>
        <p:spPr bwMode="auto">
          <a:xfrm>
            <a:off x="5457825" y="4748213"/>
            <a:ext cx="2332038" cy="363537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ja-JP" altLang="ja-JP" sz="1600">
              <a:latin typeface="Courier New" pitchFamily="49" charset="0"/>
            </a:endParaRPr>
          </a:p>
        </p:txBody>
      </p:sp>
      <p:sp>
        <p:nvSpPr>
          <p:cNvPr id="140312" name="Rectangle 24"/>
          <p:cNvSpPr>
            <a:spLocks noChangeArrowheads="1"/>
          </p:cNvSpPr>
          <p:nvPr/>
        </p:nvSpPr>
        <p:spPr bwMode="auto">
          <a:xfrm>
            <a:off x="6467475" y="4041775"/>
            <a:ext cx="3206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ja-JP">
                <a:solidFill>
                  <a:srgbClr val="FF0000"/>
                </a:solidFill>
                <a:latin typeface="Courier New" pitchFamily="49" charset="0"/>
              </a:rPr>
              <a:t>5</a:t>
            </a:r>
          </a:p>
        </p:txBody>
      </p:sp>
      <p:sp>
        <p:nvSpPr>
          <p:cNvPr id="140320" name="Rectangle 32"/>
          <p:cNvSpPr>
            <a:spLocks noChangeArrowheads="1"/>
          </p:cNvSpPr>
          <p:nvPr/>
        </p:nvSpPr>
        <p:spPr bwMode="auto">
          <a:xfrm>
            <a:off x="5446713" y="3302000"/>
            <a:ext cx="2359025" cy="3386138"/>
          </a:xfrm>
          <a:prstGeom prst="rect">
            <a:avLst/>
          </a:prstGeom>
          <a:noFill/>
          <a:ln w="571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860005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0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40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40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4030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0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4030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0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40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40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40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40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40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40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40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140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140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14031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0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5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140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0318" grpId="0" animBg="1"/>
      <p:bldP spid="140300" grpId="0"/>
      <p:bldP spid="140302" grpId="0" animBg="1"/>
      <p:bldP spid="140303" grpId="0" animBg="1"/>
      <p:bldP spid="140304" grpId="0"/>
      <p:bldP spid="140306" grpId="0" animBg="1"/>
      <p:bldP spid="140307" grpId="0" animBg="1"/>
      <p:bldP spid="140308" grpId="0"/>
      <p:bldP spid="140309" grpId="0"/>
      <p:bldP spid="140310" grpId="0" animBg="1"/>
      <p:bldP spid="140311" grpId="0" animBg="1"/>
      <p:bldP spid="140315" grpId="0"/>
      <p:bldP spid="140316" grpId="0"/>
      <p:bldP spid="140317" grpId="0" animBg="1"/>
      <p:bldP spid="140319" grpId="0" animBg="1"/>
      <p:bldP spid="14031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スライド番号プレースホルダ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fld id="{549B9070-9586-4747-A57F-D9F3DB4EFE38}" type="slidenum">
              <a:rPr kumimoji="0" lang="en-US" altLang="ja-JP" smtClean="0"/>
              <a:pPr eaLnBrk="1" hangingPunct="1"/>
              <a:t>11</a:t>
            </a:fld>
            <a:endParaRPr kumimoji="0" lang="en-US" altLang="ja-JP"/>
          </a:p>
        </p:txBody>
      </p:sp>
      <p:pic>
        <p:nvPicPr>
          <p:cNvPr id="21507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1058863"/>
            <a:ext cx="7667625" cy="5519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08" name="Text Box 5"/>
          <p:cNvSpPr txBox="1">
            <a:spLocks noChangeArrowheads="1"/>
          </p:cNvSpPr>
          <p:nvPr/>
        </p:nvSpPr>
        <p:spPr bwMode="auto">
          <a:xfrm>
            <a:off x="2906713" y="3144838"/>
            <a:ext cx="5513387" cy="1643062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hlink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ja-JP" b="1">
                <a:latin typeface="Courier New" pitchFamily="49" charset="0"/>
              </a:rPr>
              <a:t>$ gcc -o sample1 sample1.c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ja-JP" b="1">
                <a:latin typeface="Courier New" pitchFamily="49" charset="0"/>
              </a:rPr>
              <a:t>$ ./sample1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ja-JP" b="1">
                <a:latin typeface="Courier New" pitchFamily="49" charset="0"/>
              </a:rPr>
              <a:t>s = 5050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ja-JP" b="1">
                <a:latin typeface="Courier New" pitchFamily="49" charset="0"/>
              </a:rPr>
              <a:t>$</a:t>
            </a:r>
          </a:p>
        </p:txBody>
      </p:sp>
      <p:sp>
        <p:nvSpPr>
          <p:cNvPr id="21509" name="Text Box 6"/>
          <p:cNvSpPr txBox="1">
            <a:spLocks noChangeArrowheads="1"/>
          </p:cNvSpPr>
          <p:nvPr/>
        </p:nvSpPr>
        <p:spPr bwMode="auto">
          <a:xfrm>
            <a:off x="2470150" y="2754313"/>
            <a:ext cx="1193800" cy="442912"/>
          </a:xfrm>
          <a:prstGeom prst="rect">
            <a:avLst/>
          </a:prstGeom>
          <a:solidFill>
            <a:schemeClr val="bg1"/>
          </a:solidFill>
          <a:ln w="76200">
            <a:solidFill>
              <a:schemeClr val="hlink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ja-JP" altLang="en-US"/>
              <a:t>出力画面</a:t>
            </a:r>
          </a:p>
        </p:txBody>
      </p:sp>
      <p:sp>
        <p:nvSpPr>
          <p:cNvPr id="21510" name="Rectangle 2"/>
          <p:cNvSpPr txBox="1">
            <a:spLocks noChangeArrowheads="1"/>
          </p:cNvSpPr>
          <p:nvPr/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ja-JP" altLang="en-US" sz="3800">
                <a:solidFill>
                  <a:schemeClr val="tx2"/>
                </a:solidFill>
              </a:rPr>
              <a:t>コンパイルと実行</a:t>
            </a: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4E5B85-6EC5-4FFD-897E-6A943CF6B9B2}" type="slidenum">
              <a:rPr lang="en-US" altLang="ja-JP"/>
              <a:pPr/>
              <a:t>110</a:t>
            </a:fld>
            <a:endParaRPr lang="en-US" altLang="ja-JP" dirty="0"/>
          </a:p>
        </p:txBody>
      </p:sp>
      <p:sp>
        <p:nvSpPr>
          <p:cNvPr id="141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ポインタ</a:t>
            </a:r>
            <a:r>
              <a:rPr lang="en-US" altLang="ja-JP"/>
              <a:t>(</a:t>
            </a:r>
            <a:r>
              <a:rPr lang="ja-JP" altLang="en-US"/>
              <a:t>アドレス</a:t>
            </a:r>
            <a:r>
              <a:rPr lang="en-US" altLang="ja-JP"/>
              <a:t>)</a:t>
            </a:r>
            <a:r>
              <a:rPr lang="ja-JP" altLang="en-US"/>
              <a:t>の初期化</a:t>
            </a:r>
            <a:r>
              <a:rPr lang="en-US" altLang="ja-JP"/>
              <a:t>2</a:t>
            </a:r>
          </a:p>
        </p:txBody>
      </p:sp>
      <p:sp>
        <p:nvSpPr>
          <p:cNvPr id="141316" name="Text Box 4"/>
          <p:cNvSpPr txBox="1">
            <a:spLocks noChangeArrowheads="1"/>
          </p:cNvSpPr>
          <p:nvPr/>
        </p:nvSpPr>
        <p:spPr bwMode="auto">
          <a:xfrm>
            <a:off x="831850" y="1304925"/>
            <a:ext cx="7988300" cy="4930775"/>
          </a:xfrm>
          <a:prstGeom prst="rect">
            <a:avLst/>
          </a:prstGeom>
          <a:solidFill>
            <a:schemeClr val="accent2"/>
          </a:solidFill>
          <a:ln w="38100">
            <a:solidFill>
              <a:schemeClr val="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75000"/>
              </a:lnSpc>
              <a:spcBef>
                <a:spcPct val="50000"/>
              </a:spcBef>
            </a:pPr>
            <a:r>
              <a:rPr lang="en-US" altLang="ja-JP" sz="2000" dirty="0">
                <a:latin typeface="Courier New" pitchFamily="49" charset="0"/>
                <a:ea typeface="ＭＳ ゴシック" pitchFamily="49" charset="-128"/>
              </a:rPr>
              <a:t>#include &lt;</a:t>
            </a:r>
            <a:r>
              <a:rPr lang="en-US" altLang="ja-JP" sz="2000" dirty="0" err="1">
                <a:latin typeface="Courier New" pitchFamily="49" charset="0"/>
                <a:ea typeface="ＭＳ ゴシック" pitchFamily="49" charset="-128"/>
              </a:rPr>
              <a:t>stdio.h</a:t>
            </a:r>
            <a:r>
              <a:rPr lang="en-US" altLang="ja-JP" sz="2000" dirty="0">
                <a:latin typeface="Courier New" pitchFamily="49" charset="0"/>
                <a:ea typeface="ＭＳ ゴシック" pitchFamily="49" charset="-128"/>
              </a:rPr>
              <a:t>&gt;</a:t>
            </a:r>
          </a:p>
          <a:p>
            <a:pPr>
              <a:lnSpc>
                <a:spcPct val="75000"/>
              </a:lnSpc>
              <a:spcBef>
                <a:spcPct val="50000"/>
              </a:spcBef>
            </a:pPr>
            <a:r>
              <a:rPr lang="en-US" altLang="ja-JP" sz="2000" dirty="0">
                <a:latin typeface="Courier New" pitchFamily="49" charset="0"/>
                <a:ea typeface="ＭＳ ゴシック" pitchFamily="49" charset="-128"/>
              </a:rPr>
              <a:t>#include </a:t>
            </a:r>
            <a:r>
              <a:rPr lang="en-US" altLang="ja-JP" sz="2000" dirty="0">
                <a:solidFill>
                  <a:srgbClr val="FF0000"/>
                </a:solidFill>
                <a:latin typeface="Courier New" pitchFamily="49" charset="0"/>
                <a:ea typeface="ＭＳ ゴシック" pitchFamily="49" charset="-128"/>
              </a:rPr>
              <a:t>&lt;</a:t>
            </a:r>
            <a:r>
              <a:rPr lang="en-US" altLang="ja-JP" sz="2000" dirty="0" err="1">
                <a:solidFill>
                  <a:srgbClr val="FF0000"/>
                </a:solidFill>
                <a:latin typeface="Courier New" pitchFamily="49" charset="0"/>
                <a:ea typeface="ＭＳ ゴシック" pitchFamily="49" charset="-128"/>
              </a:rPr>
              <a:t>stdlib.h</a:t>
            </a:r>
            <a:r>
              <a:rPr lang="en-US" altLang="ja-JP" sz="2000" dirty="0">
                <a:solidFill>
                  <a:srgbClr val="FF0000"/>
                </a:solidFill>
                <a:latin typeface="Courier New" pitchFamily="49" charset="0"/>
                <a:ea typeface="ＭＳ ゴシック" pitchFamily="49" charset="-128"/>
              </a:rPr>
              <a:t>&gt;</a:t>
            </a:r>
          </a:p>
          <a:p>
            <a:pPr>
              <a:lnSpc>
                <a:spcPct val="75000"/>
              </a:lnSpc>
              <a:spcBef>
                <a:spcPct val="50000"/>
              </a:spcBef>
            </a:pPr>
            <a:r>
              <a:rPr lang="en-US" altLang="ja-JP" sz="2000" dirty="0" err="1">
                <a:latin typeface="Courier New" pitchFamily="49" charset="0"/>
                <a:ea typeface="ＭＳ ゴシック" pitchFamily="49" charset="-128"/>
              </a:rPr>
              <a:t>int</a:t>
            </a:r>
            <a:r>
              <a:rPr lang="en-US" altLang="ja-JP" sz="2000" dirty="0">
                <a:latin typeface="Courier New" pitchFamily="49" charset="0"/>
                <a:ea typeface="ＭＳ ゴシック" pitchFamily="49" charset="-128"/>
              </a:rPr>
              <a:t> main(void) </a:t>
            </a:r>
          </a:p>
          <a:p>
            <a:pPr>
              <a:lnSpc>
                <a:spcPct val="75000"/>
              </a:lnSpc>
              <a:spcBef>
                <a:spcPct val="50000"/>
              </a:spcBef>
            </a:pPr>
            <a:r>
              <a:rPr lang="en-US" altLang="ja-JP" sz="2000" dirty="0">
                <a:latin typeface="Courier New" pitchFamily="49" charset="0"/>
                <a:ea typeface="ＭＳ ゴシック" pitchFamily="49" charset="-128"/>
              </a:rPr>
              <a:t>{</a:t>
            </a:r>
          </a:p>
          <a:p>
            <a:pPr>
              <a:lnSpc>
                <a:spcPct val="75000"/>
              </a:lnSpc>
              <a:spcBef>
                <a:spcPct val="50000"/>
              </a:spcBef>
            </a:pPr>
            <a:r>
              <a:rPr lang="en-US" altLang="ja-JP" sz="2000" dirty="0">
                <a:latin typeface="Courier New" pitchFamily="49" charset="0"/>
                <a:ea typeface="ＭＳ ゴシック" pitchFamily="49" charset="-128"/>
              </a:rPr>
              <a:t>  </a:t>
            </a:r>
            <a:r>
              <a:rPr lang="en-US" altLang="ja-JP" sz="2000" dirty="0" err="1">
                <a:latin typeface="Courier New" pitchFamily="49" charset="0"/>
                <a:ea typeface="ＭＳ ゴシック" pitchFamily="49" charset="-128"/>
              </a:rPr>
              <a:t>int</a:t>
            </a:r>
            <a:r>
              <a:rPr lang="en-US" altLang="ja-JP" sz="2000" dirty="0">
                <a:latin typeface="Courier New" pitchFamily="49" charset="0"/>
                <a:ea typeface="ＭＳ ゴシック" pitchFamily="49" charset="-128"/>
              </a:rPr>
              <a:t> *p;</a:t>
            </a:r>
          </a:p>
          <a:p>
            <a:pPr>
              <a:lnSpc>
                <a:spcPct val="75000"/>
              </a:lnSpc>
              <a:spcBef>
                <a:spcPct val="50000"/>
              </a:spcBef>
            </a:pPr>
            <a:r>
              <a:rPr lang="en-US" altLang="ja-JP" sz="2000" dirty="0">
                <a:latin typeface="Courier New" pitchFamily="49" charset="0"/>
                <a:ea typeface="ＭＳ ゴシック" pitchFamily="49" charset="-128"/>
              </a:rPr>
              <a:t>  if ((p = </a:t>
            </a:r>
            <a:r>
              <a:rPr lang="en-US" altLang="ja-JP" sz="2000" dirty="0" err="1">
                <a:latin typeface="Courier New" pitchFamily="49" charset="0"/>
                <a:ea typeface="ＭＳ ゴシック" pitchFamily="49" charset="-128"/>
              </a:rPr>
              <a:t>malloc</a:t>
            </a:r>
            <a:r>
              <a:rPr lang="en-US" altLang="ja-JP" sz="2000" dirty="0">
                <a:latin typeface="Courier New" pitchFamily="49" charset="0"/>
                <a:ea typeface="ＭＳ ゴシック" pitchFamily="49" charset="-128"/>
              </a:rPr>
              <a:t>(</a:t>
            </a:r>
            <a:r>
              <a:rPr lang="en-US" altLang="ja-JP" sz="2000" dirty="0" err="1">
                <a:latin typeface="Courier New" pitchFamily="49" charset="0"/>
                <a:ea typeface="ＭＳ ゴシック" pitchFamily="49" charset="-128"/>
              </a:rPr>
              <a:t>sizeof</a:t>
            </a:r>
            <a:r>
              <a:rPr lang="en-US" altLang="ja-JP" sz="2000" dirty="0">
                <a:latin typeface="Courier New" pitchFamily="49" charset="0"/>
                <a:ea typeface="ＭＳ ゴシック" pitchFamily="49" charset="-128"/>
              </a:rPr>
              <a:t>(</a:t>
            </a:r>
            <a:r>
              <a:rPr lang="en-US" altLang="ja-JP" sz="2000" dirty="0" err="1">
                <a:latin typeface="Courier New" pitchFamily="49" charset="0"/>
                <a:ea typeface="ＭＳ ゴシック" pitchFamily="49" charset="-128"/>
              </a:rPr>
              <a:t>int</a:t>
            </a:r>
            <a:r>
              <a:rPr lang="en-US" altLang="ja-JP" sz="2000" dirty="0">
                <a:latin typeface="Courier New" pitchFamily="49" charset="0"/>
                <a:ea typeface="ＭＳ ゴシック" pitchFamily="49" charset="-128"/>
              </a:rPr>
              <a:t>)*3)) == NULL) {</a:t>
            </a:r>
          </a:p>
          <a:p>
            <a:pPr>
              <a:lnSpc>
                <a:spcPct val="75000"/>
              </a:lnSpc>
              <a:spcBef>
                <a:spcPct val="50000"/>
              </a:spcBef>
            </a:pPr>
            <a:r>
              <a:rPr lang="en-US" altLang="ja-JP" sz="2000" dirty="0">
                <a:latin typeface="Courier New" pitchFamily="49" charset="0"/>
                <a:ea typeface="ＭＳ ゴシック" pitchFamily="49" charset="-128"/>
              </a:rPr>
              <a:t>      </a:t>
            </a:r>
            <a:r>
              <a:rPr lang="en-US" altLang="ja-JP" sz="2000" dirty="0" err="1">
                <a:latin typeface="Courier New" pitchFamily="49" charset="0"/>
                <a:ea typeface="ＭＳ ゴシック" pitchFamily="49" charset="-128"/>
              </a:rPr>
              <a:t>printf</a:t>
            </a:r>
            <a:r>
              <a:rPr lang="en-US" altLang="ja-JP" sz="2000" dirty="0">
                <a:latin typeface="Courier New" pitchFamily="49" charset="0"/>
                <a:ea typeface="ＭＳ ゴシック" pitchFamily="49" charset="-128"/>
              </a:rPr>
              <a:t>("Memory error\n");</a:t>
            </a:r>
          </a:p>
          <a:p>
            <a:pPr>
              <a:lnSpc>
                <a:spcPct val="75000"/>
              </a:lnSpc>
              <a:spcBef>
                <a:spcPct val="50000"/>
              </a:spcBef>
            </a:pPr>
            <a:r>
              <a:rPr lang="en-US" altLang="ja-JP" sz="2000" dirty="0">
                <a:latin typeface="Courier New" pitchFamily="49" charset="0"/>
                <a:ea typeface="ＭＳ ゴシック" pitchFamily="49" charset="-128"/>
              </a:rPr>
              <a:t>      exit(1);</a:t>
            </a:r>
          </a:p>
          <a:p>
            <a:pPr>
              <a:lnSpc>
                <a:spcPct val="75000"/>
              </a:lnSpc>
              <a:spcBef>
                <a:spcPct val="50000"/>
              </a:spcBef>
            </a:pPr>
            <a:r>
              <a:rPr lang="en-US" altLang="ja-JP" sz="2000" dirty="0">
                <a:latin typeface="Courier New" pitchFamily="49" charset="0"/>
                <a:ea typeface="ＭＳ ゴシック" pitchFamily="49" charset="-128"/>
              </a:rPr>
              <a:t>  }</a:t>
            </a:r>
          </a:p>
          <a:p>
            <a:pPr>
              <a:lnSpc>
                <a:spcPct val="75000"/>
              </a:lnSpc>
              <a:spcBef>
                <a:spcPct val="50000"/>
              </a:spcBef>
            </a:pPr>
            <a:r>
              <a:rPr lang="en-US" altLang="ja-JP" sz="2000" dirty="0">
                <a:latin typeface="Courier New" pitchFamily="49" charset="0"/>
                <a:ea typeface="ＭＳ ゴシック" pitchFamily="49" charset="-128"/>
              </a:rPr>
              <a:t>  *p = 5;</a:t>
            </a:r>
          </a:p>
          <a:p>
            <a:pPr>
              <a:lnSpc>
                <a:spcPct val="75000"/>
              </a:lnSpc>
              <a:spcBef>
                <a:spcPct val="50000"/>
              </a:spcBef>
            </a:pPr>
            <a:r>
              <a:rPr lang="en-US" altLang="ja-JP" sz="2000" dirty="0">
                <a:latin typeface="Courier New" pitchFamily="49" charset="0"/>
                <a:ea typeface="ＭＳ ゴシック" pitchFamily="49" charset="-128"/>
              </a:rPr>
              <a:t>  </a:t>
            </a:r>
            <a:r>
              <a:rPr lang="en-US" altLang="ja-JP" sz="2000" dirty="0" err="1">
                <a:latin typeface="Courier New" pitchFamily="49" charset="0"/>
                <a:ea typeface="ＭＳ ゴシック" pitchFamily="49" charset="-128"/>
              </a:rPr>
              <a:t>printf</a:t>
            </a:r>
            <a:r>
              <a:rPr lang="en-US" altLang="ja-JP" sz="2000" dirty="0">
                <a:latin typeface="Courier New" pitchFamily="49" charset="0"/>
                <a:ea typeface="ＭＳ ゴシック" pitchFamily="49" charset="-128"/>
              </a:rPr>
              <a:t>("%d\n", *p);</a:t>
            </a:r>
          </a:p>
          <a:p>
            <a:pPr>
              <a:lnSpc>
                <a:spcPct val="75000"/>
              </a:lnSpc>
              <a:spcBef>
                <a:spcPct val="50000"/>
              </a:spcBef>
            </a:pPr>
            <a:r>
              <a:rPr lang="en-US" altLang="ja-JP" sz="2000" dirty="0">
                <a:latin typeface="Courier New" pitchFamily="49" charset="0"/>
                <a:ea typeface="ＭＳ ゴシック" pitchFamily="49" charset="-128"/>
              </a:rPr>
              <a:t>  return 0;</a:t>
            </a:r>
          </a:p>
          <a:p>
            <a:pPr>
              <a:lnSpc>
                <a:spcPct val="75000"/>
              </a:lnSpc>
              <a:spcBef>
                <a:spcPct val="50000"/>
              </a:spcBef>
            </a:pPr>
            <a:r>
              <a:rPr lang="en-US" altLang="ja-JP" sz="2000" dirty="0">
                <a:latin typeface="Courier New" pitchFamily="49" charset="0"/>
                <a:ea typeface="ＭＳ ゴシック" pitchFamily="49" charset="-128"/>
              </a:rPr>
              <a:t>}  </a:t>
            </a:r>
          </a:p>
        </p:txBody>
      </p:sp>
      <p:sp>
        <p:nvSpPr>
          <p:cNvPr id="141322" name="AutoShape 10"/>
          <p:cNvSpPr>
            <a:spLocks/>
          </p:cNvSpPr>
          <p:nvPr/>
        </p:nvSpPr>
        <p:spPr bwMode="auto">
          <a:xfrm>
            <a:off x="4371975" y="1222375"/>
            <a:ext cx="4521200" cy="711200"/>
          </a:xfrm>
          <a:prstGeom prst="borderCallout1">
            <a:avLst>
              <a:gd name="adj1" fmla="val 110713"/>
              <a:gd name="adj2" fmla="val 97472"/>
              <a:gd name="adj3" fmla="val 110713"/>
              <a:gd name="adj4" fmla="val -76056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ja-JP" altLang="en-US" b="0"/>
              <a:t>関数</a:t>
            </a:r>
            <a:r>
              <a:rPr lang="en-US" altLang="ja-JP">
                <a:latin typeface="Courier New" pitchFamily="49" charset="0"/>
              </a:rPr>
              <a:t>malloc()</a:t>
            </a:r>
            <a:r>
              <a:rPr lang="ja-JP" altLang="en-US" b="0"/>
              <a:t>を使うときは，</a:t>
            </a:r>
            <a:r>
              <a:rPr lang="en-US" altLang="ja-JP">
                <a:latin typeface="Courier New" pitchFamily="49" charset="0"/>
              </a:rPr>
              <a:t>stdlib.h</a:t>
            </a:r>
            <a:r>
              <a:rPr lang="ja-JP" altLang="en-US" b="0"/>
              <a:t>をインクルードする</a:t>
            </a:r>
          </a:p>
        </p:txBody>
      </p:sp>
      <p:sp>
        <p:nvSpPr>
          <p:cNvPr id="141324" name="Text Box 12"/>
          <p:cNvSpPr txBox="1">
            <a:spLocks noChangeArrowheads="1"/>
          </p:cNvSpPr>
          <p:nvPr/>
        </p:nvSpPr>
        <p:spPr bwMode="auto">
          <a:xfrm>
            <a:off x="209550" y="998538"/>
            <a:ext cx="202247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ja-JP">
                <a:latin typeface="Courier New" pitchFamily="49" charset="0"/>
              </a:rPr>
              <a:t>sample4-12.c</a:t>
            </a:r>
          </a:p>
        </p:txBody>
      </p:sp>
      <p:sp>
        <p:nvSpPr>
          <p:cNvPr id="141325" name="AutoShape 13"/>
          <p:cNvSpPr>
            <a:spLocks/>
          </p:cNvSpPr>
          <p:nvPr/>
        </p:nvSpPr>
        <p:spPr bwMode="auto">
          <a:xfrm>
            <a:off x="242888" y="6175375"/>
            <a:ext cx="5645150" cy="609600"/>
          </a:xfrm>
          <a:prstGeom prst="borderCallout1">
            <a:avLst>
              <a:gd name="adj1" fmla="val 18750"/>
              <a:gd name="adj2" fmla="val 101352"/>
              <a:gd name="adj3" fmla="val -436458"/>
              <a:gd name="adj4" fmla="val 117773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ja-JP" altLang="en-US" b="0" dirty="0"/>
              <a:t>関数</a:t>
            </a:r>
            <a:r>
              <a:rPr lang="en-US" altLang="ja-JP" dirty="0" err="1">
                <a:latin typeface="Courier"/>
              </a:rPr>
              <a:t>malloc</a:t>
            </a:r>
            <a:r>
              <a:rPr lang="en-US" altLang="ja-JP" dirty="0">
                <a:latin typeface="Courier"/>
              </a:rPr>
              <a:t>()</a:t>
            </a:r>
            <a:r>
              <a:rPr lang="ja-JP" altLang="en-US" b="0" dirty="0"/>
              <a:t>は，メモリ確保に失敗すると</a:t>
            </a:r>
            <a:r>
              <a:rPr lang="en-US" altLang="ja-JP" dirty="0">
                <a:latin typeface="Courier"/>
              </a:rPr>
              <a:t>NULL</a:t>
            </a:r>
            <a:r>
              <a:rPr lang="ja-JP" altLang="en-US" b="0" dirty="0"/>
              <a:t>を返す．このような失敗処理と共に実行するのがふつう．</a:t>
            </a:r>
          </a:p>
          <a:p>
            <a:pPr algn="ctr"/>
            <a:endParaRPr lang="en-US" altLang="ja-JP" b="0" dirty="0"/>
          </a:p>
        </p:txBody>
      </p:sp>
      <p:sp>
        <p:nvSpPr>
          <p:cNvPr id="141326" name="Rectangle 14"/>
          <p:cNvSpPr>
            <a:spLocks noChangeArrowheads="1"/>
          </p:cNvSpPr>
          <p:nvPr/>
        </p:nvSpPr>
        <p:spPr bwMode="auto">
          <a:xfrm>
            <a:off x="1747838" y="3984625"/>
            <a:ext cx="1543050" cy="341313"/>
          </a:xfrm>
          <a:prstGeom prst="rect">
            <a:avLst/>
          </a:prstGeom>
          <a:noFill/>
          <a:ln w="38100">
            <a:solidFill>
              <a:schemeClr val="hlink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141327" name="Line 15"/>
          <p:cNvSpPr>
            <a:spLocks noChangeShapeType="1"/>
          </p:cNvSpPr>
          <p:nvPr/>
        </p:nvSpPr>
        <p:spPr bwMode="auto">
          <a:xfrm flipH="1" flipV="1">
            <a:off x="2825750" y="4311650"/>
            <a:ext cx="382588" cy="314325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141328" name="Text Box 16"/>
          <p:cNvSpPr txBox="1">
            <a:spLocks noChangeArrowheads="1"/>
          </p:cNvSpPr>
          <p:nvPr/>
        </p:nvSpPr>
        <p:spPr bwMode="auto">
          <a:xfrm>
            <a:off x="3262313" y="4557713"/>
            <a:ext cx="425767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ja-JP" altLang="en-US" b="0">
                <a:solidFill>
                  <a:schemeClr val="hlink"/>
                </a:solidFill>
              </a:rPr>
              <a:t>プログラムをこの場所で，強制終了する</a:t>
            </a:r>
          </a:p>
        </p:txBody>
      </p:sp>
    </p:spTree>
    <p:extLst>
      <p:ext uri="{BB962C8B-B14F-4D97-AF65-F5344CB8AC3E}">
        <p14:creationId xmlns:p14="http://schemas.microsoft.com/office/powerpoint/2010/main" val="47314543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DE197-6DF8-4D3E-B33B-70D72BB59FFA}" type="slidenum">
              <a:rPr lang="en-US" altLang="ja-JP"/>
              <a:pPr/>
              <a:t>111</a:t>
            </a:fld>
            <a:endParaRPr lang="en-US" altLang="ja-JP"/>
          </a:p>
        </p:txBody>
      </p:sp>
      <p:sp>
        <p:nvSpPr>
          <p:cNvPr id="133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ポインタ</a:t>
            </a:r>
            <a:r>
              <a:rPr lang="en-US" altLang="ja-JP"/>
              <a:t>(</a:t>
            </a:r>
            <a:r>
              <a:rPr lang="ja-JP" altLang="en-US"/>
              <a:t>アドレス</a:t>
            </a:r>
            <a:r>
              <a:rPr lang="en-US" altLang="ja-JP"/>
              <a:t>)</a:t>
            </a:r>
            <a:r>
              <a:rPr lang="ja-JP" altLang="en-US"/>
              <a:t>の初期化</a:t>
            </a:r>
            <a:r>
              <a:rPr lang="en-US" altLang="ja-JP"/>
              <a:t>2</a:t>
            </a:r>
          </a:p>
        </p:txBody>
      </p:sp>
      <p:sp>
        <p:nvSpPr>
          <p:cNvPr id="133124" name="Text Box 4"/>
          <p:cNvSpPr txBox="1">
            <a:spLocks noChangeArrowheads="1"/>
          </p:cNvSpPr>
          <p:nvPr/>
        </p:nvSpPr>
        <p:spPr bwMode="auto">
          <a:xfrm>
            <a:off x="2482850" y="5757863"/>
            <a:ext cx="4176713" cy="434975"/>
          </a:xfrm>
          <a:prstGeom prst="rect">
            <a:avLst/>
          </a:prstGeom>
          <a:solidFill>
            <a:schemeClr val="accent2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ja-JP" sz="2000">
                <a:latin typeface="Courier New" pitchFamily="49" charset="0"/>
                <a:ea typeface="ＭＳ ゴシック" pitchFamily="49" charset="-128"/>
              </a:rPr>
              <a:t>#define NULL 0</a:t>
            </a:r>
          </a:p>
        </p:txBody>
      </p:sp>
      <p:sp>
        <p:nvSpPr>
          <p:cNvPr id="133125" name="Text Box 5"/>
          <p:cNvSpPr txBox="1">
            <a:spLocks noChangeArrowheads="1"/>
          </p:cNvSpPr>
          <p:nvPr/>
        </p:nvSpPr>
        <p:spPr bwMode="auto">
          <a:xfrm>
            <a:off x="803275" y="5202238"/>
            <a:ext cx="1946275" cy="404812"/>
          </a:xfrm>
          <a:prstGeom prst="rect">
            <a:avLst/>
          </a:prstGeom>
          <a:noFill/>
          <a:ln w="38100">
            <a:solidFill>
              <a:schemeClr val="hlink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ja-JP" b="0"/>
              <a:t>stdio.h</a:t>
            </a:r>
            <a:r>
              <a:rPr lang="ja-JP" altLang="en-US" b="0"/>
              <a:t>の中</a:t>
            </a:r>
          </a:p>
        </p:txBody>
      </p:sp>
      <p:sp>
        <p:nvSpPr>
          <p:cNvPr id="133126" name="Text Box 6"/>
          <p:cNvSpPr txBox="1">
            <a:spLocks noChangeArrowheads="1"/>
          </p:cNvSpPr>
          <p:nvPr/>
        </p:nvSpPr>
        <p:spPr bwMode="auto">
          <a:xfrm>
            <a:off x="1295400" y="6286500"/>
            <a:ext cx="655161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ja-JP" sz="2000" b="0" dirty="0">
                <a:latin typeface="Courier"/>
              </a:rPr>
              <a:t>NULL</a:t>
            </a:r>
            <a:r>
              <a:rPr lang="ja-JP" altLang="en-US" sz="2000" b="0" dirty="0"/>
              <a:t>は，「無効なアドレス」という記号であると思えばよい</a:t>
            </a:r>
          </a:p>
        </p:txBody>
      </p:sp>
      <p:sp>
        <p:nvSpPr>
          <p:cNvPr id="133127" name="Text Box 7"/>
          <p:cNvSpPr txBox="1">
            <a:spLocks noChangeArrowheads="1"/>
          </p:cNvSpPr>
          <p:nvPr/>
        </p:nvSpPr>
        <p:spPr bwMode="auto">
          <a:xfrm>
            <a:off x="1531938" y="1419225"/>
            <a:ext cx="6080125" cy="1311128"/>
          </a:xfrm>
          <a:prstGeom prst="rect">
            <a:avLst/>
          </a:prstGeom>
          <a:solidFill>
            <a:schemeClr val="accent2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ja-JP" dirty="0">
                <a:latin typeface="Courier New" pitchFamily="49" charset="0"/>
                <a:ea typeface="ＭＳ ゴシック" pitchFamily="49" charset="-128"/>
              </a:rPr>
              <a:t>if ((</a:t>
            </a:r>
            <a:r>
              <a:rPr lang="en-US" altLang="ja-JP" dirty="0">
                <a:solidFill>
                  <a:srgbClr val="FF0000"/>
                </a:solidFill>
                <a:latin typeface="Courier New" pitchFamily="49" charset="0"/>
                <a:ea typeface="ＭＳ ゴシック" pitchFamily="49" charset="-128"/>
              </a:rPr>
              <a:t>p = </a:t>
            </a:r>
            <a:r>
              <a:rPr lang="en-US" altLang="ja-JP" dirty="0" err="1">
                <a:solidFill>
                  <a:srgbClr val="FF0000"/>
                </a:solidFill>
                <a:latin typeface="Courier New" pitchFamily="49" charset="0"/>
                <a:ea typeface="ＭＳ ゴシック" pitchFamily="49" charset="-128"/>
              </a:rPr>
              <a:t>malloc</a:t>
            </a:r>
            <a:r>
              <a:rPr lang="en-US" altLang="ja-JP" dirty="0">
                <a:solidFill>
                  <a:srgbClr val="FF0000"/>
                </a:solidFill>
                <a:latin typeface="Courier New" pitchFamily="49" charset="0"/>
                <a:ea typeface="ＭＳ ゴシック" pitchFamily="49" charset="-128"/>
              </a:rPr>
              <a:t>(</a:t>
            </a:r>
            <a:r>
              <a:rPr lang="en-US" altLang="ja-JP" dirty="0" err="1">
                <a:solidFill>
                  <a:srgbClr val="FF0000"/>
                </a:solidFill>
                <a:latin typeface="Courier New" pitchFamily="49" charset="0"/>
                <a:ea typeface="ＭＳ ゴシック" pitchFamily="49" charset="-128"/>
              </a:rPr>
              <a:t>sizeof</a:t>
            </a:r>
            <a:r>
              <a:rPr lang="en-US" altLang="ja-JP" dirty="0">
                <a:solidFill>
                  <a:srgbClr val="FF0000"/>
                </a:solidFill>
                <a:latin typeface="Courier New" pitchFamily="49" charset="0"/>
                <a:ea typeface="ＭＳ ゴシック" pitchFamily="49" charset="-128"/>
              </a:rPr>
              <a:t>(</a:t>
            </a:r>
            <a:r>
              <a:rPr lang="en-US" altLang="ja-JP" dirty="0" err="1">
                <a:solidFill>
                  <a:srgbClr val="FF0000"/>
                </a:solidFill>
                <a:latin typeface="Courier New" pitchFamily="49" charset="0"/>
                <a:ea typeface="ＭＳ ゴシック" pitchFamily="49" charset="-128"/>
              </a:rPr>
              <a:t>int</a:t>
            </a:r>
            <a:r>
              <a:rPr lang="en-US" altLang="ja-JP" dirty="0">
                <a:solidFill>
                  <a:srgbClr val="FF0000"/>
                </a:solidFill>
                <a:latin typeface="Courier New" pitchFamily="49" charset="0"/>
                <a:ea typeface="ＭＳ ゴシック" pitchFamily="49" charset="-128"/>
              </a:rPr>
              <a:t>)*3)</a:t>
            </a:r>
            <a:r>
              <a:rPr lang="en-US" altLang="ja-JP" dirty="0">
                <a:latin typeface="Courier New" pitchFamily="49" charset="0"/>
                <a:ea typeface="ＭＳ ゴシック" pitchFamily="49" charset="-128"/>
              </a:rPr>
              <a:t>) == NULL) {</a:t>
            </a:r>
          </a:p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en-US" altLang="ja-JP" dirty="0">
                <a:latin typeface="Courier New" pitchFamily="49" charset="0"/>
                <a:ea typeface="ＭＳ ゴシック" pitchFamily="49" charset="-128"/>
              </a:rPr>
              <a:t>      </a:t>
            </a:r>
            <a:r>
              <a:rPr lang="en-US" altLang="ja-JP" dirty="0" err="1">
                <a:latin typeface="Courier New" pitchFamily="49" charset="0"/>
                <a:ea typeface="ＭＳ ゴシック" pitchFamily="49" charset="-128"/>
              </a:rPr>
              <a:t>printf</a:t>
            </a:r>
            <a:r>
              <a:rPr lang="en-US" altLang="ja-JP" dirty="0">
                <a:latin typeface="Courier New" pitchFamily="49" charset="0"/>
                <a:ea typeface="ＭＳ ゴシック" pitchFamily="49" charset="-128"/>
              </a:rPr>
              <a:t>("Memory error\n");</a:t>
            </a:r>
          </a:p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en-US" altLang="ja-JP" dirty="0">
                <a:latin typeface="Courier New" pitchFamily="49" charset="0"/>
                <a:ea typeface="ＭＳ ゴシック" pitchFamily="49" charset="-128"/>
              </a:rPr>
              <a:t>      exit(1);</a:t>
            </a:r>
          </a:p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en-US" altLang="ja-JP" dirty="0">
                <a:latin typeface="Courier New" pitchFamily="49" charset="0"/>
                <a:ea typeface="ＭＳ ゴシック" pitchFamily="49" charset="-128"/>
              </a:rPr>
              <a:t>}</a:t>
            </a:r>
          </a:p>
        </p:txBody>
      </p:sp>
      <p:sp>
        <p:nvSpPr>
          <p:cNvPr id="133128" name="Text Box 8"/>
          <p:cNvSpPr txBox="1">
            <a:spLocks noChangeArrowheads="1"/>
          </p:cNvSpPr>
          <p:nvPr/>
        </p:nvSpPr>
        <p:spPr bwMode="auto">
          <a:xfrm>
            <a:off x="1511300" y="3211513"/>
            <a:ext cx="6110288" cy="1615827"/>
          </a:xfrm>
          <a:prstGeom prst="rect">
            <a:avLst/>
          </a:prstGeom>
          <a:solidFill>
            <a:schemeClr val="accent2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ja-JP" dirty="0">
                <a:latin typeface="Courier New" pitchFamily="49" charset="0"/>
                <a:ea typeface="ＭＳ ゴシック" pitchFamily="49" charset="-128"/>
              </a:rPr>
              <a:t>p = </a:t>
            </a:r>
            <a:r>
              <a:rPr lang="en-US" altLang="ja-JP" dirty="0" err="1">
                <a:latin typeface="Courier New" pitchFamily="49" charset="0"/>
                <a:ea typeface="ＭＳ ゴシック" pitchFamily="49" charset="-128"/>
              </a:rPr>
              <a:t>malloc</a:t>
            </a:r>
            <a:r>
              <a:rPr lang="en-US" altLang="ja-JP" dirty="0">
                <a:latin typeface="Courier New" pitchFamily="49" charset="0"/>
                <a:ea typeface="ＭＳ ゴシック" pitchFamily="49" charset="-128"/>
              </a:rPr>
              <a:t>(</a:t>
            </a:r>
            <a:r>
              <a:rPr lang="en-US" altLang="ja-JP" dirty="0" err="1">
                <a:latin typeface="Courier New" pitchFamily="49" charset="0"/>
                <a:ea typeface="ＭＳ ゴシック" pitchFamily="49" charset="-128"/>
              </a:rPr>
              <a:t>sizeof</a:t>
            </a:r>
            <a:r>
              <a:rPr lang="en-US" altLang="ja-JP" dirty="0">
                <a:latin typeface="Courier New" pitchFamily="49" charset="0"/>
                <a:ea typeface="ＭＳ ゴシック" pitchFamily="49" charset="-128"/>
              </a:rPr>
              <a:t>(</a:t>
            </a:r>
            <a:r>
              <a:rPr lang="en-US" altLang="ja-JP" dirty="0" err="1">
                <a:latin typeface="Courier New" pitchFamily="49" charset="0"/>
                <a:ea typeface="ＭＳ ゴシック" pitchFamily="49" charset="-128"/>
              </a:rPr>
              <a:t>int</a:t>
            </a:r>
            <a:r>
              <a:rPr lang="en-US" altLang="ja-JP" dirty="0">
                <a:latin typeface="Courier New" pitchFamily="49" charset="0"/>
                <a:ea typeface="ＭＳ ゴシック" pitchFamily="49" charset="-128"/>
              </a:rPr>
              <a:t>)*3);</a:t>
            </a:r>
          </a:p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en-US" altLang="ja-JP" dirty="0">
                <a:latin typeface="Courier New" pitchFamily="49" charset="0"/>
                <a:ea typeface="ＭＳ ゴシック" pitchFamily="49" charset="-128"/>
              </a:rPr>
              <a:t>if (p == NULL) {</a:t>
            </a:r>
          </a:p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en-US" altLang="ja-JP" dirty="0">
                <a:latin typeface="Courier New" pitchFamily="49" charset="0"/>
                <a:ea typeface="ＭＳ ゴシック" pitchFamily="49" charset="-128"/>
              </a:rPr>
              <a:t>      </a:t>
            </a:r>
            <a:r>
              <a:rPr lang="en-US" altLang="ja-JP" dirty="0" err="1">
                <a:latin typeface="Courier New" pitchFamily="49" charset="0"/>
                <a:ea typeface="ＭＳ ゴシック" pitchFamily="49" charset="-128"/>
              </a:rPr>
              <a:t>printf</a:t>
            </a:r>
            <a:r>
              <a:rPr lang="en-US" altLang="ja-JP" dirty="0">
                <a:latin typeface="Courier New" pitchFamily="49" charset="0"/>
                <a:ea typeface="ＭＳ ゴシック" pitchFamily="49" charset="-128"/>
              </a:rPr>
              <a:t>("Memory error\n");</a:t>
            </a:r>
          </a:p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en-US" altLang="ja-JP" dirty="0">
                <a:latin typeface="Courier New" pitchFamily="49" charset="0"/>
                <a:ea typeface="ＭＳ ゴシック" pitchFamily="49" charset="-128"/>
              </a:rPr>
              <a:t>      exit(1);</a:t>
            </a:r>
          </a:p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en-US" altLang="ja-JP" dirty="0">
                <a:latin typeface="Courier New" pitchFamily="49" charset="0"/>
                <a:ea typeface="ＭＳ ゴシック" pitchFamily="49" charset="-128"/>
              </a:rPr>
              <a:t>}</a:t>
            </a:r>
          </a:p>
        </p:txBody>
      </p:sp>
      <p:sp>
        <p:nvSpPr>
          <p:cNvPr id="133129" name="AutoShape 9"/>
          <p:cNvSpPr>
            <a:spLocks noChangeArrowheads="1"/>
          </p:cNvSpPr>
          <p:nvPr/>
        </p:nvSpPr>
        <p:spPr bwMode="auto">
          <a:xfrm>
            <a:off x="4122738" y="2780358"/>
            <a:ext cx="896937" cy="366712"/>
          </a:xfrm>
          <a:prstGeom prst="upArrow">
            <a:avLst>
              <a:gd name="adj1" fmla="val 50000"/>
              <a:gd name="adj2" fmla="val 2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/>
          <a:p>
            <a:endParaRPr lang="ja-JP" altLang="en-US"/>
          </a:p>
        </p:txBody>
      </p:sp>
      <p:sp>
        <p:nvSpPr>
          <p:cNvPr id="133130" name="Text Box 10"/>
          <p:cNvSpPr txBox="1">
            <a:spLocks noChangeArrowheads="1"/>
          </p:cNvSpPr>
          <p:nvPr/>
        </p:nvSpPr>
        <p:spPr bwMode="auto">
          <a:xfrm>
            <a:off x="4984750" y="2810520"/>
            <a:ext cx="326072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ja-JP" altLang="en-US" b="0"/>
              <a:t>上と下の表現は，同じもの</a:t>
            </a:r>
          </a:p>
        </p:txBody>
      </p:sp>
    </p:spTree>
    <p:extLst>
      <p:ext uri="{BB962C8B-B14F-4D97-AF65-F5344CB8AC3E}">
        <p14:creationId xmlns:p14="http://schemas.microsoft.com/office/powerpoint/2010/main" val="1178753768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DDD7E-D3FC-4D77-B93B-6A74E306705D}" type="slidenum">
              <a:rPr lang="en-US" altLang="ja-JP"/>
              <a:pPr/>
              <a:t>112</a:t>
            </a:fld>
            <a:endParaRPr lang="en-US" altLang="ja-JP"/>
          </a:p>
        </p:txBody>
      </p:sp>
      <p:sp>
        <p:nvSpPr>
          <p:cNvPr id="142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ポインタ</a:t>
            </a:r>
            <a:r>
              <a:rPr lang="en-US" altLang="ja-JP"/>
              <a:t>(</a:t>
            </a:r>
            <a:r>
              <a:rPr lang="ja-JP" altLang="en-US"/>
              <a:t>アドレス</a:t>
            </a:r>
            <a:r>
              <a:rPr lang="en-US" altLang="ja-JP"/>
              <a:t>)</a:t>
            </a:r>
            <a:r>
              <a:rPr lang="ja-JP" altLang="en-US"/>
              <a:t>の初期化</a:t>
            </a:r>
            <a:r>
              <a:rPr lang="en-US" altLang="ja-JP"/>
              <a:t>2</a:t>
            </a:r>
          </a:p>
        </p:txBody>
      </p:sp>
      <p:sp>
        <p:nvSpPr>
          <p:cNvPr id="142339" name="Text Box 3"/>
          <p:cNvSpPr txBox="1">
            <a:spLocks noChangeArrowheads="1"/>
          </p:cNvSpPr>
          <p:nvPr/>
        </p:nvSpPr>
        <p:spPr bwMode="auto">
          <a:xfrm>
            <a:off x="463550" y="2362200"/>
            <a:ext cx="7353300" cy="1120775"/>
          </a:xfrm>
          <a:prstGeom prst="rect">
            <a:avLst/>
          </a:prstGeom>
          <a:solidFill>
            <a:schemeClr val="accent2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75000"/>
              </a:lnSpc>
              <a:spcBef>
                <a:spcPct val="50000"/>
              </a:spcBef>
            </a:pPr>
            <a:r>
              <a:rPr lang="en-US" altLang="ja-JP" sz="2000">
                <a:latin typeface="Courier New" pitchFamily="49" charset="0"/>
                <a:ea typeface="ＭＳ ゴシック" pitchFamily="49" charset="-128"/>
              </a:rPr>
              <a:t>if ((p = malloc(sizeof(</a:t>
            </a:r>
            <a:r>
              <a:rPr lang="en-US" altLang="ja-JP" sz="2000">
                <a:solidFill>
                  <a:srgbClr val="FF0000"/>
                </a:solidFill>
                <a:latin typeface="Courier New" pitchFamily="49" charset="0"/>
                <a:ea typeface="ＭＳ ゴシック" pitchFamily="49" charset="-128"/>
              </a:rPr>
              <a:t>*p</a:t>
            </a:r>
            <a:r>
              <a:rPr lang="en-US" altLang="ja-JP" sz="2000">
                <a:latin typeface="Courier New" pitchFamily="49" charset="0"/>
                <a:ea typeface="ＭＳ ゴシック" pitchFamily="49" charset="-128"/>
              </a:rPr>
              <a:t>)*3)) == NULL) {</a:t>
            </a:r>
          </a:p>
          <a:p>
            <a:pPr>
              <a:lnSpc>
                <a:spcPct val="75000"/>
              </a:lnSpc>
              <a:spcBef>
                <a:spcPct val="50000"/>
              </a:spcBef>
            </a:pPr>
            <a:r>
              <a:rPr lang="en-US" altLang="ja-JP" sz="2000">
                <a:latin typeface="Courier New" pitchFamily="49" charset="0"/>
                <a:ea typeface="ＭＳ ゴシック" pitchFamily="49" charset="-128"/>
              </a:rPr>
              <a:t>      printf("Memory error\n");</a:t>
            </a:r>
          </a:p>
          <a:p>
            <a:pPr>
              <a:lnSpc>
                <a:spcPct val="75000"/>
              </a:lnSpc>
              <a:spcBef>
                <a:spcPct val="50000"/>
              </a:spcBef>
            </a:pPr>
            <a:r>
              <a:rPr lang="en-US" altLang="ja-JP" sz="2000">
                <a:latin typeface="Courier New" pitchFamily="49" charset="0"/>
                <a:ea typeface="ＭＳ ゴシック" pitchFamily="49" charset="-128"/>
              </a:rPr>
              <a:t>      exit(1);</a:t>
            </a:r>
          </a:p>
        </p:txBody>
      </p:sp>
      <p:sp>
        <p:nvSpPr>
          <p:cNvPr id="142345" name="AutoShape 9"/>
          <p:cNvSpPr>
            <a:spLocks/>
          </p:cNvSpPr>
          <p:nvPr/>
        </p:nvSpPr>
        <p:spPr bwMode="auto">
          <a:xfrm>
            <a:off x="5105400" y="3413125"/>
            <a:ext cx="3429000" cy="609600"/>
          </a:xfrm>
          <a:prstGeom prst="borderCallout1">
            <a:avLst>
              <a:gd name="adj1" fmla="val 18750"/>
              <a:gd name="adj2" fmla="val -2222"/>
              <a:gd name="adj3" fmla="val -118750"/>
              <a:gd name="adj4" fmla="val -23981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altLang="ja-JP">
                <a:latin typeface="Courier New" pitchFamily="49" charset="0"/>
              </a:rPr>
              <a:t>sizeof(int)</a:t>
            </a:r>
            <a:r>
              <a:rPr lang="ja-JP" altLang="en-US" b="0">
                <a:latin typeface="Courier New" pitchFamily="49" charset="0"/>
              </a:rPr>
              <a:t>の代わりに</a:t>
            </a:r>
            <a:r>
              <a:rPr lang="en-US" altLang="ja-JP">
                <a:latin typeface="Courier New" pitchFamily="49" charset="0"/>
              </a:rPr>
              <a:t>sizeof(*p)</a:t>
            </a:r>
            <a:r>
              <a:rPr lang="ja-JP" altLang="en-US" b="0"/>
              <a:t>としても，同じ意味</a:t>
            </a:r>
          </a:p>
          <a:p>
            <a:pPr algn="ctr"/>
            <a:endParaRPr lang="en-US" altLang="ja-JP" b="0"/>
          </a:p>
        </p:txBody>
      </p:sp>
    </p:spTree>
    <p:extLst>
      <p:ext uri="{BB962C8B-B14F-4D97-AF65-F5344CB8AC3E}">
        <p14:creationId xmlns:p14="http://schemas.microsoft.com/office/powerpoint/2010/main" val="2471279613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59D96-39CF-4EA6-B5D8-E11F843A8CBB}" type="slidenum">
              <a:rPr lang="en-US" altLang="ja-JP"/>
              <a:pPr/>
              <a:t>113</a:t>
            </a:fld>
            <a:endParaRPr lang="en-US" altLang="ja-JP"/>
          </a:p>
        </p:txBody>
      </p:sp>
      <p:sp>
        <p:nvSpPr>
          <p:cNvPr id="155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演習（提出不要）</a:t>
            </a:r>
          </a:p>
        </p:txBody>
      </p:sp>
      <p:sp>
        <p:nvSpPr>
          <p:cNvPr id="1556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518506" cy="4530725"/>
          </a:xfrm>
        </p:spPr>
        <p:txBody>
          <a:bodyPr/>
          <a:lstStyle/>
          <a:p>
            <a:r>
              <a:rPr lang="ja-JP" altLang="en-US" sz="2800" dirty="0"/>
              <a:t>以下のプログラムを入力し，コンパイルと実行を試せ</a:t>
            </a:r>
          </a:p>
          <a:p>
            <a:pPr lvl="1">
              <a:lnSpc>
                <a:spcPct val="90000"/>
              </a:lnSpc>
            </a:pPr>
            <a:r>
              <a:rPr kumimoji="0" lang="en-US" altLang="ja-JP" sz="2300" dirty="0"/>
              <a:t>21</a:t>
            </a:r>
            <a:r>
              <a:rPr kumimoji="0" lang="ja-JP" altLang="en-US" sz="2300" dirty="0"/>
              <a:t>ページのプログラム</a:t>
            </a:r>
            <a:r>
              <a:rPr kumimoji="0" lang="en-US" altLang="ja-JP" sz="2300" dirty="0"/>
              <a:t>(sample4-9.c)</a:t>
            </a:r>
          </a:p>
          <a:p>
            <a:pPr lvl="2">
              <a:lnSpc>
                <a:spcPct val="90000"/>
              </a:lnSpc>
            </a:pPr>
            <a:r>
              <a:rPr kumimoji="0" lang="ja-JP" altLang="en-US" sz="2100" dirty="0"/>
              <a:t>実行すると</a:t>
            </a:r>
            <a:r>
              <a:rPr kumimoji="0" lang="en-US" altLang="ja-JP" sz="2100" dirty="0"/>
              <a:t>core</a:t>
            </a:r>
            <a:r>
              <a:rPr kumimoji="0" lang="ja-JP" altLang="en-US" sz="2100" dirty="0"/>
              <a:t>をダンプして止まる可能性がある</a:t>
            </a:r>
          </a:p>
          <a:p>
            <a:pPr lvl="2">
              <a:lnSpc>
                <a:spcPct val="90000"/>
              </a:lnSpc>
            </a:pPr>
            <a:r>
              <a:rPr kumimoji="0" lang="ja-JP" altLang="en-US" sz="2100" dirty="0"/>
              <a:t>あるいは，そのまま正常に実行されるように見えるかもしれない</a:t>
            </a:r>
          </a:p>
          <a:p>
            <a:pPr lvl="2">
              <a:lnSpc>
                <a:spcPct val="90000"/>
              </a:lnSpc>
            </a:pPr>
            <a:r>
              <a:rPr kumimoji="0" lang="ja-JP" altLang="en-US" sz="2100" dirty="0"/>
              <a:t>どうなるかは処理系に依存→</a:t>
            </a:r>
            <a:r>
              <a:rPr kumimoji="0" lang="ja-JP" altLang="en-US" sz="2100" b="1" u="sng" dirty="0">
                <a:solidFill>
                  <a:srgbClr val="FF0000"/>
                </a:solidFill>
              </a:rPr>
              <a:t>まともなプログラムでない</a:t>
            </a:r>
          </a:p>
          <a:p>
            <a:pPr lvl="1">
              <a:lnSpc>
                <a:spcPct val="90000"/>
              </a:lnSpc>
            </a:pPr>
            <a:r>
              <a:rPr kumimoji="0" lang="en-US" altLang="ja-JP" sz="2300" dirty="0"/>
              <a:t>22</a:t>
            </a:r>
            <a:r>
              <a:rPr kumimoji="0" lang="ja-JP" altLang="en-US" sz="2300" dirty="0"/>
              <a:t>ページのプログラム</a:t>
            </a:r>
            <a:r>
              <a:rPr kumimoji="0" lang="en-US" altLang="ja-JP" sz="2300" dirty="0"/>
              <a:t>(sample4-10.c)</a:t>
            </a:r>
          </a:p>
          <a:p>
            <a:pPr lvl="1">
              <a:lnSpc>
                <a:spcPct val="90000"/>
              </a:lnSpc>
            </a:pPr>
            <a:r>
              <a:rPr kumimoji="0" lang="en-US" altLang="ja-JP" sz="2300" dirty="0"/>
              <a:t>23</a:t>
            </a:r>
            <a:r>
              <a:rPr kumimoji="0" lang="ja-JP" altLang="en-US" sz="2300" dirty="0"/>
              <a:t>ページのプログラム</a:t>
            </a:r>
            <a:r>
              <a:rPr kumimoji="0" lang="en-US" altLang="ja-JP" sz="2300" dirty="0"/>
              <a:t>(sample4-11.c)</a:t>
            </a:r>
          </a:p>
          <a:p>
            <a:pPr lvl="1">
              <a:lnSpc>
                <a:spcPct val="90000"/>
              </a:lnSpc>
            </a:pPr>
            <a:r>
              <a:rPr kumimoji="0" lang="en-US" altLang="ja-JP" sz="2300" dirty="0"/>
              <a:t>25</a:t>
            </a:r>
            <a:r>
              <a:rPr kumimoji="0" lang="ja-JP" altLang="en-US" sz="2300" dirty="0"/>
              <a:t>ページのプログラム</a:t>
            </a:r>
            <a:r>
              <a:rPr kumimoji="0" lang="en-US" altLang="ja-JP" sz="2300" dirty="0"/>
              <a:t>(sample4-12.c)</a:t>
            </a:r>
          </a:p>
          <a:p>
            <a:pPr marL="0" indent="0">
              <a:buNone/>
            </a:pPr>
            <a:endParaRPr lang="en-US" altLang="ja-JP" sz="2800" dirty="0"/>
          </a:p>
        </p:txBody>
      </p:sp>
    </p:spTree>
    <p:extLst>
      <p:ext uri="{BB962C8B-B14F-4D97-AF65-F5344CB8AC3E}">
        <p14:creationId xmlns:p14="http://schemas.microsoft.com/office/powerpoint/2010/main" val="149823123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Object 17">
            <a:extLst>
              <a:ext uri="{FF2B5EF4-FFF2-40B4-BE49-F238E27FC236}">
                <a16:creationId xmlns:a16="http://schemas.microsoft.com/office/drawing/2014/main" id="{29C76E34-E394-5945-8293-D8DC5BBEF4EC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116901" y="2851869"/>
          <a:ext cx="8953016" cy="35997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26" name="Worksheet" r:id="rId3" imgW="14376400" imgH="5778500" progId="Excel.Sheet.12">
                  <p:embed/>
                </p:oleObj>
              </mc:Choice>
              <mc:Fallback>
                <p:oleObj name="Worksheet" r:id="rId3" imgW="14376400" imgH="5778500" progId="Excel.Sheet.12">
                  <p:embed/>
                  <p:pic>
                    <p:nvPicPr>
                      <p:cNvPr id="18" name="Object 17">
                        <a:extLst>
                          <a:ext uri="{FF2B5EF4-FFF2-40B4-BE49-F238E27FC236}">
                            <a16:creationId xmlns:a16="http://schemas.microsoft.com/office/drawing/2014/main" id="{29C76E34-E394-5945-8293-D8DC5BBEF4E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6901" y="2851869"/>
                        <a:ext cx="8953016" cy="35997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5" name="Picture 14">
            <a:extLst>
              <a:ext uri="{FF2B5EF4-FFF2-40B4-BE49-F238E27FC236}">
                <a16:creationId xmlns:a16="http://schemas.microsoft.com/office/drawing/2014/main" id="{BD096471-AF87-8C47-99B0-B7D93AB62E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86028" y="60353"/>
            <a:ext cx="5620153" cy="2160793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240C3DC9-BAC0-2947-B1DE-CBAA02FAF723}"/>
              </a:ext>
            </a:extLst>
          </p:cNvPr>
          <p:cNvGrpSpPr/>
          <p:nvPr/>
        </p:nvGrpSpPr>
        <p:grpSpPr>
          <a:xfrm>
            <a:off x="167218" y="222527"/>
            <a:ext cx="3245183" cy="1631519"/>
            <a:chOff x="297891" y="596345"/>
            <a:chExt cx="2433887" cy="122363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AD6530B-A7BD-E74A-BD7C-2298B5F8EE54}"/>
                </a:ext>
              </a:extLst>
            </p:cNvPr>
            <p:cNvSpPr txBox="1"/>
            <p:nvPr/>
          </p:nvSpPr>
          <p:spPr>
            <a:xfrm>
              <a:off x="1196594" y="775812"/>
              <a:ext cx="1535184" cy="9927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667" dirty="0"/>
                <a:t>* </a:t>
              </a:r>
              <a:r>
                <a:rPr lang="en-US" sz="2400" dirty="0"/>
                <a:t> </a:t>
              </a:r>
              <a:r>
                <a:rPr lang="ja-JP" altLang="en-US" sz="2667"/>
                <a:t>□　</a:t>
              </a:r>
              <a:endParaRPr lang="en-GB" altLang="ja-JP" sz="2667" dirty="0"/>
            </a:p>
            <a:p>
              <a:r>
                <a:rPr lang="en-US" altLang="ja-JP" sz="2667" dirty="0"/>
                <a:t>    </a:t>
              </a:r>
              <a:r>
                <a:rPr lang="ja-JP" altLang="en-US" sz="2667"/>
                <a:t>□</a:t>
              </a:r>
              <a:endParaRPr lang="en-GB" altLang="ja-JP" sz="2667" dirty="0"/>
            </a:p>
            <a:p>
              <a:r>
                <a:rPr lang="en-GB" sz="2667" dirty="0"/>
                <a:t>&amp; </a:t>
              </a:r>
              <a:r>
                <a:rPr lang="ja-JP" altLang="en-US" sz="2667"/>
                <a:t>□</a:t>
              </a:r>
              <a:endParaRPr lang="en-US" sz="2667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BE4D74F-33CF-B94E-8E60-537495C31FF3}"/>
                </a:ext>
              </a:extLst>
            </p:cNvPr>
            <p:cNvSpPr txBox="1"/>
            <p:nvPr/>
          </p:nvSpPr>
          <p:spPr>
            <a:xfrm>
              <a:off x="327126" y="1268759"/>
              <a:ext cx="590546" cy="2308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1400"/>
                <a:t>アドレス</a:t>
              </a:r>
              <a:endParaRPr lang="en-US" sz="1400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51B5693-6603-1442-AEA0-0746E79FC42C}"/>
                </a:ext>
              </a:extLst>
            </p:cNvPr>
            <p:cNvSpPr txBox="1"/>
            <p:nvPr/>
          </p:nvSpPr>
          <p:spPr>
            <a:xfrm>
              <a:off x="450239" y="848597"/>
              <a:ext cx="407804" cy="2308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1400"/>
                <a:t>実体</a:t>
              </a:r>
              <a:endParaRPr lang="en-US" sz="1400" dirty="0"/>
            </a:p>
          </p:txBody>
        </p:sp>
        <p:sp>
          <p:nvSpPr>
            <p:cNvPr id="7" name="Up-down Arrow 6">
              <a:extLst>
                <a:ext uri="{FF2B5EF4-FFF2-40B4-BE49-F238E27FC236}">
                  <a16:creationId xmlns:a16="http://schemas.microsoft.com/office/drawing/2014/main" id="{97F2D0E7-21FE-0D4C-91FE-E0776EABA184}"/>
                </a:ext>
              </a:extLst>
            </p:cNvPr>
            <p:cNvSpPr/>
            <p:nvPr/>
          </p:nvSpPr>
          <p:spPr>
            <a:xfrm>
              <a:off x="553743" y="1073229"/>
              <a:ext cx="252988" cy="204728"/>
            </a:xfrm>
            <a:prstGeom prst="upDownArrow">
              <a:avLst>
                <a:gd name="adj1" fmla="val 50000"/>
                <a:gd name="adj2" fmla="val 2460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1" rIns="68580" bIns="3429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40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987938A-E7B2-554F-9A6B-0A2F7A0A60F7}"/>
                </a:ext>
              </a:extLst>
            </p:cNvPr>
            <p:cNvSpPr/>
            <p:nvPr/>
          </p:nvSpPr>
          <p:spPr>
            <a:xfrm>
              <a:off x="322208" y="596345"/>
              <a:ext cx="1608606" cy="1223639"/>
            </a:xfrm>
            <a:prstGeom prst="rect">
              <a:avLst/>
            </a:prstGeom>
            <a:noFill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68580" tIns="34291" rIns="68580" bIns="3429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40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4EF798D-ED0F-6540-B053-339EA227568E}"/>
                </a:ext>
              </a:extLst>
            </p:cNvPr>
            <p:cNvSpPr txBox="1"/>
            <p:nvPr/>
          </p:nvSpPr>
          <p:spPr>
            <a:xfrm>
              <a:off x="297891" y="601690"/>
              <a:ext cx="677108" cy="2308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1400" b="1"/>
                <a:t>表記方法</a:t>
              </a:r>
              <a:endParaRPr lang="en-US" sz="1400" b="1" dirty="0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AF6D528A-7CF1-BB45-8A4C-E425E71B445F}"/>
              </a:ext>
            </a:extLst>
          </p:cNvPr>
          <p:cNvSpPr txBox="1"/>
          <p:nvPr/>
        </p:nvSpPr>
        <p:spPr>
          <a:xfrm>
            <a:off x="2767776" y="549944"/>
            <a:ext cx="1485040" cy="123572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>
              <a:lnSpc>
                <a:spcPts val="3107"/>
              </a:lnSpc>
            </a:pPr>
            <a:r>
              <a:rPr lang="ja-JP" altLang="en-US" sz="1600"/>
              <a:t>インデックス</a:t>
            </a:r>
            <a:endParaRPr lang="en-GB" altLang="ja-JP" sz="1600" dirty="0"/>
          </a:p>
          <a:p>
            <a:pPr algn="r">
              <a:lnSpc>
                <a:spcPts val="3107"/>
              </a:lnSpc>
            </a:pPr>
            <a:r>
              <a:rPr lang="ja-JP" altLang="en-US" sz="1600"/>
              <a:t>実体</a:t>
            </a:r>
            <a:endParaRPr lang="en-GB" altLang="ja-JP" sz="1600" dirty="0"/>
          </a:p>
          <a:p>
            <a:pPr algn="r">
              <a:lnSpc>
                <a:spcPts val="3107"/>
              </a:lnSpc>
            </a:pPr>
            <a:r>
              <a:rPr lang="ja-JP" altLang="en-US" sz="1600"/>
              <a:t>アドレス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6484739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スライド番号プレースホルダ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fld id="{50E45572-64B9-4588-8151-9936DFB62235}" type="slidenum">
              <a:rPr kumimoji="0" lang="en-US" altLang="ja-JP" smtClean="0"/>
              <a:pPr eaLnBrk="1" hangingPunct="1"/>
              <a:t>12</a:t>
            </a:fld>
            <a:endParaRPr kumimoji="0" lang="en-US" altLang="ja-JP"/>
          </a:p>
        </p:txBody>
      </p:sp>
      <p:sp>
        <p:nvSpPr>
          <p:cNvPr id="2253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ja-JP" altLang="en-US"/>
              <a:t>Ｃプログラムの基本形</a:t>
            </a:r>
          </a:p>
        </p:txBody>
      </p:sp>
      <p:sp>
        <p:nvSpPr>
          <p:cNvPr id="22532" name="Text Box 4"/>
          <p:cNvSpPr txBox="1">
            <a:spLocks noChangeArrowheads="1"/>
          </p:cNvSpPr>
          <p:nvPr/>
        </p:nvSpPr>
        <p:spPr bwMode="auto">
          <a:xfrm>
            <a:off x="1203325" y="1233488"/>
            <a:ext cx="6705600" cy="5503862"/>
          </a:xfrm>
          <a:prstGeom prst="rect">
            <a:avLst/>
          </a:prstGeom>
          <a:solidFill>
            <a:schemeClr val="accent2"/>
          </a:solidFill>
          <a:ln w="38100">
            <a:solidFill>
              <a:schemeClr val="hlink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>
              <a:lnSpc>
                <a:spcPct val="75000"/>
              </a:lnSpc>
              <a:spcBef>
                <a:spcPct val="50000"/>
              </a:spcBef>
            </a:pPr>
            <a:r>
              <a:rPr lang="en-US" altLang="ja-JP" b="1">
                <a:latin typeface="Courier New" pitchFamily="49" charset="0"/>
              </a:rPr>
              <a:t>#include    &lt;stdio.h&gt;</a:t>
            </a:r>
          </a:p>
          <a:p>
            <a:pPr eaLnBrk="1" hangingPunct="1">
              <a:lnSpc>
                <a:spcPct val="75000"/>
              </a:lnSpc>
              <a:spcBef>
                <a:spcPct val="50000"/>
              </a:spcBef>
            </a:pPr>
            <a:endParaRPr lang="en-US" altLang="ja-JP" b="1">
              <a:solidFill>
                <a:srgbClr val="FF0000"/>
              </a:solidFill>
              <a:latin typeface="Courier New" pitchFamily="49" charset="0"/>
            </a:endParaRPr>
          </a:p>
          <a:p>
            <a:pPr eaLnBrk="1" hangingPunct="1">
              <a:lnSpc>
                <a:spcPct val="75000"/>
              </a:lnSpc>
              <a:spcBef>
                <a:spcPct val="50000"/>
              </a:spcBef>
            </a:pPr>
            <a:endParaRPr lang="en-US" altLang="ja-JP" b="1">
              <a:latin typeface="Courier New" pitchFamily="49" charset="0"/>
            </a:endParaRPr>
          </a:p>
          <a:p>
            <a:pPr eaLnBrk="1" hangingPunct="1">
              <a:lnSpc>
                <a:spcPct val="75000"/>
              </a:lnSpc>
              <a:spcBef>
                <a:spcPct val="50000"/>
              </a:spcBef>
            </a:pPr>
            <a:endParaRPr lang="en-US" altLang="ja-JP" b="1">
              <a:latin typeface="Courier New" pitchFamily="49" charset="0"/>
            </a:endParaRPr>
          </a:p>
          <a:p>
            <a:pPr eaLnBrk="1" hangingPunct="1">
              <a:lnSpc>
                <a:spcPct val="75000"/>
              </a:lnSpc>
              <a:spcBef>
                <a:spcPct val="50000"/>
              </a:spcBef>
            </a:pPr>
            <a:r>
              <a:rPr lang="en-US" altLang="ja-JP" b="1">
                <a:latin typeface="Courier New" pitchFamily="49" charset="0"/>
              </a:rPr>
              <a:t>int main(void)</a:t>
            </a:r>
          </a:p>
          <a:p>
            <a:pPr eaLnBrk="1" hangingPunct="1">
              <a:lnSpc>
                <a:spcPct val="75000"/>
              </a:lnSpc>
              <a:spcBef>
                <a:spcPct val="50000"/>
              </a:spcBef>
            </a:pPr>
            <a:r>
              <a:rPr lang="en-US" altLang="ja-JP" b="1">
                <a:latin typeface="Courier New" pitchFamily="49" charset="0"/>
              </a:rPr>
              <a:t>{</a:t>
            </a:r>
          </a:p>
          <a:p>
            <a:pPr eaLnBrk="1" hangingPunct="1">
              <a:lnSpc>
                <a:spcPct val="75000"/>
              </a:lnSpc>
              <a:spcBef>
                <a:spcPct val="50000"/>
              </a:spcBef>
            </a:pPr>
            <a:endParaRPr lang="en-US" altLang="ja-JP" b="1">
              <a:latin typeface="Courier New" pitchFamily="49" charset="0"/>
            </a:endParaRPr>
          </a:p>
          <a:p>
            <a:pPr eaLnBrk="1" hangingPunct="1">
              <a:lnSpc>
                <a:spcPct val="75000"/>
              </a:lnSpc>
              <a:spcBef>
                <a:spcPct val="50000"/>
              </a:spcBef>
            </a:pPr>
            <a:endParaRPr lang="en-US" altLang="ja-JP" b="1">
              <a:latin typeface="Courier New" pitchFamily="49" charset="0"/>
            </a:endParaRPr>
          </a:p>
          <a:p>
            <a:pPr eaLnBrk="1" hangingPunct="1">
              <a:lnSpc>
                <a:spcPct val="75000"/>
              </a:lnSpc>
              <a:spcBef>
                <a:spcPct val="50000"/>
              </a:spcBef>
            </a:pPr>
            <a:endParaRPr lang="en-US" altLang="ja-JP" b="1">
              <a:latin typeface="Courier New" pitchFamily="49" charset="0"/>
            </a:endParaRPr>
          </a:p>
          <a:p>
            <a:pPr eaLnBrk="1" hangingPunct="1">
              <a:lnSpc>
                <a:spcPct val="75000"/>
              </a:lnSpc>
              <a:spcBef>
                <a:spcPct val="50000"/>
              </a:spcBef>
            </a:pPr>
            <a:endParaRPr lang="en-US" altLang="ja-JP" b="1">
              <a:latin typeface="Courier New" pitchFamily="49" charset="0"/>
            </a:endParaRPr>
          </a:p>
          <a:p>
            <a:pPr eaLnBrk="1" hangingPunct="1">
              <a:lnSpc>
                <a:spcPct val="75000"/>
              </a:lnSpc>
              <a:spcBef>
                <a:spcPct val="50000"/>
              </a:spcBef>
            </a:pPr>
            <a:endParaRPr lang="en-US" altLang="ja-JP" b="1">
              <a:latin typeface="Courier New" pitchFamily="49" charset="0"/>
            </a:endParaRPr>
          </a:p>
          <a:p>
            <a:pPr eaLnBrk="1" hangingPunct="1">
              <a:lnSpc>
                <a:spcPct val="75000"/>
              </a:lnSpc>
              <a:spcBef>
                <a:spcPct val="50000"/>
              </a:spcBef>
            </a:pPr>
            <a:r>
              <a:rPr lang="en-US" altLang="ja-JP" b="1">
                <a:latin typeface="Courier New" pitchFamily="49" charset="0"/>
              </a:rPr>
              <a:t>    return 0;</a:t>
            </a:r>
          </a:p>
          <a:p>
            <a:pPr eaLnBrk="1" hangingPunct="1">
              <a:lnSpc>
                <a:spcPct val="75000"/>
              </a:lnSpc>
              <a:spcBef>
                <a:spcPct val="50000"/>
              </a:spcBef>
            </a:pPr>
            <a:r>
              <a:rPr lang="en-US" altLang="ja-JP" b="1">
                <a:latin typeface="Courier New" pitchFamily="49" charset="0"/>
              </a:rPr>
              <a:t>}</a:t>
            </a:r>
          </a:p>
          <a:p>
            <a:pPr eaLnBrk="1" hangingPunct="1">
              <a:lnSpc>
                <a:spcPct val="75000"/>
              </a:lnSpc>
              <a:spcBef>
                <a:spcPct val="50000"/>
              </a:spcBef>
            </a:pPr>
            <a:endParaRPr lang="en-US" altLang="ja-JP" b="1">
              <a:latin typeface="Courier New" pitchFamily="49" charset="0"/>
            </a:endParaRPr>
          </a:p>
          <a:p>
            <a:pPr eaLnBrk="1" hangingPunct="1">
              <a:lnSpc>
                <a:spcPct val="75000"/>
              </a:lnSpc>
              <a:spcBef>
                <a:spcPct val="50000"/>
              </a:spcBef>
            </a:pPr>
            <a:endParaRPr lang="en-US" altLang="ja-JP" b="1">
              <a:latin typeface="Courier New" pitchFamily="49" charset="0"/>
            </a:endParaRPr>
          </a:p>
          <a:p>
            <a:pPr eaLnBrk="1" hangingPunct="1">
              <a:lnSpc>
                <a:spcPct val="75000"/>
              </a:lnSpc>
              <a:spcBef>
                <a:spcPct val="50000"/>
              </a:spcBef>
            </a:pPr>
            <a:endParaRPr lang="en-US" altLang="ja-JP" b="1">
              <a:latin typeface="Courier New" pitchFamily="49" charset="0"/>
            </a:endParaRPr>
          </a:p>
        </p:txBody>
      </p:sp>
      <p:sp>
        <p:nvSpPr>
          <p:cNvPr id="22533" name="Rectangle 5"/>
          <p:cNvSpPr>
            <a:spLocks noChangeArrowheads="1"/>
          </p:cNvSpPr>
          <p:nvPr/>
        </p:nvSpPr>
        <p:spPr bwMode="auto">
          <a:xfrm>
            <a:off x="1733550" y="3281363"/>
            <a:ext cx="4430713" cy="17335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22534" name="Rectangle 6"/>
          <p:cNvSpPr>
            <a:spLocks noChangeArrowheads="1"/>
          </p:cNvSpPr>
          <p:nvPr/>
        </p:nvSpPr>
        <p:spPr bwMode="auto">
          <a:xfrm>
            <a:off x="1303338" y="1560513"/>
            <a:ext cx="2995612" cy="33813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22535" name="Line 7"/>
          <p:cNvSpPr>
            <a:spLocks noChangeShapeType="1"/>
          </p:cNvSpPr>
          <p:nvPr/>
        </p:nvSpPr>
        <p:spPr bwMode="auto">
          <a:xfrm flipH="1">
            <a:off x="5202238" y="4194175"/>
            <a:ext cx="13874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21512" name="Text Box 8"/>
          <p:cNvSpPr txBox="1">
            <a:spLocks noChangeArrowheads="1"/>
          </p:cNvSpPr>
          <p:nvPr/>
        </p:nvSpPr>
        <p:spPr bwMode="auto">
          <a:xfrm>
            <a:off x="6542088" y="3878263"/>
            <a:ext cx="2114550" cy="70802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ja-JP" altLang="en-US" sz="2000" dirty="0"/>
              <a:t>ここに</a:t>
            </a:r>
            <a:r>
              <a:rPr lang="en-US" altLang="ja-JP" sz="2000" dirty="0"/>
              <a:t>main</a:t>
            </a:r>
            <a:r>
              <a:rPr lang="ja-JP" altLang="en-US" sz="2000" dirty="0"/>
              <a:t>関数の中身を書く</a:t>
            </a:r>
          </a:p>
        </p:txBody>
      </p:sp>
      <p:sp>
        <p:nvSpPr>
          <p:cNvPr id="22537" name="Line 9"/>
          <p:cNvSpPr>
            <a:spLocks noChangeShapeType="1"/>
          </p:cNvSpPr>
          <p:nvPr/>
        </p:nvSpPr>
        <p:spPr bwMode="auto">
          <a:xfrm flipH="1">
            <a:off x="3862388" y="1725613"/>
            <a:ext cx="13874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21514" name="Text Box 10"/>
          <p:cNvSpPr txBox="1">
            <a:spLocks noChangeArrowheads="1"/>
          </p:cNvSpPr>
          <p:nvPr/>
        </p:nvSpPr>
        <p:spPr bwMode="auto">
          <a:xfrm>
            <a:off x="5229225" y="1520825"/>
            <a:ext cx="3122613" cy="40005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ja-JP" altLang="en-US" sz="2000" dirty="0"/>
              <a:t>ここに</a:t>
            </a:r>
            <a:r>
              <a:rPr lang="en-US" altLang="ja-JP" sz="2000" b="1" dirty="0">
                <a:latin typeface="Courier New" pitchFamily="49" charset="0"/>
              </a:rPr>
              <a:t>#define</a:t>
            </a:r>
            <a:r>
              <a:rPr lang="ja-JP" altLang="en-US" sz="2000" dirty="0"/>
              <a:t>などを書く</a:t>
            </a:r>
          </a:p>
        </p:txBody>
      </p:sp>
      <p:sp>
        <p:nvSpPr>
          <p:cNvPr id="22539" name="Rectangle 11"/>
          <p:cNvSpPr>
            <a:spLocks noChangeArrowheads="1"/>
          </p:cNvSpPr>
          <p:nvPr/>
        </p:nvSpPr>
        <p:spPr bwMode="auto">
          <a:xfrm>
            <a:off x="1303338" y="5822950"/>
            <a:ext cx="4840287" cy="7794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22540" name="Line 12"/>
          <p:cNvSpPr>
            <a:spLocks noChangeShapeType="1"/>
          </p:cNvSpPr>
          <p:nvPr/>
        </p:nvSpPr>
        <p:spPr bwMode="auto">
          <a:xfrm flipH="1">
            <a:off x="5211763" y="6207125"/>
            <a:ext cx="13874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21517" name="Text Box 13"/>
          <p:cNvSpPr txBox="1">
            <a:spLocks noChangeArrowheads="1"/>
          </p:cNvSpPr>
          <p:nvPr/>
        </p:nvSpPr>
        <p:spPr bwMode="auto">
          <a:xfrm>
            <a:off x="6551613" y="5891213"/>
            <a:ext cx="2114550" cy="70802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ja-JP" altLang="en-US" sz="2000"/>
              <a:t>その他の関数などがあれば書く</a:t>
            </a:r>
          </a:p>
        </p:txBody>
      </p:sp>
      <p:sp>
        <p:nvSpPr>
          <p:cNvPr id="22542" name="Rectangle 14"/>
          <p:cNvSpPr>
            <a:spLocks noChangeArrowheads="1"/>
          </p:cNvSpPr>
          <p:nvPr/>
        </p:nvSpPr>
        <p:spPr bwMode="auto">
          <a:xfrm>
            <a:off x="1303338" y="2001838"/>
            <a:ext cx="4840287" cy="62071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22543" name="Line 15"/>
          <p:cNvSpPr>
            <a:spLocks noChangeShapeType="1"/>
          </p:cNvSpPr>
          <p:nvPr/>
        </p:nvSpPr>
        <p:spPr bwMode="auto">
          <a:xfrm flipH="1">
            <a:off x="5284788" y="2324100"/>
            <a:ext cx="13874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21520" name="Text Box 16"/>
          <p:cNvSpPr txBox="1">
            <a:spLocks noChangeArrowheads="1"/>
          </p:cNvSpPr>
          <p:nvPr/>
        </p:nvSpPr>
        <p:spPr bwMode="auto">
          <a:xfrm>
            <a:off x="6624638" y="2008188"/>
            <a:ext cx="2114550" cy="70802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ja-JP" altLang="en-US" sz="2000" dirty="0"/>
              <a:t>その他の関数などがあれば書く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スライド番号プレースホルダ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fld id="{261B5492-7E44-486E-93B9-16AEAAF60669}" type="slidenum">
              <a:rPr kumimoji="0" lang="en-US" altLang="ja-JP" smtClean="0"/>
              <a:pPr eaLnBrk="1" hangingPunct="1"/>
              <a:t>13</a:t>
            </a:fld>
            <a:endParaRPr kumimoji="0" lang="en-US" altLang="ja-JP"/>
          </a:p>
        </p:txBody>
      </p:sp>
      <p:sp>
        <p:nvSpPr>
          <p:cNvPr id="2355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ja-JP" altLang="en-US"/>
              <a:t>構造化プログラミング</a:t>
            </a:r>
          </a:p>
        </p:txBody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494713" cy="4530725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ja-JP" dirty="0"/>
              <a:t>3</a:t>
            </a:r>
            <a:r>
              <a:rPr lang="ja-JP" altLang="en-US" dirty="0"/>
              <a:t>基本構造</a:t>
            </a:r>
          </a:p>
          <a:p>
            <a:pPr lvl="1" eaLnBrk="1" hangingPunct="1">
              <a:defRPr/>
            </a:pPr>
            <a:r>
              <a:rPr lang="ja-JP" altLang="en-US" sz="3200" dirty="0"/>
              <a:t>連接</a:t>
            </a:r>
            <a:r>
              <a:rPr lang="en-US" altLang="ja-JP" sz="3200" dirty="0"/>
              <a:t>	S1:S2</a:t>
            </a:r>
          </a:p>
          <a:p>
            <a:pPr lvl="1" eaLnBrk="1" hangingPunct="1">
              <a:defRPr/>
            </a:pPr>
            <a:r>
              <a:rPr lang="ja-JP" altLang="en-US" sz="3200" dirty="0"/>
              <a:t>反復</a:t>
            </a:r>
            <a:r>
              <a:rPr lang="en-US" altLang="ja-JP" sz="3200" dirty="0"/>
              <a:t>	</a:t>
            </a:r>
            <a:r>
              <a:rPr lang="en-US" altLang="ja-JP" sz="3200" b="1" dirty="0"/>
              <a:t>while </a:t>
            </a:r>
            <a:r>
              <a:rPr lang="en-US" altLang="ja-JP" sz="3200" dirty="0"/>
              <a:t>p </a:t>
            </a:r>
            <a:r>
              <a:rPr lang="en-US" altLang="ja-JP" sz="3200" b="1" dirty="0"/>
              <a:t>do </a:t>
            </a:r>
            <a:r>
              <a:rPr lang="en-US" altLang="ja-JP" sz="3200" dirty="0"/>
              <a:t>S</a:t>
            </a:r>
          </a:p>
          <a:p>
            <a:pPr lvl="1" eaLnBrk="1" hangingPunct="1">
              <a:defRPr/>
            </a:pPr>
            <a:r>
              <a:rPr lang="ja-JP" altLang="en-US" sz="3200" dirty="0"/>
              <a:t>選択</a:t>
            </a:r>
            <a:r>
              <a:rPr lang="en-US" altLang="ja-JP" sz="3200" dirty="0"/>
              <a:t>	</a:t>
            </a:r>
            <a:r>
              <a:rPr lang="en-US" altLang="ja-JP" sz="3200" b="1" dirty="0"/>
              <a:t>if </a:t>
            </a:r>
            <a:r>
              <a:rPr lang="en-US" altLang="ja-JP" sz="3200" dirty="0"/>
              <a:t>p </a:t>
            </a:r>
            <a:r>
              <a:rPr lang="en-US" altLang="ja-JP" sz="3200" b="1" dirty="0"/>
              <a:t>then </a:t>
            </a:r>
            <a:r>
              <a:rPr lang="en-US" altLang="ja-JP" sz="3200" dirty="0"/>
              <a:t>S1 </a:t>
            </a:r>
            <a:r>
              <a:rPr lang="en-US" altLang="ja-JP" sz="3200" b="1" dirty="0"/>
              <a:t>else </a:t>
            </a:r>
            <a:r>
              <a:rPr lang="en-US" altLang="ja-JP" sz="3200" dirty="0"/>
              <a:t>S2</a:t>
            </a:r>
          </a:p>
          <a:p>
            <a:pPr marL="457200" lvl="1" indent="0" eaLnBrk="1" hangingPunct="1">
              <a:buFont typeface="Wingdings" pitchFamily="2" charset="2"/>
              <a:buNone/>
              <a:defRPr/>
            </a:pPr>
            <a:endParaRPr lang="ja-JP" altLang="en-US" dirty="0"/>
          </a:p>
          <a:p>
            <a:pPr eaLnBrk="1" hangingPunct="1">
              <a:defRPr/>
            </a:pPr>
            <a:r>
              <a:rPr lang="en-US" altLang="ja-JP" dirty="0"/>
              <a:t>3</a:t>
            </a:r>
            <a:r>
              <a:rPr lang="ja-JP" altLang="en-US" dirty="0"/>
              <a:t>基本構造のみで，プログラミングする</a:t>
            </a:r>
          </a:p>
          <a:p>
            <a:pPr eaLnBrk="1" hangingPunct="1">
              <a:buFont typeface="Wingdings" pitchFamily="2" charset="2"/>
              <a:buNone/>
              <a:defRPr/>
            </a:pPr>
            <a:endParaRPr lang="en-US" altLang="ja-JP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スライド番号プレースホルダ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fld id="{2A4AABB9-20A2-4587-A946-06AAC96E19B5}" type="slidenum">
              <a:rPr kumimoji="0" lang="en-US" altLang="ja-JP" smtClean="0"/>
              <a:pPr eaLnBrk="1" hangingPunct="1"/>
              <a:t>14</a:t>
            </a:fld>
            <a:endParaRPr kumimoji="0" lang="en-US" altLang="ja-JP"/>
          </a:p>
        </p:txBody>
      </p:sp>
      <p:sp>
        <p:nvSpPr>
          <p:cNvPr id="2457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ja-JP" altLang="en-US"/>
              <a:t>制御文</a:t>
            </a:r>
          </a:p>
        </p:txBody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ja-JP"/>
              <a:t>if</a:t>
            </a:r>
            <a:r>
              <a:rPr lang="ja-JP" altLang="en-US"/>
              <a:t>文</a:t>
            </a:r>
          </a:p>
          <a:p>
            <a:pPr eaLnBrk="1" hangingPunct="1"/>
            <a:r>
              <a:rPr lang="en-US" altLang="ja-JP"/>
              <a:t>for</a:t>
            </a:r>
            <a:r>
              <a:rPr lang="ja-JP" altLang="en-US"/>
              <a:t>文</a:t>
            </a:r>
          </a:p>
          <a:p>
            <a:pPr eaLnBrk="1" hangingPunct="1"/>
            <a:r>
              <a:rPr lang="en-US" altLang="ja-JP"/>
              <a:t>while</a:t>
            </a:r>
            <a:r>
              <a:rPr lang="ja-JP" altLang="en-US"/>
              <a:t>文</a:t>
            </a:r>
          </a:p>
          <a:p>
            <a:pPr eaLnBrk="1" hangingPunct="1"/>
            <a:r>
              <a:rPr kumimoji="0" lang="en-US" altLang="ja-JP"/>
              <a:t>break</a:t>
            </a:r>
            <a:r>
              <a:rPr kumimoji="0" lang="ja-JP" altLang="en-US"/>
              <a:t>文</a:t>
            </a:r>
          </a:p>
          <a:p>
            <a:pPr eaLnBrk="1" hangingPunct="1"/>
            <a:r>
              <a:rPr kumimoji="0" lang="en-US" altLang="ja-JP"/>
              <a:t>continue</a:t>
            </a:r>
            <a:r>
              <a:rPr kumimoji="0" lang="ja-JP" altLang="en-US"/>
              <a:t>文</a:t>
            </a:r>
          </a:p>
          <a:p>
            <a:pPr eaLnBrk="1" hangingPunct="1"/>
            <a:r>
              <a:rPr kumimoji="0" lang="en-US" altLang="ja-JP"/>
              <a:t>switch</a:t>
            </a:r>
            <a:r>
              <a:rPr kumimoji="0" lang="ja-JP" altLang="en-US"/>
              <a:t>文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スライド番号プレースホルダ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fld id="{86357EB2-054E-4461-BBD7-374D66D7BF8F}" type="slidenum">
              <a:rPr kumimoji="0" lang="en-US" altLang="ja-JP" smtClean="0"/>
              <a:pPr eaLnBrk="1" hangingPunct="1"/>
              <a:t>15</a:t>
            </a:fld>
            <a:endParaRPr kumimoji="0" lang="en-US" altLang="ja-JP"/>
          </a:p>
        </p:txBody>
      </p:sp>
      <p:sp>
        <p:nvSpPr>
          <p:cNvPr id="2560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ja-JP"/>
              <a:t>if</a:t>
            </a:r>
            <a:r>
              <a:rPr lang="ja-JP" altLang="en-US"/>
              <a:t>文</a:t>
            </a:r>
          </a:p>
        </p:txBody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ja-JP"/>
              <a:t>if (</a:t>
            </a:r>
            <a:r>
              <a:rPr lang="ja-JP" altLang="en-US"/>
              <a:t>式</a:t>
            </a:r>
            <a:r>
              <a:rPr lang="en-US" altLang="ja-JP"/>
              <a:t>) </a:t>
            </a:r>
            <a:r>
              <a:rPr lang="ja-JP" altLang="en-US"/>
              <a:t>文</a:t>
            </a:r>
            <a:r>
              <a:rPr lang="en-US" altLang="ja-JP"/>
              <a:t>;</a:t>
            </a:r>
          </a:p>
          <a:p>
            <a:pPr eaLnBrk="1" hangingPunct="1"/>
            <a:endParaRPr lang="en-US" altLang="ja-JP"/>
          </a:p>
        </p:txBody>
      </p:sp>
      <p:sp>
        <p:nvSpPr>
          <p:cNvPr id="25605" name="Text Box 8"/>
          <p:cNvSpPr txBox="1">
            <a:spLocks noChangeArrowheads="1"/>
          </p:cNvSpPr>
          <p:nvPr/>
        </p:nvSpPr>
        <p:spPr bwMode="auto">
          <a:xfrm>
            <a:off x="971550" y="2708275"/>
            <a:ext cx="6705600" cy="3830638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hlink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>
              <a:lnSpc>
                <a:spcPct val="50000"/>
              </a:lnSpc>
              <a:spcBef>
                <a:spcPct val="50000"/>
              </a:spcBef>
            </a:pPr>
            <a:r>
              <a:rPr lang="en-US" altLang="ja-JP" b="1">
                <a:latin typeface="Courier New" pitchFamily="49" charset="0"/>
              </a:rPr>
              <a:t>#include &lt;stdio.h&gt;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</a:pPr>
            <a:endParaRPr lang="en-US" altLang="ja-JP" b="1">
              <a:latin typeface="Courier New" pitchFamily="49" charset="0"/>
            </a:endParaRPr>
          </a:p>
          <a:p>
            <a:pPr eaLnBrk="1" hangingPunct="1">
              <a:lnSpc>
                <a:spcPct val="50000"/>
              </a:lnSpc>
              <a:spcBef>
                <a:spcPct val="50000"/>
              </a:spcBef>
            </a:pPr>
            <a:r>
              <a:rPr lang="en-US" altLang="ja-JP" b="1">
                <a:latin typeface="Courier New" pitchFamily="49" charset="0"/>
              </a:rPr>
              <a:t>int main(void)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</a:pPr>
            <a:r>
              <a:rPr lang="en-US" altLang="ja-JP" b="1">
                <a:latin typeface="Courier New" pitchFamily="49" charset="0"/>
              </a:rPr>
              <a:t>{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</a:pPr>
            <a:r>
              <a:rPr lang="en-US" altLang="ja-JP" b="1">
                <a:latin typeface="Courier New" pitchFamily="49" charset="0"/>
              </a:rPr>
              <a:t>  int num;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</a:pPr>
            <a:endParaRPr lang="en-US" altLang="ja-JP" b="1">
              <a:latin typeface="Courier New" pitchFamily="49" charset="0"/>
            </a:endParaRPr>
          </a:p>
          <a:p>
            <a:pPr eaLnBrk="1" hangingPunct="1">
              <a:lnSpc>
                <a:spcPct val="50000"/>
              </a:lnSpc>
              <a:spcBef>
                <a:spcPct val="50000"/>
              </a:spcBef>
            </a:pPr>
            <a:r>
              <a:rPr lang="en-US" altLang="ja-JP" b="1">
                <a:latin typeface="Courier New" pitchFamily="49" charset="0"/>
              </a:rPr>
              <a:t>  printf("</a:t>
            </a:r>
            <a:r>
              <a:rPr lang="ja-JP" altLang="en-US" b="1">
                <a:latin typeface="Courier New" pitchFamily="49" charset="0"/>
              </a:rPr>
              <a:t>整数を入力してください</a:t>
            </a:r>
            <a:r>
              <a:rPr lang="en-US" altLang="ja-JP" b="1">
                <a:latin typeface="Courier New" pitchFamily="49" charset="0"/>
              </a:rPr>
              <a:t>: ");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</a:pPr>
            <a:r>
              <a:rPr lang="en-US" altLang="ja-JP" b="1">
                <a:latin typeface="Courier New" pitchFamily="49" charset="0"/>
              </a:rPr>
              <a:t>  scanf("%d", &amp;num);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</a:pPr>
            <a:endParaRPr lang="en-US" altLang="ja-JP" b="1">
              <a:latin typeface="Courier New" pitchFamily="49" charset="0"/>
            </a:endParaRPr>
          </a:p>
          <a:p>
            <a:pPr eaLnBrk="1" hangingPunct="1">
              <a:lnSpc>
                <a:spcPct val="50000"/>
              </a:lnSpc>
              <a:spcBef>
                <a:spcPct val="50000"/>
              </a:spcBef>
            </a:pPr>
            <a:r>
              <a:rPr lang="en-US" altLang="ja-JP" b="1">
                <a:latin typeface="Courier New" pitchFamily="49" charset="0"/>
              </a:rPr>
              <a:t>  </a:t>
            </a:r>
            <a:r>
              <a:rPr lang="en-US" altLang="ja-JP" b="1" u="sng">
                <a:solidFill>
                  <a:srgbClr val="FF0000"/>
                </a:solidFill>
                <a:latin typeface="Courier New" pitchFamily="49" charset="0"/>
              </a:rPr>
              <a:t>if</a:t>
            </a:r>
            <a:r>
              <a:rPr lang="en-US" altLang="ja-JP" b="1">
                <a:latin typeface="Courier New" pitchFamily="49" charset="0"/>
              </a:rPr>
              <a:t> (num &lt; 0) printf("</a:t>
            </a:r>
            <a:r>
              <a:rPr lang="ja-JP" altLang="en-US" b="1">
                <a:latin typeface="Courier New" pitchFamily="49" charset="0"/>
              </a:rPr>
              <a:t>数は負です．</a:t>
            </a:r>
            <a:r>
              <a:rPr lang="en-US" altLang="ja-JP" b="1">
                <a:latin typeface="Courier New" pitchFamily="49" charset="0"/>
              </a:rPr>
              <a:t>");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</a:pPr>
            <a:r>
              <a:rPr lang="en-US" altLang="ja-JP" b="1">
                <a:latin typeface="Courier New" pitchFamily="49" charset="0"/>
              </a:rPr>
              <a:t>  </a:t>
            </a:r>
            <a:r>
              <a:rPr lang="en-US" altLang="ja-JP" b="1" u="sng">
                <a:solidFill>
                  <a:srgbClr val="FF0000"/>
                </a:solidFill>
                <a:latin typeface="Courier New" pitchFamily="49" charset="0"/>
              </a:rPr>
              <a:t>if</a:t>
            </a:r>
            <a:r>
              <a:rPr lang="en-US" altLang="ja-JP" b="1">
                <a:latin typeface="Courier New" pitchFamily="49" charset="0"/>
              </a:rPr>
              <a:t> (num &gt; -1) printf("</a:t>
            </a:r>
            <a:r>
              <a:rPr lang="ja-JP" altLang="en-US" b="1">
                <a:latin typeface="Courier New" pitchFamily="49" charset="0"/>
              </a:rPr>
              <a:t>数は正です．</a:t>
            </a:r>
            <a:r>
              <a:rPr lang="en-US" altLang="ja-JP" b="1">
                <a:latin typeface="Courier New" pitchFamily="49" charset="0"/>
              </a:rPr>
              <a:t>");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</a:pPr>
            <a:endParaRPr lang="en-US" altLang="ja-JP" b="1">
              <a:latin typeface="Courier New" pitchFamily="49" charset="0"/>
            </a:endParaRPr>
          </a:p>
          <a:p>
            <a:pPr eaLnBrk="1" hangingPunct="1">
              <a:lnSpc>
                <a:spcPct val="50000"/>
              </a:lnSpc>
              <a:spcBef>
                <a:spcPct val="50000"/>
              </a:spcBef>
            </a:pPr>
            <a:r>
              <a:rPr lang="en-US" altLang="ja-JP" b="1">
                <a:latin typeface="Courier New" pitchFamily="49" charset="0"/>
              </a:rPr>
              <a:t>  return 0;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</a:pPr>
            <a:r>
              <a:rPr lang="en-US" altLang="ja-JP" b="1">
                <a:latin typeface="Courier New" pitchFamily="49" charset="0"/>
              </a:rPr>
              <a:t>}</a:t>
            </a:r>
          </a:p>
        </p:txBody>
      </p:sp>
      <p:sp>
        <p:nvSpPr>
          <p:cNvPr id="25606" name="AutoShape 10"/>
          <p:cNvSpPr>
            <a:spLocks/>
          </p:cNvSpPr>
          <p:nvPr/>
        </p:nvSpPr>
        <p:spPr bwMode="auto">
          <a:xfrm>
            <a:off x="4446588" y="630238"/>
            <a:ext cx="4184650" cy="1647825"/>
          </a:xfrm>
          <a:prstGeom prst="borderCallout1">
            <a:avLst>
              <a:gd name="adj1" fmla="val 75505"/>
              <a:gd name="adj2" fmla="val -426"/>
              <a:gd name="adj3" fmla="val 244028"/>
              <a:gd name="adj4" fmla="val -60319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altLang="ja-JP" sz="2400" b="1">
                <a:latin typeface="Courier New" pitchFamily="49" charset="0"/>
              </a:rPr>
              <a:t>scanf("%d", &amp;num)</a:t>
            </a:r>
            <a:r>
              <a:rPr lang="ja-JP" altLang="en-US" sz="2400"/>
              <a:t>は，キーボードから整数を入力し，その値を変数</a:t>
            </a:r>
            <a:r>
              <a:rPr lang="en-US" altLang="ja-JP" sz="2400"/>
              <a:t>num</a:t>
            </a:r>
            <a:r>
              <a:rPr lang="ja-JP" altLang="en-US" sz="2400"/>
              <a:t>に代入せよ，という関数</a:t>
            </a:r>
          </a:p>
        </p:txBody>
      </p:sp>
      <p:sp>
        <p:nvSpPr>
          <p:cNvPr id="25607" name="Text Box 11"/>
          <p:cNvSpPr txBox="1">
            <a:spLocks noChangeArrowheads="1"/>
          </p:cNvSpPr>
          <p:nvPr/>
        </p:nvSpPr>
        <p:spPr bwMode="auto">
          <a:xfrm>
            <a:off x="5595938" y="2909888"/>
            <a:ext cx="3259137" cy="1643062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hlink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ja-JP" b="1">
                <a:latin typeface="Courier New" pitchFamily="49" charset="0"/>
              </a:rPr>
              <a:t>$ ./sample2</a:t>
            </a:r>
          </a:p>
          <a:p>
            <a:pPr eaLnBrk="1" hangingPunct="1">
              <a:spcBef>
                <a:spcPct val="50000"/>
              </a:spcBef>
            </a:pPr>
            <a:r>
              <a:rPr lang="ja-JP" altLang="en-US" b="1">
                <a:latin typeface="Courier New" pitchFamily="49" charset="0"/>
              </a:rPr>
              <a:t>整数を入力してください</a:t>
            </a:r>
            <a:r>
              <a:rPr lang="en-US" altLang="ja-JP" b="1">
                <a:latin typeface="Courier New" pitchFamily="49" charset="0"/>
              </a:rPr>
              <a:t>: </a:t>
            </a:r>
            <a:r>
              <a:rPr lang="en-US" altLang="ja-JP" b="1" u="sng">
                <a:latin typeface="Courier New" pitchFamily="49" charset="0"/>
              </a:rPr>
              <a:t>12</a:t>
            </a:r>
          </a:p>
          <a:p>
            <a:pPr eaLnBrk="1" hangingPunct="1">
              <a:spcBef>
                <a:spcPct val="50000"/>
              </a:spcBef>
            </a:pPr>
            <a:r>
              <a:rPr lang="ja-JP" altLang="en-US" b="1">
                <a:latin typeface="Courier New" pitchFamily="49" charset="0"/>
              </a:rPr>
              <a:t>数は正です．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ja-JP" b="1">
                <a:latin typeface="Courier New" pitchFamily="49" charset="0"/>
              </a:rPr>
              <a:t>$</a:t>
            </a:r>
          </a:p>
        </p:txBody>
      </p:sp>
      <p:sp>
        <p:nvSpPr>
          <p:cNvPr id="25608" name="Line 12"/>
          <p:cNvSpPr>
            <a:spLocks noChangeShapeType="1"/>
          </p:cNvSpPr>
          <p:nvPr/>
        </p:nvSpPr>
        <p:spPr bwMode="auto">
          <a:xfrm flipV="1">
            <a:off x="7908925" y="3673475"/>
            <a:ext cx="354013" cy="1425575"/>
          </a:xfrm>
          <a:prstGeom prst="line">
            <a:avLst/>
          </a:prstGeom>
          <a:noFill/>
          <a:ln w="9525">
            <a:solidFill>
              <a:schemeClr val="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24585" name="Text Box 13"/>
          <p:cNvSpPr txBox="1">
            <a:spLocks noChangeArrowheads="1"/>
          </p:cNvSpPr>
          <p:nvPr/>
        </p:nvSpPr>
        <p:spPr bwMode="auto">
          <a:xfrm>
            <a:off x="5948363" y="5067300"/>
            <a:ext cx="2947987" cy="1328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r>
              <a:rPr lang="ja-JP" altLang="en-US" dirty="0">
                <a:solidFill>
                  <a:schemeClr val="accent5">
                    <a:lumMod val="50000"/>
                  </a:schemeClr>
                </a:solidFill>
              </a:rPr>
              <a:t>キーボードから「</a:t>
            </a:r>
            <a:r>
              <a:rPr lang="en-US" altLang="ja-JP" dirty="0">
                <a:solidFill>
                  <a:schemeClr val="accent5">
                    <a:lumMod val="50000"/>
                  </a:schemeClr>
                </a:solidFill>
              </a:rPr>
              <a:t>1</a:t>
            </a:r>
            <a:r>
              <a:rPr lang="ja-JP" altLang="en-US" dirty="0">
                <a:solidFill>
                  <a:schemeClr val="accent5">
                    <a:lumMod val="50000"/>
                  </a:schemeClr>
                </a:solidFill>
              </a:rPr>
              <a:t>」，「</a:t>
            </a:r>
            <a:r>
              <a:rPr lang="en-US" altLang="ja-JP" dirty="0">
                <a:solidFill>
                  <a:schemeClr val="accent5">
                    <a:lumMod val="50000"/>
                  </a:schemeClr>
                </a:solidFill>
              </a:rPr>
              <a:t>2</a:t>
            </a:r>
            <a:r>
              <a:rPr lang="ja-JP" altLang="en-US" dirty="0">
                <a:solidFill>
                  <a:schemeClr val="accent5">
                    <a:lumMod val="50000"/>
                  </a:schemeClr>
                </a:solidFill>
              </a:rPr>
              <a:t>」，「</a:t>
            </a:r>
            <a:r>
              <a:rPr lang="en-US" altLang="ja-JP" dirty="0">
                <a:solidFill>
                  <a:schemeClr val="accent5">
                    <a:lumMod val="50000"/>
                  </a:schemeClr>
                </a:solidFill>
              </a:rPr>
              <a:t>Enter</a:t>
            </a:r>
            <a:r>
              <a:rPr lang="ja-JP" altLang="en-US" dirty="0">
                <a:solidFill>
                  <a:schemeClr val="accent5">
                    <a:lumMod val="50000"/>
                  </a:schemeClr>
                </a:solidFill>
              </a:rPr>
              <a:t>キー」と入力する</a:t>
            </a:r>
          </a:p>
          <a:p>
            <a:pPr algn="ctr" eaLnBrk="1" hangingPunct="1">
              <a:spcBef>
                <a:spcPct val="50000"/>
              </a:spcBef>
              <a:defRPr/>
            </a:pPr>
            <a:r>
              <a:rPr lang="ja-JP" altLang="en-US" dirty="0">
                <a:solidFill>
                  <a:schemeClr val="accent5">
                    <a:lumMod val="50000"/>
                  </a:schemeClr>
                </a:solidFill>
              </a:rPr>
              <a:t>キーボードから入力するときは最後に</a:t>
            </a:r>
            <a:r>
              <a:rPr lang="en-US" altLang="ja-JP" dirty="0">
                <a:solidFill>
                  <a:schemeClr val="accent5">
                    <a:lumMod val="50000"/>
                  </a:schemeClr>
                </a:solidFill>
              </a:rPr>
              <a:t>Enter</a:t>
            </a:r>
            <a:r>
              <a:rPr lang="ja-JP" altLang="en-US" dirty="0">
                <a:solidFill>
                  <a:schemeClr val="accent5">
                    <a:lumMod val="50000"/>
                  </a:schemeClr>
                </a:solidFill>
              </a:rPr>
              <a:t>キーを押す</a:t>
            </a:r>
          </a:p>
        </p:txBody>
      </p:sp>
      <p:sp>
        <p:nvSpPr>
          <p:cNvPr id="25610" name="Text Box 14"/>
          <p:cNvSpPr txBox="1">
            <a:spLocks noChangeArrowheads="1"/>
          </p:cNvSpPr>
          <p:nvPr/>
        </p:nvSpPr>
        <p:spPr bwMode="auto">
          <a:xfrm>
            <a:off x="5238750" y="2509838"/>
            <a:ext cx="1193800" cy="442912"/>
          </a:xfrm>
          <a:prstGeom prst="rect">
            <a:avLst/>
          </a:prstGeom>
          <a:solidFill>
            <a:schemeClr val="bg1"/>
          </a:solidFill>
          <a:ln w="76200">
            <a:solidFill>
              <a:schemeClr val="hlink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ja-JP" altLang="en-US"/>
              <a:t>出力画面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スライド番号プレースホルダ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fld id="{BEFC8026-BEE8-40EE-9852-CBE8932D68B7}" type="slidenum">
              <a:rPr kumimoji="0" lang="en-US" altLang="ja-JP" smtClean="0"/>
              <a:pPr eaLnBrk="1" hangingPunct="1"/>
              <a:t>16</a:t>
            </a:fld>
            <a:endParaRPr kumimoji="0" lang="en-US" altLang="ja-JP"/>
          </a:p>
        </p:txBody>
      </p:sp>
      <p:sp>
        <p:nvSpPr>
          <p:cNvPr id="2662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ja-JP" altLang="en-US"/>
              <a:t>中括弧でくくる</a:t>
            </a:r>
          </a:p>
        </p:txBody>
      </p:sp>
      <p:sp>
        <p:nvSpPr>
          <p:cNvPr id="26628" name="Text Box 4"/>
          <p:cNvSpPr txBox="1">
            <a:spLocks noChangeArrowheads="1"/>
          </p:cNvSpPr>
          <p:nvPr/>
        </p:nvSpPr>
        <p:spPr bwMode="auto">
          <a:xfrm>
            <a:off x="1263650" y="1868488"/>
            <a:ext cx="6705600" cy="404812"/>
          </a:xfrm>
          <a:prstGeom prst="rect">
            <a:avLst/>
          </a:prstGeom>
          <a:solidFill>
            <a:schemeClr val="accent2"/>
          </a:solidFill>
          <a:ln w="38100">
            <a:solidFill>
              <a:schemeClr val="hlink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ja-JP" b="1">
                <a:latin typeface="Courier New" pitchFamily="49" charset="0"/>
              </a:rPr>
              <a:t>if (num &lt; 0) printf("</a:t>
            </a:r>
            <a:r>
              <a:rPr lang="ja-JP" altLang="en-US" b="1">
                <a:latin typeface="Courier New" pitchFamily="49" charset="0"/>
              </a:rPr>
              <a:t>数は負です．</a:t>
            </a:r>
            <a:r>
              <a:rPr lang="en-US" altLang="ja-JP" b="1">
                <a:latin typeface="Courier New" pitchFamily="49" charset="0"/>
              </a:rPr>
              <a:t>");</a:t>
            </a:r>
          </a:p>
        </p:txBody>
      </p:sp>
      <p:sp>
        <p:nvSpPr>
          <p:cNvPr id="26629" name="Text Box 6"/>
          <p:cNvSpPr txBox="1">
            <a:spLocks noChangeArrowheads="1"/>
          </p:cNvSpPr>
          <p:nvPr/>
        </p:nvSpPr>
        <p:spPr bwMode="auto">
          <a:xfrm>
            <a:off x="741363" y="1514475"/>
            <a:ext cx="44132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ja-JP" sz="2000"/>
              <a:t>if</a:t>
            </a:r>
            <a:r>
              <a:rPr lang="ja-JP" altLang="en-US" sz="2000"/>
              <a:t>文の中に，文が</a:t>
            </a:r>
            <a:r>
              <a:rPr lang="en-US" altLang="ja-JP" sz="2000"/>
              <a:t>1</a:t>
            </a:r>
            <a:r>
              <a:rPr lang="ja-JP" altLang="en-US" sz="2000"/>
              <a:t>つしかないとき</a:t>
            </a:r>
          </a:p>
        </p:txBody>
      </p:sp>
      <p:sp>
        <p:nvSpPr>
          <p:cNvPr id="26630" name="Text Box 7"/>
          <p:cNvSpPr txBox="1">
            <a:spLocks noChangeArrowheads="1"/>
          </p:cNvSpPr>
          <p:nvPr/>
        </p:nvSpPr>
        <p:spPr bwMode="auto">
          <a:xfrm>
            <a:off x="1263650" y="3749675"/>
            <a:ext cx="6705600" cy="1643063"/>
          </a:xfrm>
          <a:prstGeom prst="rect">
            <a:avLst/>
          </a:prstGeom>
          <a:solidFill>
            <a:schemeClr val="accent2"/>
          </a:solidFill>
          <a:ln w="38100">
            <a:solidFill>
              <a:schemeClr val="hlink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ja-JP" b="1">
                <a:latin typeface="Courier New" pitchFamily="49" charset="0"/>
              </a:rPr>
              <a:t>if (num &lt; 0) </a:t>
            </a:r>
            <a:r>
              <a:rPr lang="en-US" altLang="ja-JP" b="1">
                <a:solidFill>
                  <a:srgbClr val="FF0000"/>
                </a:solidFill>
                <a:latin typeface="Courier New" pitchFamily="49" charset="0"/>
              </a:rPr>
              <a:t>{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ja-JP" b="1">
                <a:latin typeface="Courier New" pitchFamily="49" charset="0"/>
              </a:rPr>
              <a:t>    printf("</a:t>
            </a:r>
            <a:r>
              <a:rPr lang="ja-JP" altLang="en-US" b="1">
                <a:latin typeface="Courier New" pitchFamily="49" charset="0"/>
              </a:rPr>
              <a:t>数は負です．</a:t>
            </a:r>
            <a:r>
              <a:rPr lang="en-US" altLang="ja-JP" b="1">
                <a:latin typeface="Courier New" pitchFamily="49" charset="0"/>
              </a:rPr>
              <a:t>\n");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ja-JP" b="1">
                <a:latin typeface="Courier New" pitchFamily="49" charset="0"/>
              </a:rPr>
              <a:t>    printf("</a:t>
            </a:r>
            <a:r>
              <a:rPr lang="ja-JP" altLang="en-US" b="1">
                <a:latin typeface="Courier New" pitchFamily="49" charset="0"/>
              </a:rPr>
              <a:t>つまり数は</a:t>
            </a:r>
            <a:r>
              <a:rPr lang="en-US" altLang="ja-JP" b="1">
                <a:latin typeface="Courier New" pitchFamily="49" charset="0"/>
              </a:rPr>
              <a:t>0</a:t>
            </a:r>
            <a:r>
              <a:rPr lang="ja-JP" altLang="en-US" b="1">
                <a:latin typeface="Courier New" pitchFamily="49" charset="0"/>
              </a:rPr>
              <a:t>より小さいです．</a:t>
            </a:r>
            <a:r>
              <a:rPr lang="en-US" altLang="ja-JP" b="1">
                <a:latin typeface="Courier New" pitchFamily="49" charset="0"/>
              </a:rPr>
              <a:t>");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ja-JP" b="1">
                <a:solidFill>
                  <a:srgbClr val="FF0000"/>
                </a:solidFill>
                <a:latin typeface="Courier New" pitchFamily="49" charset="0"/>
              </a:rPr>
              <a:t>}</a:t>
            </a:r>
          </a:p>
        </p:txBody>
      </p:sp>
      <p:sp>
        <p:nvSpPr>
          <p:cNvPr id="26631" name="Text Box 8"/>
          <p:cNvSpPr txBox="1">
            <a:spLocks noChangeArrowheads="1"/>
          </p:cNvSpPr>
          <p:nvPr/>
        </p:nvSpPr>
        <p:spPr bwMode="auto">
          <a:xfrm>
            <a:off x="741363" y="3413125"/>
            <a:ext cx="44132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ja-JP" sz="2000"/>
              <a:t>if</a:t>
            </a:r>
            <a:r>
              <a:rPr lang="ja-JP" altLang="en-US" sz="2000"/>
              <a:t>文の中に，文が</a:t>
            </a:r>
            <a:r>
              <a:rPr lang="en-US" altLang="ja-JP" sz="2000"/>
              <a:t>2</a:t>
            </a:r>
            <a:r>
              <a:rPr lang="ja-JP" altLang="en-US" sz="2000"/>
              <a:t>つ以上あるとき</a:t>
            </a:r>
          </a:p>
        </p:txBody>
      </p:sp>
      <p:sp>
        <p:nvSpPr>
          <p:cNvPr id="26632" name="Line 9"/>
          <p:cNvSpPr>
            <a:spLocks noChangeShapeType="1"/>
          </p:cNvSpPr>
          <p:nvPr/>
        </p:nvSpPr>
        <p:spPr bwMode="auto">
          <a:xfrm flipH="1" flipV="1">
            <a:off x="3265488" y="4068763"/>
            <a:ext cx="844550" cy="1441450"/>
          </a:xfrm>
          <a:prstGeom prst="line">
            <a:avLst/>
          </a:prstGeom>
          <a:noFill/>
          <a:ln w="9525">
            <a:solidFill>
              <a:schemeClr val="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26633" name="Line 10"/>
          <p:cNvSpPr>
            <a:spLocks noChangeShapeType="1"/>
          </p:cNvSpPr>
          <p:nvPr/>
        </p:nvSpPr>
        <p:spPr bwMode="auto">
          <a:xfrm flipH="1" flipV="1">
            <a:off x="1636713" y="5246688"/>
            <a:ext cx="2184400" cy="430212"/>
          </a:xfrm>
          <a:prstGeom prst="line">
            <a:avLst/>
          </a:prstGeom>
          <a:noFill/>
          <a:ln w="9525">
            <a:solidFill>
              <a:schemeClr val="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26634" name="Text Box 11"/>
          <p:cNvSpPr txBox="1">
            <a:spLocks noChangeArrowheads="1"/>
          </p:cNvSpPr>
          <p:nvPr/>
        </p:nvSpPr>
        <p:spPr bwMode="auto">
          <a:xfrm>
            <a:off x="3405188" y="5495925"/>
            <a:ext cx="230187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ja-JP" altLang="en-US">
                <a:solidFill>
                  <a:schemeClr val="hlink"/>
                </a:solidFill>
              </a:rPr>
              <a:t>中括弧でくくる</a:t>
            </a:r>
          </a:p>
        </p:txBody>
      </p:sp>
      <p:sp>
        <p:nvSpPr>
          <p:cNvPr id="26635" name="Text Box 12"/>
          <p:cNvSpPr txBox="1">
            <a:spLocks noChangeArrowheads="1"/>
          </p:cNvSpPr>
          <p:nvPr/>
        </p:nvSpPr>
        <p:spPr bwMode="auto">
          <a:xfrm>
            <a:off x="534988" y="5911850"/>
            <a:ext cx="8040687" cy="717550"/>
          </a:xfrm>
          <a:prstGeom prst="rect">
            <a:avLst/>
          </a:prstGeom>
          <a:solidFill>
            <a:schemeClr val="bg1"/>
          </a:solidFill>
          <a:ln w="76200">
            <a:solidFill>
              <a:schemeClr val="hlink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ja-JP"/>
              <a:t>C</a:t>
            </a:r>
            <a:r>
              <a:rPr lang="ja-JP" altLang="en-US"/>
              <a:t>言語では，</a:t>
            </a:r>
            <a:r>
              <a:rPr lang="en-US" altLang="ja-JP"/>
              <a:t>2</a:t>
            </a:r>
            <a:r>
              <a:rPr lang="ja-JP" altLang="en-US"/>
              <a:t>つ以上の文があるとき，</a:t>
            </a:r>
            <a:r>
              <a:rPr lang="ja-JP" altLang="en-US" b="1">
                <a:solidFill>
                  <a:srgbClr val="FF0000"/>
                </a:solidFill>
              </a:rPr>
              <a:t>それらを中括弧でくくると，</a:t>
            </a:r>
            <a:r>
              <a:rPr lang="en-US" altLang="ja-JP" b="1">
                <a:solidFill>
                  <a:srgbClr val="FF0000"/>
                </a:solidFill>
              </a:rPr>
              <a:t>1</a:t>
            </a:r>
            <a:r>
              <a:rPr lang="ja-JP" altLang="en-US" b="1">
                <a:solidFill>
                  <a:srgbClr val="FF0000"/>
                </a:solidFill>
              </a:rPr>
              <a:t>つの文のように</a:t>
            </a:r>
            <a:r>
              <a:rPr lang="ja-JP" altLang="en-US"/>
              <a:t>扱うことができる</a:t>
            </a:r>
          </a:p>
        </p:txBody>
      </p:sp>
      <p:sp>
        <p:nvSpPr>
          <p:cNvPr id="26636" name="Text Box 13"/>
          <p:cNvSpPr txBox="1">
            <a:spLocks noChangeArrowheads="1"/>
          </p:cNvSpPr>
          <p:nvPr/>
        </p:nvSpPr>
        <p:spPr bwMode="auto">
          <a:xfrm>
            <a:off x="1263650" y="2398713"/>
            <a:ext cx="6705600" cy="817562"/>
          </a:xfrm>
          <a:prstGeom prst="rect">
            <a:avLst/>
          </a:prstGeom>
          <a:solidFill>
            <a:schemeClr val="accent2"/>
          </a:solidFill>
          <a:ln w="38100">
            <a:solidFill>
              <a:schemeClr val="hlink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ja-JP" b="1">
                <a:latin typeface="Courier New" pitchFamily="49" charset="0"/>
              </a:rPr>
              <a:t>if (num &lt; 0)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ja-JP" b="1">
                <a:latin typeface="Courier New" pitchFamily="49" charset="0"/>
              </a:rPr>
              <a:t>    printf("</a:t>
            </a:r>
            <a:r>
              <a:rPr lang="ja-JP" altLang="en-US" b="1">
                <a:latin typeface="Courier New" pitchFamily="49" charset="0"/>
              </a:rPr>
              <a:t>数は負です．</a:t>
            </a:r>
            <a:r>
              <a:rPr lang="en-US" altLang="ja-JP" b="1">
                <a:latin typeface="Courier New" pitchFamily="49" charset="0"/>
              </a:rPr>
              <a:t>");</a:t>
            </a:r>
          </a:p>
        </p:txBody>
      </p:sp>
      <p:sp>
        <p:nvSpPr>
          <p:cNvPr id="26637" name="Line 14"/>
          <p:cNvSpPr>
            <a:spLocks noChangeShapeType="1"/>
          </p:cNvSpPr>
          <p:nvPr/>
        </p:nvSpPr>
        <p:spPr bwMode="auto">
          <a:xfrm flipH="1" flipV="1">
            <a:off x="3103563" y="2598738"/>
            <a:ext cx="1452562" cy="68262"/>
          </a:xfrm>
          <a:prstGeom prst="line">
            <a:avLst/>
          </a:prstGeom>
          <a:noFill/>
          <a:ln w="9525">
            <a:solidFill>
              <a:schemeClr val="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26638" name="Text Box 15"/>
          <p:cNvSpPr txBox="1">
            <a:spLocks noChangeArrowheads="1"/>
          </p:cNvSpPr>
          <p:nvPr/>
        </p:nvSpPr>
        <p:spPr bwMode="auto">
          <a:xfrm>
            <a:off x="4219575" y="2481263"/>
            <a:ext cx="230187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ja-JP" altLang="en-US">
                <a:solidFill>
                  <a:schemeClr val="hlink"/>
                </a:solidFill>
              </a:rPr>
              <a:t>改行してもいい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スライド番号プレースホルダ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fld id="{FF3561E9-E759-44E0-A541-AB7C1E404D49}" type="slidenum">
              <a:rPr kumimoji="0" lang="en-US" altLang="ja-JP" smtClean="0"/>
              <a:pPr eaLnBrk="1" hangingPunct="1"/>
              <a:t>17</a:t>
            </a:fld>
            <a:endParaRPr kumimoji="0" lang="en-US" altLang="ja-JP"/>
          </a:p>
        </p:txBody>
      </p:sp>
      <p:sp>
        <p:nvSpPr>
          <p:cNvPr id="2765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ja-JP" altLang="en-US"/>
              <a:t>中括弧でくくる</a:t>
            </a:r>
          </a:p>
        </p:txBody>
      </p:sp>
      <p:sp>
        <p:nvSpPr>
          <p:cNvPr id="27652" name="Text Box 4"/>
          <p:cNvSpPr txBox="1">
            <a:spLocks noChangeArrowheads="1"/>
          </p:cNvSpPr>
          <p:nvPr/>
        </p:nvSpPr>
        <p:spPr bwMode="auto">
          <a:xfrm>
            <a:off x="1201738" y="1835150"/>
            <a:ext cx="7234160" cy="4555093"/>
          </a:xfrm>
          <a:prstGeom prst="rect">
            <a:avLst/>
          </a:prstGeom>
          <a:solidFill>
            <a:schemeClr val="accent2"/>
          </a:solidFill>
          <a:ln w="38100">
            <a:solidFill>
              <a:schemeClr val="hlink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>
              <a:lnSpc>
                <a:spcPct val="50000"/>
              </a:lnSpc>
              <a:spcBef>
                <a:spcPct val="50000"/>
              </a:spcBef>
            </a:pPr>
            <a:r>
              <a:rPr lang="en-US" altLang="ja-JP" sz="2000" b="1">
                <a:latin typeface="Courier New" pitchFamily="49" charset="0"/>
              </a:rPr>
              <a:t>#include    &lt;stdio.h&gt;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</a:pPr>
            <a:r>
              <a:rPr lang="en-US" altLang="ja-JP" sz="2000" b="1">
                <a:latin typeface="Courier New" pitchFamily="49" charset="0"/>
              </a:rPr>
              <a:t>#define     N   100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</a:pPr>
            <a:r>
              <a:rPr lang="en-US" altLang="ja-JP" sz="2000" b="1">
                <a:latin typeface="Courier New" pitchFamily="49" charset="0"/>
              </a:rPr>
              <a:t>int main(void)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</a:pPr>
            <a:r>
              <a:rPr lang="en-US" altLang="ja-JP" sz="2000" b="1">
                <a:latin typeface="Courier New" pitchFamily="49" charset="0"/>
              </a:rPr>
              <a:t>{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</a:pPr>
            <a:r>
              <a:rPr lang="en-US" altLang="ja-JP" sz="2000" b="1">
                <a:latin typeface="Courier New" pitchFamily="49" charset="0"/>
              </a:rPr>
              <a:t>    int i;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</a:pPr>
            <a:r>
              <a:rPr lang="en-US" altLang="ja-JP" sz="2000" b="1">
                <a:latin typeface="Courier New" pitchFamily="49" charset="0"/>
              </a:rPr>
              <a:t>    int s;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</a:pPr>
            <a:r>
              <a:rPr lang="en-US" altLang="ja-JP" sz="2000" b="1">
                <a:latin typeface="Courier New" pitchFamily="49" charset="0"/>
              </a:rPr>
              <a:t>    s = 0;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</a:pPr>
            <a:r>
              <a:rPr lang="en-US" altLang="ja-JP" sz="2000" b="1">
                <a:latin typeface="Courier New" pitchFamily="49" charset="0"/>
              </a:rPr>
              <a:t>    for (i = 1; i &lt;= N; i++) </a:t>
            </a:r>
            <a:r>
              <a:rPr lang="en-US" altLang="ja-JP" sz="2000" b="1">
                <a:solidFill>
                  <a:srgbClr val="FF0000"/>
                </a:solidFill>
                <a:latin typeface="Courier New" pitchFamily="49" charset="0"/>
              </a:rPr>
              <a:t>{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</a:pPr>
            <a:r>
              <a:rPr lang="en-US" altLang="ja-JP" sz="2000" b="1">
                <a:solidFill>
                  <a:srgbClr val="FF0000"/>
                </a:solidFill>
                <a:latin typeface="Courier New" pitchFamily="49" charset="0"/>
              </a:rPr>
              <a:t>        printf("</a:t>
            </a:r>
            <a:r>
              <a:rPr lang="ja-JP" altLang="en-US" sz="2000" b="1">
                <a:solidFill>
                  <a:srgbClr val="FF0000"/>
                </a:solidFill>
                <a:latin typeface="Courier New" pitchFamily="49" charset="0"/>
              </a:rPr>
              <a:t>ここは</a:t>
            </a:r>
            <a:r>
              <a:rPr lang="en-US" altLang="ja-JP" sz="2000" b="1">
                <a:solidFill>
                  <a:srgbClr val="FF0000"/>
                </a:solidFill>
                <a:latin typeface="Courier New" pitchFamily="49" charset="0"/>
              </a:rPr>
              <a:t>for</a:t>
            </a:r>
            <a:r>
              <a:rPr lang="ja-JP" altLang="en-US" sz="2000" b="1">
                <a:solidFill>
                  <a:srgbClr val="FF0000"/>
                </a:solidFill>
                <a:latin typeface="Courier New" pitchFamily="49" charset="0"/>
              </a:rPr>
              <a:t>文の中です．</a:t>
            </a:r>
            <a:r>
              <a:rPr lang="en-US" altLang="ja-JP" sz="2000" b="1">
                <a:solidFill>
                  <a:srgbClr val="FF0000"/>
                </a:solidFill>
                <a:latin typeface="Courier New" pitchFamily="49" charset="0"/>
              </a:rPr>
              <a:t>\n");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</a:pPr>
            <a:r>
              <a:rPr lang="en-US" altLang="ja-JP" sz="2000" b="1">
                <a:solidFill>
                  <a:srgbClr val="FF0000"/>
                </a:solidFill>
                <a:latin typeface="Courier New" pitchFamily="49" charset="0"/>
              </a:rPr>
              <a:t>        s += i;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</a:pPr>
            <a:r>
              <a:rPr lang="en-US" altLang="ja-JP" sz="2000" b="1">
                <a:solidFill>
                  <a:srgbClr val="FF0000"/>
                </a:solidFill>
                <a:latin typeface="Courier New" pitchFamily="49" charset="0"/>
              </a:rPr>
              <a:t>    }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</a:pPr>
            <a:endParaRPr lang="en-US" altLang="ja-JP" sz="2000" b="1">
              <a:solidFill>
                <a:srgbClr val="FF0000"/>
              </a:solidFill>
              <a:latin typeface="Courier New" pitchFamily="49" charset="0"/>
            </a:endParaRPr>
          </a:p>
          <a:p>
            <a:pPr eaLnBrk="1" hangingPunct="1">
              <a:lnSpc>
                <a:spcPct val="50000"/>
              </a:lnSpc>
              <a:spcBef>
                <a:spcPct val="50000"/>
              </a:spcBef>
            </a:pPr>
            <a:r>
              <a:rPr lang="en-US" altLang="ja-JP" sz="2000" b="1">
                <a:latin typeface="Courier New" pitchFamily="49" charset="0"/>
              </a:rPr>
              <a:t>    printf("s = %d\n", s);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</a:pPr>
            <a:r>
              <a:rPr lang="en-US" altLang="ja-JP" sz="2000" b="1">
                <a:latin typeface="Courier New" pitchFamily="49" charset="0"/>
              </a:rPr>
              <a:t>    return 0;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</a:pPr>
            <a:r>
              <a:rPr lang="en-US" altLang="ja-JP" sz="2000" b="1">
                <a:latin typeface="Courier New" pitchFamily="49" charset="0"/>
              </a:rPr>
              <a:t>}</a:t>
            </a:r>
          </a:p>
        </p:txBody>
      </p:sp>
      <p:sp>
        <p:nvSpPr>
          <p:cNvPr id="27653" name="Line 6"/>
          <p:cNvSpPr>
            <a:spLocks noChangeShapeType="1"/>
          </p:cNvSpPr>
          <p:nvPr/>
        </p:nvSpPr>
        <p:spPr bwMode="auto">
          <a:xfrm flipH="1">
            <a:off x="5599113" y="3168650"/>
            <a:ext cx="733425" cy="788988"/>
          </a:xfrm>
          <a:prstGeom prst="line">
            <a:avLst/>
          </a:prstGeom>
          <a:noFill/>
          <a:ln w="9525">
            <a:solidFill>
              <a:schemeClr val="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27654" name="Text Box 7"/>
          <p:cNvSpPr txBox="1">
            <a:spLocks noChangeArrowheads="1"/>
          </p:cNvSpPr>
          <p:nvPr/>
        </p:nvSpPr>
        <p:spPr bwMode="auto">
          <a:xfrm>
            <a:off x="4534287" y="2004974"/>
            <a:ext cx="4068763" cy="1192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ja-JP" dirty="0">
                <a:solidFill>
                  <a:schemeClr val="hlink"/>
                </a:solidFill>
              </a:rPr>
              <a:t>i = 1</a:t>
            </a:r>
            <a:r>
              <a:rPr lang="ja-JP" altLang="en-US" dirty="0">
                <a:solidFill>
                  <a:schemeClr val="hlink"/>
                </a:solidFill>
              </a:rPr>
              <a:t>から</a:t>
            </a:r>
            <a:r>
              <a:rPr lang="en-US" altLang="ja-JP" dirty="0">
                <a:solidFill>
                  <a:schemeClr val="hlink"/>
                </a:solidFill>
              </a:rPr>
              <a:t>N(=100)</a:t>
            </a:r>
            <a:r>
              <a:rPr lang="ja-JP" altLang="en-US" dirty="0" err="1">
                <a:solidFill>
                  <a:schemeClr val="hlink"/>
                </a:solidFill>
              </a:rPr>
              <a:t>まで</a:t>
            </a:r>
            <a:r>
              <a:rPr lang="ja-JP" altLang="en-US" dirty="0">
                <a:solidFill>
                  <a:schemeClr val="hlink"/>
                </a:solidFill>
              </a:rPr>
              <a:t>変化し，その間，</a:t>
            </a:r>
          </a:p>
          <a:p>
            <a:pPr algn="ctr" eaLnBrk="1" hangingPunct="1">
              <a:spcBef>
                <a:spcPct val="50000"/>
              </a:spcBef>
            </a:pPr>
            <a:r>
              <a:rPr lang="ja-JP" altLang="en-US" dirty="0">
                <a:solidFill>
                  <a:schemeClr val="hlink"/>
                </a:solidFill>
              </a:rPr>
              <a:t>ここは</a:t>
            </a:r>
            <a:r>
              <a:rPr lang="en-US" altLang="ja-JP" dirty="0">
                <a:solidFill>
                  <a:schemeClr val="hlink"/>
                </a:solidFill>
              </a:rPr>
              <a:t>for</a:t>
            </a:r>
            <a:r>
              <a:rPr lang="ja-JP" altLang="en-US" dirty="0">
                <a:solidFill>
                  <a:schemeClr val="hlink"/>
                </a:solidFill>
              </a:rPr>
              <a:t>文の中です．</a:t>
            </a:r>
          </a:p>
          <a:p>
            <a:pPr algn="ctr" eaLnBrk="1" hangingPunct="1">
              <a:spcBef>
                <a:spcPct val="50000"/>
              </a:spcBef>
            </a:pPr>
            <a:r>
              <a:rPr lang="ja-JP" altLang="en-US" dirty="0">
                <a:solidFill>
                  <a:schemeClr val="hlink"/>
                </a:solidFill>
              </a:rPr>
              <a:t>というメッセージが</a:t>
            </a:r>
            <a:r>
              <a:rPr lang="en-US" altLang="ja-JP" dirty="0">
                <a:solidFill>
                  <a:schemeClr val="hlink"/>
                </a:solidFill>
              </a:rPr>
              <a:t>100</a:t>
            </a:r>
            <a:r>
              <a:rPr lang="ja-JP" altLang="en-US" dirty="0">
                <a:solidFill>
                  <a:schemeClr val="hlink"/>
                </a:solidFill>
              </a:rPr>
              <a:t>回表示される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スライド番号プレースホルダ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fld id="{167E3C3B-AFC9-48AB-9439-CB51C85AE08E}" type="slidenum">
              <a:rPr kumimoji="0" lang="en-US" altLang="ja-JP" smtClean="0"/>
              <a:pPr eaLnBrk="1" hangingPunct="1"/>
              <a:t>18</a:t>
            </a:fld>
            <a:endParaRPr kumimoji="0" lang="en-US" altLang="ja-JP"/>
          </a:p>
        </p:txBody>
      </p:sp>
      <p:sp>
        <p:nvSpPr>
          <p:cNvPr id="286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ja-JP"/>
              <a:t>if</a:t>
            </a:r>
            <a:r>
              <a:rPr lang="ja-JP" altLang="en-US"/>
              <a:t>文</a:t>
            </a:r>
            <a:r>
              <a:rPr lang="en-US" altLang="ja-JP"/>
              <a:t>: </a:t>
            </a:r>
            <a:r>
              <a:rPr lang="ja-JP" altLang="en-US"/>
              <a:t>一致，不一致</a:t>
            </a:r>
          </a:p>
        </p:txBody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ja-JP"/>
              <a:t>if</a:t>
            </a:r>
            <a:r>
              <a:rPr lang="ja-JP" altLang="en-US"/>
              <a:t>文にて一致を表すのは「</a:t>
            </a:r>
            <a:r>
              <a:rPr lang="en-US" altLang="ja-JP"/>
              <a:t>==</a:t>
            </a:r>
            <a:r>
              <a:rPr lang="ja-JP" altLang="en-US"/>
              <a:t>」，不一致を表すのは「</a:t>
            </a:r>
            <a:r>
              <a:rPr lang="en-US" altLang="ja-JP"/>
              <a:t>!=</a:t>
            </a:r>
            <a:r>
              <a:rPr lang="ja-JP" altLang="en-US"/>
              <a:t>」</a:t>
            </a:r>
          </a:p>
          <a:p>
            <a:pPr eaLnBrk="1" hangingPunct="1"/>
            <a:endParaRPr kumimoji="0" lang="en-US" altLang="ja-JP"/>
          </a:p>
        </p:txBody>
      </p:sp>
      <p:sp>
        <p:nvSpPr>
          <p:cNvPr id="28677" name="Text Box 4"/>
          <p:cNvSpPr txBox="1">
            <a:spLocks noChangeArrowheads="1"/>
          </p:cNvSpPr>
          <p:nvPr/>
        </p:nvSpPr>
        <p:spPr bwMode="auto">
          <a:xfrm>
            <a:off x="1219200" y="3429000"/>
            <a:ext cx="6705600" cy="751872"/>
          </a:xfrm>
          <a:prstGeom prst="rect">
            <a:avLst/>
          </a:prstGeom>
          <a:solidFill>
            <a:schemeClr val="accent2"/>
          </a:solidFill>
          <a:ln w="38100">
            <a:solidFill>
              <a:schemeClr val="hlink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>
              <a:lnSpc>
                <a:spcPct val="60000"/>
              </a:lnSpc>
              <a:spcBef>
                <a:spcPct val="50000"/>
              </a:spcBef>
            </a:pPr>
            <a:r>
              <a:rPr lang="en-US" altLang="ja-JP" sz="2400" b="1">
                <a:latin typeface="Courier New" pitchFamily="49" charset="0"/>
              </a:rPr>
              <a:t>if (a == 0) </a:t>
            </a:r>
          </a:p>
          <a:p>
            <a:pPr eaLnBrk="1" hangingPunct="1">
              <a:lnSpc>
                <a:spcPct val="60000"/>
              </a:lnSpc>
              <a:spcBef>
                <a:spcPct val="50000"/>
              </a:spcBef>
            </a:pPr>
            <a:r>
              <a:rPr lang="en-US" altLang="ja-JP" sz="2400" b="1">
                <a:latin typeface="Courier New" pitchFamily="49" charset="0"/>
              </a:rPr>
              <a:t>  printf("a</a:t>
            </a:r>
            <a:r>
              <a:rPr lang="ja-JP" altLang="en-US" sz="2400" b="1">
                <a:latin typeface="Courier New" pitchFamily="49" charset="0"/>
              </a:rPr>
              <a:t>は</a:t>
            </a:r>
            <a:r>
              <a:rPr lang="en-US" altLang="ja-JP" sz="2400" b="1">
                <a:latin typeface="Courier New" pitchFamily="49" charset="0"/>
              </a:rPr>
              <a:t>0</a:t>
            </a:r>
            <a:r>
              <a:rPr lang="ja-JP" altLang="en-US" sz="2400" b="1">
                <a:latin typeface="Courier New" pitchFamily="49" charset="0"/>
              </a:rPr>
              <a:t>です</a:t>
            </a:r>
            <a:r>
              <a:rPr lang="en-US" altLang="ja-JP" sz="2400" b="1">
                <a:latin typeface="Courier New" pitchFamily="49" charset="0"/>
              </a:rPr>
              <a:t>\n");</a:t>
            </a:r>
          </a:p>
        </p:txBody>
      </p:sp>
      <p:sp>
        <p:nvSpPr>
          <p:cNvPr id="28678" name="Text Box 6"/>
          <p:cNvSpPr txBox="1">
            <a:spLocks noChangeArrowheads="1"/>
          </p:cNvSpPr>
          <p:nvPr/>
        </p:nvSpPr>
        <p:spPr bwMode="auto">
          <a:xfrm>
            <a:off x="1203325" y="4513263"/>
            <a:ext cx="6705600" cy="751872"/>
          </a:xfrm>
          <a:prstGeom prst="rect">
            <a:avLst/>
          </a:prstGeom>
          <a:solidFill>
            <a:schemeClr val="accent2"/>
          </a:solidFill>
          <a:ln w="38100">
            <a:solidFill>
              <a:schemeClr val="hlink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>
              <a:lnSpc>
                <a:spcPct val="60000"/>
              </a:lnSpc>
              <a:spcBef>
                <a:spcPct val="50000"/>
              </a:spcBef>
            </a:pPr>
            <a:r>
              <a:rPr lang="en-US" altLang="ja-JP" sz="2400" b="1">
                <a:latin typeface="Courier New" pitchFamily="49" charset="0"/>
              </a:rPr>
              <a:t>if (a != 0) </a:t>
            </a:r>
          </a:p>
          <a:p>
            <a:pPr eaLnBrk="1" hangingPunct="1">
              <a:lnSpc>
                <a:spcPct val="60000"/>
              </a:lnSpc>
              <a:spcBef>
                <a:spcPct val="50000"/>
              </a:spcBef>
            </a:pPr>
            <a:r>
              <a:rPr lang="en-US" altLang="ja-JP" sz="2400" b="1">
                <a:latin typeface="Courier New" pitchFamily="49" charset="0"/>
              </a:rPr>
              <a:t>  printf("a</a:t>
            </a:r>
            <a:r>
              <a:rPr lang="ja-JP" altLang="en-US" sz="2400" b="1">
                <a:latin typeface="Courier New" pitchFamily="49" charset="0"/>
              </a:rPr>
              <a:t>は</a:t>
            </a:r>
            <a:r>
              <a:rPr lang="en-US" altLang="ja-JP" sz="2400" b="1">
                <a:latin typeface="Courier New" pitchFamily="49" charset="0"/>
              </a:rPr>
              <a:t>0</a:t>
            </a:r>
            <a:r>
              <a:rPr lang="ja-JP" altLang="en-US" sz="2400" b="1">
                <a:latin typeface="Courier New" pitchFamily="49" charset="0"/>
              </a:rPr>
              <a:t>ではない</a:t>
            </a:r>
            <a:r>
              <a:rPr lang="en-US" altLang="ja-JP" sz="2400" b="1">
                <a:latin typeface="Courier New" pitchFamily="49" charset="0"/>
              </a:rPr>
              <a:t>\n");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スライド番号プレースホルダ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fld id="{8FCFD040-9BD3-467E-BB5F-927E1F38E3C2}" type="slidenum">
              <a:rPr kumimoji="0" lang="en-US" altLang="ja-JP" smtClean="0"/>
              <a:pPr eaLnBrk="1" hangingPunct="1"/>
              <a:t>19</a:t>
            </a:fld>
            <a:endParaRPr kumimoji="0" lang="en-US" altLang="ja-JP"/>
          </a:p>
        </p:txBody>
      </p:sp>
      <p:sp>
        <p:nvSpPr>
          <p:cNvPr id="2969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ja-JP"/>
              <a:t>if</a:t>
            </a:r>
            <a:r>
              <a:rPr lang="ja-JP" altLang="en-US"/>
              <a:t>文</a:t>
            </a:r>
            <a:r>
              <a:rPr lang="en-US" altLang="ja-JP"/>
              <a:t>: </a:t>
            </a:r>
            <a:r>
              <a:rPr lang="ja-JP" altLang="en-US"/>
              <a:t>複数の条件</a:t>
            </a:r>
          </a:p>
        </p:txBody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ja-JP" b="1" dirty="0">
                <a:latin typeface="Courier New" pitchFamily="49" charset="0"/>
              </a:rPr>
              <a:t>if ((x&lt;10) </a:t>
            </a:r>
            <a:r>
              <a:rPr lang="en-US" altLang="ja-JP" b="1" dirty="0">
                <a:solidFill>
                  <a:srgbClr val="FF0000"/>
                </a:solidFill>
                <a:latin typeface="Courier New" pitchFamily="49" charset="0"/>
              </a:rPr>
              <a:t>||</a:t>
            </a:r>
            <a:r>
              <a:rPr lang="en-US" altLang="ja-JP" b="1" dirty="0">
                <a:latin typeface="Courier New" pitchFamily="49" charset="0"/>
              </a:rPr>
              <a:t> (x&gt;100)) ...</a:t>
            </a:r>
          </a:p>
          <a:p>
            <a:pPr lvl="1" eaLnBrk="1" hangingPunct="1"/>
            <a:r>
              <a:rPr lang="en-US" altLang="ja-JP" dirty="0"/>
              <a:t>x&lt;10</a:t>
            </a:r>
            <a:r>
              <a:rPr lang="ja-JP" altLang="en-US" dirty="0"/>
              <a:t>か</a:t>
            </a:r>
            <a:r>
              <a:rPr lang="ja-JP" altLang="en-US" dirty="0">
                <a:solidFill>
                  <a:srgbClr val="FF0000"/>
                </a:solidFill>
              </a:rPr>
              <a:t>あるいは</a:t>
            </a:r>
            <a:r>
              <a:rPr lang="en-US" altLang="ja-JP" dirty="0"/>
              <a:t>x&gt;100</a:t>
            </a:r>
            <a:r>
              <a:rPr lang="ja-JP" altLang="en-US" dirty="0"/>
              <a:t>が成立したとき</a:t>
            </a:r>
          </a:p>
          <a:p>
            <a:pPr eaLnBrk="1" hangingPunct="1"/>
            <a:r>
              <a:rPr lang="en-US" altLang="ja-JP" b="1" dirty="0">
                <a:latin typeface="Courier New" pitchFamily="49" charset="0"/>
              </a:rPr>
              <a:t>if ((x&gt;10) </a:t>
            </a:r>
            <a:r>
              <a:rPr lang="en-US" altLang="ja-JP" b="1" dirty="0">
                <a:solidFill>
                  <a:srgbClr val="0000FF"/>
                </a:solidFill>
                <a:latin typeface="Courier New" pitchFamily="49" charset="0"/>
              </a:rPr>
              <a:t>&amp;&amp;</a:t>
            </a:r>
            <a:r>
              <a:rPr lang="en-US" altLang="ja-JP" b="1" dirty="0">
                <a:latin typeface="Courier New" pitchFamily="49" charset="0"/>
              </a:rPr>
              <a:t> (x&lt;100)) ...</a:t>
            </a:r>
          </a:p>
          <a:p>
            <a:pPr lvl="1" eaLnBrk="1" hangingPunct="1"/>
            <a:r>
              <a:rPr lang="en-US" altLang="ja-JP" dirty="0"/>
              <a:t>x&gt;10</a:t>
            </a:r>
            <a:r>
              <a:rPr lang="ja-JP" altLang="en-US" dirty="0">
                <a:solidFill>
                  <a:srgbClr val="0000FF"/>
                </a:solidFill>
              </a:rPr>
              <a:t>かつ</a:t>
            </a:r>
            <a:r>
              <a:rPr lang="en-US" altLang="ja-JP" dirty="0"/>
              <a:t>x&lt;100</a:t>
            </a:r>
            <a:r>
              <a:rPr lang="ja-JP" altLang="en-US" dirty="0"/>
              <a:t>が成立したとき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11"/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fld id="{8B5BB2DF-DC61-4600-85AC-ED3276F674D7}" type="slidenum">
              <a:rPr kumimoji="0" lang="en-US" altLang="ja-JP" smtClean="0"/>
              <a:pPr eaLnBrk="1" hangingPunct="1"/>
              <a:t>2</a:t>
            </a:fld>
            <a:endParaRPr kumimoji="0" lang="en-US" altLang="ja-JP"/>
          </a:p>
        </p:txBody>
      </p:sp>
      <p:sp>
        <p:nvSpPr>
          <p:cNvPr id="3076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05200"/>
            <a:ext cx="7772400" cy="1752600"/>
          </a:xfrm>
        </p:spPr>
        <p:txBody>
          <a:bodyPr/>
          <a:lstStyle/>
          <a:p>
            <a:pPr eaLnBrk="1" hangingPunct="1"/>
            <a:r>
              <a:rPr kumimoji="0" lang="en-GB" altLang="ja-JP" dirty="0"/>
              <a:t>WOJ  </a:t>
            </a:r>
            <a:r>
              <a:rPr kumimoji="0" lang="ja-JP" altLang="en-US"/>
              <a:t>必修課題　</a:t>
            </a:r>
            <a:r>
              <a:rPr kumimoji="0" lang="en-GB" altLang="ja-JP" dirty="0"/>
              <a:t>1-1 2-1. </a:t>
            </a:r>
            <a:r>
              <a:rPr kumimoji="0" lang="ja-JP" altLang="en-US"/>
              <a:t>再来週まで</a:t>
            </a:r>
            <a:endParaRPr kumimoji="0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544270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スライド番号プレースホルダ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fld id="{7326B15B-C764-4F33-83F7-C0C6785FCFE8}" type="slidenum">
              <a:rPr kumimoji="0" lang="en-US" altLang="ja-JP" smtClean="0"/>
              <a:pPr eaLnBrk="1" hangingPunct="1"/>
              <a:t>20</a:t>
            </a:fld>
            <a:endParaRPr kumimoji="0" lang="en-US" altLang="ja-JP"/>
          </a:p>
        </p:txBody>
      </p:sp>
      <p:sp>
        <p:nvSpPr>
          <p:cNvPr id="3072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ja-JP"/>
              <a:t>else</a:t>
            </a:r>
            <a:r>
              <a:rPr lang="ja-JP" altLang="en-US"/>
              <a:t>文</a:t>
            </a:r>
          </a:p>
        </p:txBody>
      </p:sp>
      <p:sp>
        <p:nvSpPr>
          <p:cNvPr id="30724" name="Text Box 5"/>
          <p:cNvSpPr txBox="1">
            <a:spLocks noChangeArrowheads="1"/>
          </p:cNvSpPr>
          <p:nvPr/>
        </p:nvSpPr>
        <p:spPr bwMode="auto">
          <a:xfrm>
            <a:off x="842963" y="1169988"/>
            <a:ext cx="7456487" cy="538638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>
              <a:lnSpc>
                <a:spcPct val="50000"/>
              </a:lnSpc>
              <a:spcBef>
                <a:spcPct val="50000"/>
              </a:spcBef>
            </a:pPr>
            <a:r>
              <a:rPr lang="en-US" altLang="ja-JP" sz="1600" b="1" dirty="0">
                <a:latin typeface="Courier New" pitchFamily="49" charset="0"/>
              </a:rPr>
              <a:t>#include &lt;</a:t>
            </a:r>
            <a:r>
              <a:rPr lang="en-US" altLang="ja-JP" sz="1600" b="1" dirty="0" err="1">
                <a:latin typeface="Courier New" pitchFamily="49" charset="0"/>
              </a:rPr>
              <a:t>stdio.h</a:t>
            </a:r>
            <a:r>
              <a:rPr lang="en-US" altLang="ja-JP" sz="1600" b="1" dirty="0">
                <a:latin typeface="Courier New" pitchFamily="49" charset="0"/>
              </a:rPr>
              <a:t>&gt;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</a:pPr>
            <a:r>
              <a:rPr lang="en-US" altLang="ja-JP" sz="1600" b="1" dirty="0" err="1">
                <a:latin typeface="Courier New" pitchFamily="49" charset="0"/>
              </a:rPr>
              <a:t>int</a:t>
            </a:r>
            <a:r>
              <a:rPr lang="en-US" altLang="ja-JP" sz="1600" b="1" dirty="0">
                <a:latin typeface="Courier New" pitchFamily="49" charset="0"/>
              </a:rPr>
              <a:t> </a:t>
            </a:r>
            <a:r>
              <a:rPr lang="en-US" altLang="ja-JP" sz="1600" b="1" dirty="0">
                <a:solidFill>
                  <a:srgbClr val="000000"/>
                </a:solidFill>
                <a:latin typeface="Courier New" pitchFamily="49" charset="0"/>
              </a:rPr>
              <a:t>main(void)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</a:pPr>
            <a:r>
              <a:rPr lang="en-US" altLang="ja-JP" sz="1600" b="1" dirty="0">
                <a:latin typeface="Courier New" pitchFamily="49" charset="0"/>
              </a:rPr>
              <a:t>{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</a:pPr>
            <a:r>
              <a:rPr lang="en-US" altLang="ja-JP" sz="1600" b="1" dirty="0">
                <a:latin typeface="Courier New" pitchFamily="49" charset="0"/>
              </a:rPr>
              <a:t>  double </a:t>
            </a:r>
            <a:r>
              <a:rPr lang="en-US" altLang="ja-JP" sz="1600" b="1" dirty="0" err="1">
                <a:latin typeface="Courier New" pitchFamily="49" charset="0"/>
              </a:rPr>
              <a:t>num</a:t>
            </a:r>
            <a:r>
              <a:rPr lang="en-US" altLang="ja-JP" sz="1600" b="1" dirty="0">
                <a:latin typeface="Courier New" pitchFamily="49" charset="0"/>
              </a:rPr>
              <a:t>;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</a:pPr>
            <a:r>
              <a:rPr lang="en-US" altLang="ja-JP" sz="1600" b="1" dirty="0">
                <a:latin typeface="Courier New" pitchFamily="49" charset="0"/>
              </a:rPr>
              <a:t>  </a:t>
            </a:r>
            <a:r>
              <a:rPr lang="en-US" altLang="ja-JP" sz="1600" b="1" dirty="0" err="1">
                <a:latin typeface="Courier New" pitchFamily="49" charset="0"/>
              </a:rPr>
              <a:t>int</a:t>
            </a:r>
            <a:r>
              <a:rPr lang="en-US" altLang="ja-JP" sz="1600" b="1" dirty="0">
                <a:latin typeface="Courier New" pitchFamily="49" charset="0"/>
              </a:rPr>
              <a:t> choice;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</a:pPr>
            <a:endParaRPr lang="en-US" altLang="ja-JP" sz="1600" b="1" dirty="0">
              <a:latin typeface="Courier New" pitchFamily="49" charset="0"/>
            </a:endParaRPr>
          </a:p>
          <a:p>
            <a:pPr eaLnBrk="1" hangingPunct="1">
              <a:lnSpc>
                <a:spcPct val="50000"/>
              </a:lnSpc>
              <a:spcBef>
                <a:spcPct val="50000"/>
              </a:spcBef>
            </a:pPr>
            <a:r>
              <a:rPr lang="en-US" altLang="ja-JP" sz="1600" b="1" dirty="0">
                <a:latin typeface="Courier New" pitchFamily="49" charset="0"/>
              </a:rPr>
              <a:t>  </a:t>
            </a:r>
            <a:r>
              <a:rPr lang="en-US" altLang="ja-JP" sz="1600" b="1" dirty="0" err="1">
                <a:latin typeface="Courier New" pitchFamily="49" charset="0"/>
              </a:rPr>
              <a:t>printf</a:t>
            </a:r>
            <a:r>
              <a:rPr lang="en-US" altLang="ja-JP" sz="1600" b="1" dirty="0">
                <a:latin typeface="Courier New" pitchFamily="49" charset="0"/>
              </a:rPr>
              <a:t>("1:</a:t>
            </a:r>
            <a:r>
              <a:rPr lang="ja-JP" altLang="en-US" sz="1600" b="1" dirty="0">
                <a:latin typeface="Courier New" pitchFamily="49" charset="0"/>
              </a:rPr>
              <a:t>フィートからメートルへ， </a:t>
            </a:r>
            <a:r>
              <a:rPr lang="en-US" altLang="ja-JP" sz="1600" b="1" dirty="0">
                <a:latin typeface="Courier New" pitchFamily="49" charset="0"/>
              </a:rPr>
              <a:t>2: </a:t>
            </a:r>
            <a:r>
              <a:rPr lang="ja-JP" altLang="en-US" sz="1600" b="1" dirty="0">
                <a:latin typeface="Courier New" pitchFamily="49" charset="0"/>
              </a:rPr>
              <a:t>メートルからフィートへ </a:t>
            </a:r>
            <a:r>
              <a:rPr lang="en-US" altLang="ja-JP" sz="1600" b="1" dirty="0">
                <a:latin typeface="Courier New" pitchFamily="49" charset="0"/>
              </a:rPr>
              <a:t>");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</a:pPr>
            <a:r>
              <a:rPr lang="en-US" altLang="ja-JP" sz="1600" b="1" dirty="0">
                <a:latin typeface="Courier New" pitchFamily="49" charset="0"/>
              </a:rPr>
              <a:t>  </a:t>
            </a:r>
            <a:r>
              <a:rPr lang="en-US" altLang="ja-JP" sz="1600" b="1" dirty="0" err="1">
                <a:latin typeface="Courier New" pitchFamily="49" charset="0"/>
              </a:rPr>
              <a:t>printf</a:t>
            </a:r>
            <a:r>
              <a:rPr lang="en-US" altLang="ja-JP" sz="1600" b="1" dirty="0">
                <a:latin typeface="Courier New" pitchFamily="49" charset="0"/>
              </a:rPr>
              <a:t>("</a:t>
            </a:r>
            <a:r>
              <a:rPr lang="ja-JP" altLang="en-US" sz="1600" b="1" dirty="0">
                <a:latin typeface="Courier New" pitchFamily="49" charset="0"/>
              </a:rPr>
              <a:t>選択</a:t>
            </a:r>
            <a:r>
              <a:rPr lang="en-US" altLang="ja-JP" sz="1600" b="1" dirty="0">
                <a:latin typeface="Courier New" pitchFamily="49" charset="0"/>
              </a:rPr>
              <a:t>: ");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</a:pPr>
            <a:r>
              <a:rPr lang="en-US" altLang="ja-JP" sz="1600" b="1" dirty="0">
                <a:latin typeface="Courier New" pitchFamily="49" charset="0"/>
              </a:rPr>
              <a:t>  </a:t>
            </a:r>
            <a:r>
              <a:rPr lang="en-US" altLang="ja-JP" sz="1600" b="1" dirty="0" err="1">
                <a:latin typeface="Courier New" pitchFamily="49" charset="0"/>
              </a:rPr>
              <a:t>scanf</a:t>
            </a:r>
            <a:r>
              <a:rPr lang="en-US" altLang="ja-JP" sz="1600" b="1" dirty="0">
                <a:latin typeface="Courier New" pitchFamily="49" charset="0"/>
              </a:rPr>
              <a:t>("%d", &amp;choice);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</a:pPr>
            <a:endParaRPr lang="en-US" altLang="ja-JP" sz="1600" b="1" dirty="0">
              <a:latin typeface="Courier New" pitchFamily="49" charset="0"/>
            </a:endParaRPr>
          </a:p>
          <a:p>
            <a:pPr eaLnBrk="1" hangingPunct="1">
              <a:lnSpc>
                <a:spcPct val="50000"/>
              </a:lnSpc>
              <a:spcBef>
                <a:spcPct val="50000"/>
              </a:spcBef>
            </a:pPr>
            <a:r>
              <a:rPr lang="en-US" altLang="ja-JP" sz="1600" b="1" dirty="0">
                <a:latin typeface="Courier New" pitchFamily="49" charset="0"/>
              </a:rPr>
              <a:t>  if (choice == 1) {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</a:pPr>
            <a:r>
              <a:rPr lang="en-US" altLang="ja-JP" sz="1600" b="1" dirty="0">
                <a:latin typeface="Courier New" pitchFamily="49" charset="0"/>
              </a:rPr>
              <a:t>    </a:t>
            </a:r>
            <a:r>
              <a:rPr lang="en-US" altLang="ja-JP" sz="1600" b="1" dirty="0" err="1">
                <a:latin typeface="Courier New" pitchFamily="49" charset="0"/>
              </a:rPr>
              <a:t>printf</a:t>
            </a:r>
            <a:r>
              <a:rPr lang="en-US" altLang="ja-JP" sz="1600" b="1" dirty="0">
                <a:latin typeface="Courier New" pitchFamily="49" charset="0"/>
              </a:rPr>
              <a:t>("</a:t>
            </a:r>
            <a:r>
              <a:rPr lang="ja-JP" altLang="en-US" sz="1600" b="1" dirty="0">
                <a:latin typeface="Courier New" pitchFamily="49" charset="0"/>
              </a:rPr>
              <a:t>何フィート</a:t>
            </a:r>
            <a:r>
              <a:rPr lang="en-US" altLang="ja-JP" sz="1600" b="1" dirty="0">
                <a:latin typeface="Courier New" pitchFamily="49" charset="0"/>
              </a:rPr>
              <a:t>? ");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</a:pPr>
            <a:r>
              <a:rPr lang="en-US" altLang="ja-JP" sz="1600" b="1" dirty="0">
                <a:latin typeface="Courier New" pitchFamily="49" charset="0"/>
              </a:rPr>
              <a:t>    </a:t>
            </a:r>
            <a:r>
              <a:rPr lang="en-US" altLang="ja-JP" sz="1600" b="1" dirty="0" err="1">
                <a:latin typeface="Courier New" pitchFamily="49" charset="0"/>
              </a:rPr>
              <a:t>scanf</a:t>
            </a:r>
            <a:r>
              <a:rPr lang="en-US" altLang="ja-JP" sz="1600" b="1" dirty="0">
                <a:latin typeface="Courier New" pitchFamily="49" charset="0"/>
              </a:rPr>
              <a:t>("%f", &amp;</a:t>
            </a:r>
            <a:r>
              <a:rPr lang="en-US" altLang="ja-JP" sz="1600" b="1" dirty="0" err="1">
                <a:latin typeface="Courier New" pitchFamily="49" charset="0"/>
              </a:rPr>
              <a:t>num</a:t>
            </a:r>
            <a:r>
              <a:rPr lang="en-US" altLang="ja-JP" sz="1600" b="1" dirty="0">
                <a:latin typeface="Courier New" pitchFamily="49" charset="0"/>
              </a:rPr>
              <a:t>);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</a:pPr>
            <a:r>
              <a:rPr lang="en-US" altLang="ja-JP" sz="1600" b="1" dirty="0">
                <a:latin typeface="Courier New" pitchFamily="49" charset="0"/>
              </a:rPr>
              <a:t>    </a:t>
            </a:r>
            <a:r>
              <a:rPr lang="en-US" altLang="ja-JP" sz="1600" b="1" dirty="0" err="1">
                <a:latin typeface="Courier New" pitchFamily="49" charset="0"/>
              </a:rPr>
              <a:t>printf</a:t>
            </a:r>
            <a:r>
              <a:rPr lang="en-US" altLang="ja-JP" sz="1600" b="1" dirty="0">
                <a:latin typeface="Courier New" pitchFamily="49" charset="0"/>
              </a:rPr>
              <a:t>("</a:t>
            </a:r>
            <a:r>
              <a:rPr lang="ja-JP" altLang="en-US" sz="1600" b="1" dirty="0">
                <a:latin typeface="Courier New" pitchFamily="49" charset="0"/>
              </a:rPr>
              <a:t>メートル</a:t>
            </a:r>
            <a:r>
              <a:rPr lang="en-US" altLang="ja-JP" sz="1600" b="1" dirty="0">
                <a:latin typeface="Courier New" pitchFamily="49" charset="0"/>
              </a:rPr>
              <a:t>: %f\n", </a:t>
            </a:r>
            <a:r>
              <a:rPr lang="en-US" altLang="ja-JP" sz="1600" b="1" dirty="0" err="1">
                <a:latin typeface="Courier New" pitchFamily="49" charset="0"/>
              </a:rPr>
              <a:t>num</a:t>
            </a:r>
            <a:r>
              <a:rPr lang="en-US" altLang="ja-JP" sz="1600" b="1" dirty="0">
                <a:latin typeface="Courier New" pitchFamily="49" charset="0"/>
              </a:rPr>
              <a:t> / 3.28);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</a:pPr>
            <a:r>
              <a:rPr lang="en-US" altLang="ja-JP" sz="1600" b="1" dirty="0">
                <a:latin typeface="Courier New" pitchFamily="49" charset="0"/>
              </a:rPr>
              <a:t>  } </a:t>
            </a:r>
            <a:r>
              <a:rPr lang="en-US" altLang="ja-JP" sz="1600" b="1" u="sng" dirty="0">
                <a:solidFill>
                  <a:srgbClr val="FF0000"/>
                </a:solidFill>
                <a:latin typeface="Courier New" pitchFamily="49" charset="0"/>
              </a:rPr>
              <a:t>else</a:t>
            </a:r>
            <a:r>
              <a:rPr lang="en-US" altLang="ja-JP" sz="1600" b="1" dirty="0">
                <a:latin typeface="Courier New" pitchFamily="49" charset="0"/>
              </a:rPr>
              <a:t> {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</a:pPr>
            <a:r>
              <a:rPr lang="en-US" altLang="ja-JP" sz="1600" b="1" dirty="0">
                <a:latin typeface="Courier New" pitchFamily="49" charset="0"/>
              </a:rPr>
              <a:t>    </a:t>
            </a:r>
            <a:r>
              <a:rPr lang="en-US" altLang="ja-JP" sz="1600" b="1" dirty="0" err="1">
                <a:latin typeface="Courier New" pitchFamily="49" charset="0"/>
              </a:rPr>
              <a:t>printf</a:t>
            </a:r>
            <a:r>
              <a:rPr lang="en-US" altLang="ja-JP" sz="1600" b="1" dirty="0">
                <a:latin typeface="Courier New" pitchFamily="49" charset="0"/>
              </a:rPr>
              <a:t>("</a:t>
            </a:r>
            <a:r>
              <a:rPr lang="ja-JP" altLang="en-US" sz="1600" b="1" dirty="0">
                <a:latin typeface="Courier New" pitchFamily="49" charset="0"/>
              </a:rPr>
              <a:t>何メートル</a:t>
            </a:r>
            <a:r>
              <a:rPr lang="en-US" altLang="ja-JP" sz="1600" b="1" dirty="0">
                <a:latin typeface="Courier New" pitchFamily="49" charset="0"/>
              </a:rPr>
              <a:t>?: ");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</a:pPr>
            <a:r>
              <a:rPr lang="en-US" altLang="ja-JP" sz="1600" b="1" dirty="0">
                <a:latin typeface="Courier New" pitchFamily="49" charset="0"/>
              </a:rPr>
              <a:t>    </a:t>
            </a:r>
            <a:r>
              <a:rPr lang="en-US" altLang="ja-JP" sz="1600" b="1" dirty="0" err="1">
                <a:latin typeface="Courier New" pitchFamily="49" charset="0"/>
              </a:rPr>
              <a:t>scanf</a:t>
            </a:r>
            <a:r>
              <a:rPr lang="en-US" altLang="ja-JP" sz="1600" b="1" dirty="0">
                <a:latin typeface="Courier New" pitchFamily="49" charset="0"/>
              </a:rPr>
              <a:t>("%f", &amp;</a:t>
            </a:r>
            <a:r>
              <a:rPr lang="en-US" altLang="ja-JP" sz="1600" b="1" dirty="0" err="1">
                <a:latin typeface="Courier New" pitchFamily="49" charset="0"/>
              </a:rPr>
              <a:t>num</a:t>
            </a:r>
            <a:r>
              <a:rPr lang="en-US" altLang="ja-JP" sz="1600" b="1" dirty="0">
                <a:latin typeface="Courier New" pitchFamily="49" charset="0"/>
              </a:rPr>
              <a:t>);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</a:pPr>
            <a:r>
              <a:rPr lang="en-US" altLang="ja-JP" sz="1600" b="1" dirty="0">
                <a:latin typeface="Courier New" pitchFamily="49" charset="0"/>
              </a:rPr>
              <a:t>    </a:t>
            </a:r>
            <a:r>
              <a:rPr lang="en-US" altLang="ja-JP" sz="1600" b="1" dirty="0" err="1">
                <a:latin typeface="Courier New" pitchFamily="49" charset="0"/>
              </a:rPr>
              <a:t>printf</a:t>
            </a:r>
            <a:r>
              <a:rPr lang="en-US" altLang="ja-JP" sz="1600" b="1" dirty="0">
                <a:latin typeface="Courier New" pitchFamily="49" charset="0"/>
              </a:rPr>
              <a:t>("</a:t>
            </a:r>
            <a:r>
              <a:rPr lang="ja-JP" altLang="en-US" sz="1600" b="1" dirty="0">
                <a:latin typeface="Courier New" pitchFamily="49" charset="0"/>
              </a:rPr>
              <a:t>フィート</a:t>
            </a:r>
            <a:r>
              <a:rPr lang="en-US" altLang="ja-JP" sz="1600" b="1" dirty="0">
                <a:latin typeface="Courier New" pitchFamily="49" charset="0"/>
              </a:rPr>
              <a:t>: %f\n", </a:t>
            </a:r>
            <a:r>
              <a:rPr lang="en-US" altLang="ja-JP" sz="1600" b="1" dirty="0" err="1">
                <a:latin typeface="Courier New" pitchFamily="49" charset="0"/>
              </a:rPr>
              <a:t>num</a:t>
            </a:r>
            <a:r>
              <a:rPr lang="en-US" altLang="ja-JP" sz="1600" b="1" dirty="0">
                <a:latin typeface="Courier New" pitchFamily="49" charset="0"/>
              </a:rPr>
              <a:t> * 3.28);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</a:pPr>
            <a:r>
              <a:rPr lang="en-US" altLang="ja-JP" sz="1600" b="1" dirty="0">
                <a:latin typeface="Courier New" pitchFamily="49" charset="0"/>
              </a:rPr>
              <a:t>  }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</a:pPr>
            <a:endParaRPr lang="en-US" altLang="ja-JP" sz="1600" b="1" dirty="0">
              <a:latin typeface="Courier New" pitchFamily="49" charset="0"/>
            </a:endParaRPr>
          </a:p>
          <a:p>
            <a:pPr eaLnBrk="1" hangingPunct="1">
              <a:lnSpc>
                <a:spcPct val="50000"/>
              </a:lnSpc>
              <a:spcBef>
                <a:spcPct val="50000"/>
              </a:spcBef>
            </a:pPr>
            <a:r>
              <a:rPr lang="en-US" altLang="ja-JP" sz="1600" b="1" dirty="0">
                <a:latin typeface="Courier New" pitchFamily="49" charset="0"/>
              </a:rPr>
              <a:t>  return 0;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</a:pPr>
            <a:r>
              <a:rPr lang="en-US" altLang="ja-JP" sz="1600" b="1" dirty="0">
                <a:latin typeface="Courier New" pitchFamily="49" charset="0"/>
              </a:rPr>
              <a:t>}</a:t>
            </a:r>
          </a:p>
        </p:txBody>
      </p:sp>
      <p:sp>
        <p:nvSpPr>
          <p:cNvPr id="30725" name="AutoShape 9"/>
          <p:cNvSpPr>
            <a:spLocks/>
          </p:cNvSpPr>
          <p:nvPr/>
        </p:nvSpPr>
        <p:spPr bwMode="auto">
          <a:xfrm>
            <a:off x="4057132" y="630238"/>
            <a:ext cx="4855071" cy="485775"/>
          </a:xfrm>
          <a:prstGeom prst="borderCallout1">
            <a:avLst>
              <a:gd name="adj1" fmla="val 23528"/>
              <a:gd name="adj2" fmla="val -1671"/>
              <a:gd name="adj3" fmla="val 265567"/>
              <a:gd name="adj4" fmla="val -49422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altLang="ja-JP" sz="2400" b="1" dirty="0">
                <a:latin typeface="Courier New" pitchFamily="49" charset="0"/>
              </a:rPr>
              <a:t>double</a:t>
            </a:r>
            <a:r>
              <a:rPr lang="ja-JP" altLang="en-US" sz="2400" dirty="0">
                <a:latin typeface="Courier New" pitchFamily="49" charset="0"/>
              </a:rPr>
              <a:t>型</a:t>
            </a:r>
            <a:r>
              <a:rPr lang="ja-JP" altLang="en-US" sz="2400" dirty="0"/>
              <a:t>は，実数を扱うデータ型</a:t>
            </a:r>
          </a:p>
        </p:txBody>
      </p:sp>
      <p:sp>
        <p:nvSpPr>
          <p:cNvPr id="30726" name="AutoShape 10"/>
          <p:cNvSpPr>
            <a:spLocks/>
          </p:cNvSpPr>
          <p:nvPr/>
        </p:nvSpPr>
        <p:spPr bwMode="auto">
          <a:xfrm>
            <a:off x="4352925" y="1435100"/>
            <a:ext cx="4602163" cy="996950"/>
          </a:xfrm>
          <a:prstGeom prst="borderCallout1">
            <a:avLst>
              <a:gd name="adj1" fmla="val 11463"/>
              <a:gd name="adj2" fmla="val -1657"/>
              <a:gd name="adj3" fmla="val 269588"/>
              <a:gd name="adj4" fmla="val -525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altLang="ja-JP" b="1">
                <a:latin typeface="Courier New" pitchFamily="49" charset="0"/>
              </a:rPr>
              <a:t>scanf("%f", &amp;num)</a:t>
            </a:r>
            <a:r>
              <a:rPr lang="ja-JP" altLang="en-US"/>
              <a:t>は，キーボードから小数点付きの数を入力し，その値を変数</a:t>
            </a:r>
            <a:r>
              <a:rPr lang="en-US" altLang="ja-JP"/>
              <a:t>num</a:t>
            </a:r>
            <a:r>
              <a:rPr lang="ja-JP" altLang="en-US"/>
              <a:t>に代入せよ，という関数</a:t>
            </a:r>
          </a:p>
        </p:txBody>
      </p:sp>
      <p:sp>
        <p:nvSpPr>
          <p:cNvPr id="30727" name="AutoShape 11"/>
          <p:cNvSpPr>
            <a:spLocks/>
          </p:cNvSpPr>
          <p:nvPr/>
        </p:nvSpPr>
        <p:spPr bwMode="auto">
          <a:xfrm>
            <a:off x="4305300" y="3038475"/>
            <a:ext cx="4602163" cy="781050"/>
          </a:xfrm>
          <a:prstGeom prst="borderCallout1">
            <a:avLst>
              <a:gd name="adj1" fmla="val 14634"/>
              <a:gd name="adj2" fmla="val -1657"/>
              <a:gd name="adj3" fmla="val 162398"/>
              <a:gd name="adj4" fmla="val -1714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altLang="ja-JP" sz="2400" b="1" dirty="0">
                <a:latin typeface="Courier New" pitchFamily="49" charset="0"/>
              </a:rPr>
              <a:t>%f</a:t>
            </a:r>
            <a:r>
              <a:rPr lang="ja-JP" altLang="en-US" sz="2400" dirty="0">
                <a:latin typeface="Courier New" pitchFamily="49" charset="0"/>
              </a:rPr>
              <a:t>の箇所は，実数型のデータ「</a:t>
            </a:r>
            <a:r>
              <a:rPr lang="en-US" altLang="ja-JP" sz="2400" b="1" dirty="0" err="1">
                <a:latin typeface="Courier New" pitchFamily="49" charset="0"/>
              </a:rPr>
              <a:t>num</a:t>
            </a:r>
            <a:r>
              <a:rPr lang="en-US" altLang="ja-JP" sz="2400" b="1" dirty="0">
                <a:latin typeface="Courier New" pitchFamily="49" charset="0"/>
              </a:rPr>
              <a:t>/3.28</a:t>
            </a:r>
            <a:r>
              <a:rPr lang="ja-JP" altLang="en-US" sz="2400" dirty="0">
                <a:latin typeface="Courier New" pitchFamily="49" charset="0"/>
              </a:rPr>
              <a:t>」で置き換えられる</a:t>
            </a:r>
          </a:p>
        </p:txBody>
      </p:sp>
      <p:sp>
        <p:nvSpPr>
          <p:cNvPr id="2" name="テキスト ボックス 1"/>
          <p:cNvSpPr txBox="1"/>
          <p:nvPr/>
        </p:nvSpPr>
        <p:spPr>
          <a:xfrm>
            <a:off x="4023417" y="5574057"/>
            <a:ext cx="4090847" cy="92333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ja-JP" altLang="en-US" dirty="0">
                <a:solidFill>
                  <a:schemeClr val="tx1"/>
                </a:solidFill>
              </a:rPr>
              <a:t>実数型には</a:t>
            </a:r>
            <a:r>
              <a:rPr lang="en-US" altLang="ja-JP" b="1" dirty="0">
                <a:solidFill>
                  <a:schemeClr val="tx1"/>
                </a:solidFill>
                <a:latin typeface="Courier"/>
              </a:rPr>
              <a:t>float</a:t>
            </a:r>
            <a:r>
              <a:rPr lang="ja-JP" altLang="en-US" dirty="0">
                <a:solidFill>
                  <a:schemeClr val="tx1"/>
                </a:solidFill>
              </a:rPr>
              <a:t>型もある；どうしてもメモりが不足する場合を除いて</a:t>
            </a:r>
            <a:r>
              <a:rPr lang="en-US" altLang="ja-JP" b="1" dirty="0">
                <a:solidFill>
                  <a:schemeClr val="tx1"/>
                </a:solidFill>
                <a:latin typeface="Courier"/>
                <a:cs typeface="Courier"/>
              </a:rPr>
              <a:t>double</a:t>
            </a:r>
            <a:r>
              <a:rPr lang="ja-JP" altLang="en-US" dirty="0">
                <a:solidFill>
                  <a:schemeClr val="tx1"/>
                </a:solidFill>
              </a:rPr>
              <a:t>型を使うのがよい。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スライド番号プレースホルダ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fld id="{B8555ADA-2636-4A02-9BB9-A42B2066332A}" type="slidenum">
              <a:rPr kumimoji="0" lang="en-US" altLang="ja-JP" smtClean="0"/>
              <a:pPr eaLnBrk="1" hangingPunct="1"/>
              <a:t>21</a:t>
            </a:fld>
            <a:endParaRPr kumimoji="0" lang="en-US" altLang="ja-JP"/>
          </a:p>
        </p:txBody>
      </p:sp>
      <p:sp>
        <p:nvSpPr>
          <p:cNvPr id="3174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ja-JP"/>
              <a:t>else</a:t>
            </a:r>
            <a:r>
              <a:rPr lang="ja-JP" altLang="en-US"/>
              <a:t>文</a:t>
            </a:r>
          </a:p>
        </p:txBody>
      </p:sp>
      <p:sp>
        <p:nvSpPr>
          <p:cNvPr id="31748" name="Text Box 4"/>
          <p:cNvSpPr txBox="1">
            <a:spLocks noChangeArrowheads="1"/>
          </p:cNvSpPr>
          <p:nvPr/>
        </p:nvSpPr>
        <p:spPr bwMode="auto">
          <a:xfrm>
            <a:off x="1244600" y="2122488"/>
            <a:ext cx="7262813" cy="2055812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hlink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ja-JP" b="1">
                <a:latin typeface="Courier New" pitchFamily="49" charset="0"/>
              </a:rPr>
              <a:t>$ ./sample3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ja-JP" b="1">
                <a:latin typeface="Courier New" pitchFamily="49" charset="0"/>
              </a:rPr>
              <a:t>1:</a:t>
            </a:r>
            <a:r>
              <a:rPr lang="ja-JP" altLang="en-US" b="1">
                <a:latin typeface="Courier New" pitchFamily="49" charset="0"/>
              </a:rPr>
              <a:t>フィートからメートルへ， </a:t>
            </a:r>
            <a:r>
              <a:rPr lang="en-US" altLang="ja-JP" b="1">
                <a:latin typeface="Courier New" pitchFamily="49" charset="0"/>
              </a:rPr>
              <a:t>2: </a:t>
            </a:r>
            <a:r>
              <a:rPr lang="ja-JP" altLang="en-US" b="1">
                <a:latin typeface="Courier New" pitchFamily="49" charset="0"/>
              </a:rPr>
              <a:t>メートルからフィートへ 選択</a:t>
            </a:r>
            <a:r>
              <a:rPr lang="en-US" altLang="ja-JP" b="1">
                <a:latin typeface="Courier New" pitchFamily="49" charset="0"/>
              </a:rPr>
              <a:t>: </a:t>
            </a:r>
            <a:r>
              <a:rPr lang="en-US" altLang="ja-JP" b="1" u="sng">
                <a:latin typeface="Courier New" pitchFamily="49" charset="0"/>
              </a:rPr>
              <a:t>2</a:t>
            </a:r>
          </a:p>
          <a:p>
            <a:pPr eaLnBrk="1" hangingPunct="1">
              <a:spcBef>
                <a:spcPct val="50000"/>
              </a:spcBef>
            </a:pPr>
            <a:r>
              <a:rPr kumimoji="0" lang="ja-JP" altLang="en-US" b="1">
                <a:latin typeface="Courier New" pitchFamily="49" charset="0"/>
              </a:rPr>
              <a:t>何</a:t>
            </a:r>
            <a:r>
              <a:rPr kumimoji="0" lang="ja-JP" altLang="en-US" b="1"/>
              <a:t>メートル</a:t>
            </a:r>
            <a:r>
              <a:rPr kumimoji="0" lang="en-US" altLang="ja-JP" b="1">
                <a:latin typeface="Courier New" pitchFamily="49" charset="0"/>
              </a:rPr>
              <a:t>? </a:t>
            </a:r>
            <a:r>
              <a:rPr kumimoji="0" lang="en-US" altLang="ja-JP" b="1" u="sng">
                <a:latin typeface="Courier New" pitchFamily="49" charset="0"/>
              </a:rPr>
              <a:t>15.0</a:t>
            </a:r>
          </a:p>
          <a:p>
            <a:pPr eaLnBrk="1" hangingPunct="1">
              <a:spcBef>
                <a:spcPct val="50000"/>
              </a:spcBef>
            </a:pPr>
            <a:r>
              <a:rPr kumimoji="0" lang="ja-JP" altLang="en-US" b="1">
                <a:latin typeface="Courier New" pitchFamily="49" charset="0"/>
              </a:rPr>
              <a:t>フィート</a:t>
            </a:r>
            <a:r>
              <a:rPr kumimoji="0" lang="en-US" altLang="ja-JP" b="1">
                <a:latin typeface="Courier New" pitchFamily="49" charset="0"/>
              </a:rPr>
              <a:t>: 49.200000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ja-JP" b="1">
                <a:latin typeface="Courier New" pitchFamily="49" charset="0"/>
              </a:rPr>
              <a:t>$</a:t>
            </a:r>
          </a:p>
        </p:txBody>
      </p:sp>
      <p:sp>
        <p:nvSpPr>
          <p:cNvPr id="31749" name="Text Box 5"/>
          <p:cNvSpPr txBox="1">
            <a:spLocks noChangeArrowheads="1"/>
          </p:cNvSpPr>
          <p:nvPr/>
        </p:nvSpPr>
        <p:spPr bwMode="auto">
          <a:xfrm>
            <a:off x="887413" y="1722438"/>
            <a:ext cx="1193800" cy="442912"/>
          </a:xfrm>
          <a:prstGeom prst="rect">
            <a:avLst/>
          </a:prstGeom>
          <a:solidFill>
            <a:schemeClr val="bg1"/>
          </a:solidFill>
          <a:ln w="76200">
            <a:solidFill>
              <a:schemeClr val="hlink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ja-JP" altLang="en-US"/>
              <a:t>出力画面</a:t>
            </a:r>
          </a:p>
        </p:txBody>
      </p:sp>
      <p:sp>
        <p:nvSpPr>
          <p:cNvPr id="31750" name="Line 6"/>
          <p:cNvSpPr>
            <a:spLocks noChangeShapeType="1"/>
          </p:cNvSpPr>
          <p:nvPr/>
        </p:nvSpPr>
        <p:spPr bwMode="auto">
          <a:xfrm flipV="1">
            <a:off x="4956175" y="2916238"/>
            <a:ext cx="2419350" cy="1614487"/>
          </a:xfrm>
          <a:prstGeom prst="line">
            <a:avLst/>
          </a:prstGeom>
          <a:noFill/>
          <a:ln w="9525">
            <a:solidFill>
              <a:schemeClr val="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31751" name="Text Box 7"/>
          <p:cNvSpPr txBox="1">
            <a:spLocks noChangeArrowheads="1"/>
          </p:cNvSpPr>
          <p:nvPr/>
        </p:nvSpPr>
        <p:spPr bwMode="auto">
          <a:xfrm>
            <a:off x="3200400" y="4498975"/>
            <a:ext cx="27432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ja-JP" altLang="en-US">
                <a:solidFill>
                  <a:schemeClr val="hlink"/>
                </a:solidFill>
              </a:rPr>
              <a:t>キーボードから入力</a:t>
            </a:r>
          </a:p>
          <a:p>
            <a:pPr algn="ctr" eaLnBrk="1" hangingPunct="1">
              <a:spcBef>
                <a:spcPct val="50000"/>
              </a:spcBef>
            </a:pPr>
            <a:r>
              <a:rPr lang="en-US" altLang="ja-JP" sz="1200">
                <a:solidFill>
                  <a:schemeClr val="hlink"/>
                </a:solidFill>
              </a:rPr>
              <a:t>(</a:t>
            </a:r>
            <a:r>
              <a:rPr lang="ja-JP" altLang="en-US" sz="1200">
                <a:solidFill>
                  <a:schemeClr val="hlink"/>
                </a:solidFill>
              </a:rPr>
              <a:t>入力後はそれぞれ</a:t>
            </a:r>
            <a:r>
              <a:rPr lang="en-US" altLang="ja-JP" sz="1200">
                <a:solidFill>
                  <a:schemeClr val="hlink"/>
                </a:solidFill>
              </a:rPr>
              <a:t>Enter</a:t>
            </a:r>
            <a:r>
              <a:rPr lang="ja-JP" altLang="en-US" sz="1200">
                <a:solidFill>
                  <a:schemeClr val="hlink"/>
                </a:solidFill>
              </a:rPr>
              <a:t>を押す</a:t>
            </a:r>
            <a:r>
              <a:rPr lang="en-US" altLang="ja-JP" sz="1200">
                <a:solidFill>
                  <a:schemeClr val="hlink"/>
                </a:solidFill>
              </a:rPr>
              <a:t>)</a:t>
            </a:r>
          </a:p>
        </p:txBody>
      </p:sp>
      <p:sp>
        <p:nvSpPr>
          <p:cNvPr id="31752" name="Line 8"/>
          <p:cNvSpPr>
            <a:spLocks noChangeShapeType="1"/>
          </p:cNvSpPr>
          <p:nvPr/>
        </p:nvSpPr>
        <p:spPr bwMode="auto">
          <a:xfrm flipH="1" flipV="1">
            <a:off x="2751138" y="3240088"/>
            <a:ext cx="1222375" cy="1192212"/>
          </a:xfrm>
          <a:prstGeom prst="line">
            <a:avLst/>
          </a:prstGeom>
          <a:noFill/>
          <a:ln w="9525">
            <a:solidFill>
              <a:schemeClr val="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ja-JP" alt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スライド番号プレースホルダ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fld id="{892CEB28-91B6-4798-A20F-1024924EFD98}" type="slidenum">
              <a:rPr kumimoji="0" lang="en-US" altLang="ja-JP" smtClean="0"/>
              <a:pPr eaLnBrk="1" hangingPunct="1"/>
              <a:t>22</a:t>
            </a:fld>
            <a:endParaRPr kumimoji="0" lang="en-US" altLang="ja-JP"/>
          </a:p>
        </p:txBody>
      </p:sp>
      <p:sp>
        <p:nvSpPr>
          <p:cNvPr id="3277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ja-JP"/>
              <a:t>if</a:t>
            </a:r>
            <a:r>
              <a:rPr lang="ja-JP" altLang="en-US"/>
              <a:t>文</a:t>
            </a:r>
            <a:r>
              <a:rPr lang="en-US" altLang="ja-JP"/>
              <a:t>/else</a:t>
            </a:r>
            <a:r>
              <a:rPr lang="ja-JP" altLang="en-US"/>
              <a:t>文</a:t>
            </a:r>
          </a:p>
        </p:txBody>
      </p:sp>
      <p:pic>
        <p:nvPicPr>
          <p:cNvPr id="32772" name="Picture 9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250" y="1949450"/>
            <a:ext cx="7904163" cy="3783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スライド番号プレースホルダ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fld id="{30AA90F2-9C9B-42DD-AEC9-19752023EC4B}" type="slidenum">
              <a:rPr kumimoji="0" lang="en-US" altLang="ja-JP" smtClean="0"/>
              <a:pPr eaLnBrk="1" hangingPunct="1"/>
              <a:t>23</a:t>
            </a:fld>
            <a:endParaRPr kumimoji="0" lang="en-US" altLang="ja-JP"/>
          </a:p>
        </p:txBody>
      </p:sp>
      <p:sp>
        <p:nvSpPr>
          <p:cNvPr id="3379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ja-JP"/>
              <a:t>3</a:t>
            </a:r>
            <a:r>
              <a:rPr lang="ja-JP" altLang="en-US"/>
              <a:t>項演算子</a:t>
            </a:r>
          </a:p>
        </p:txBody>
      </p:sp>
      <p:sp>
        <p:nvSpPr>
          <p:cNvPr id="33796" name="Text Box 4"/>
          <p:cNvSpPr txBox="1">
            <a:spLocks noChangeArrowheads="1"/>
          </p:cNvSpPr>
          <p:nvPr/>
        </p:nvSpPr>
        <p:spPr bwMode="auto">
          <a:xfrm>
            <a:off x="647545" y="1938957"/>
            <a:ext cx="4751388" cy="434975"/>
          </a:xfrm>
          <a:prstGeom prst="rect">
            <a:avLst/>
          </a:prstGeom>
          <a:solidFill>
            <a:schemeClr val="accent2"/>
          </a:solidFill>
          <a:ln w="38100">
            <a:solidFill>
              <a:schemeClr val="hlink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ja-JP" altLang="en-US" sz="2000" b="1" dirty="0">
                <a:latin typeface="Courier New" pitchFamily="49" charset="0"/>
              </a:rPr>
              <a:t>条件 </a:t>
            </a:r>
            <a:r>
              <a:rPr lang="ja-JP" altLang="en-US" sz="2000" b="1" dirty="0">
                <a:solidFill>
                  <a:srgbClr val="FF0000"/>
                </a:solidFill>
                <a:latin typeface="Courier New" pitchFamily="49" charset="0"/>
              </a:rPr>
              <a:t>？</a:t>
            </a:r>
            <a:r>
              <a:rPr lang="ja-JP" altLang="en-US" sz="2000" b="1" dirty="0">
                <a:latin typeface="Courier New" pitchFamily="49" charset="0"/>
              </a:rPr>
              <a:t> 処理</a:t>
            </a:r>
            <a:r>
              <a:rPr lang="en-US" altLang="ja-JP" sz="2000" b="1" dirty="0">
                <a:latin typeface="Courier New" pitchFamily="49" charset="0"/>
              </a:rPr>
              <a:t>1 </a:t>
            </a:r>
            <a:r>
              <a:rPr lang="ja-JP" altLang="en-US" sz="2000" b="1" dirty="0">
                <a:solidFill>
                  <a:srgbClr val="FF0000"/>
                </a:solidFill>
                <a:latin typeface="Courier New" pitchFamily="49" charset="0"/>
              </a:rPr>
              <a:t>： </a:t>
            </a:r>
            <a:r>
              <a:rPr lang="ja-JP" altLang="en-US" sz="2000" b="1" dirty="0">
                <a:latin typeface="Courier New" pitchFamily="49" charset="0"/>
              </a:rPr>
              <a:t>処理</a:t>
            </a:r>
            <a:r>
              <a:rPr lang="en-US" altLang="ja-JP" sz="2000" b="1" dirty="0">
                <a:latin typeface="Courier New" pitchFamily="49" charset="0"/>
              </a:rPr>
              <a:t>2; </a:t>
            </a:r>
          </a:p>
        </p:txBody>
      </p:sp>
      <p:sp>
        <p:nvSpPr>
          <p:cNvPr id="33797" name="Text Box 5"/>
          <p:cNvSpPr txBox="1">
            <a:spLocks noChangeArrowheads="1"/>
          </p:cNvSpPr>
          <p:nvPr/>
        </p:nvSpPr>
        <p:spPr bwMode="auto">
          <a:xfrm>
            <a:off x="6659950" y="1510061"/>
            <a:ext cx="1871662" cy="1806575"/>
          </a:xfrm>
          <a:prstGeom prst="rect">
            <a:avLst/>
          </a:prstGeom>
          <a:solidFill>
            <a:schemeClr val="accent2"/>
          </a:solidFill>
          <a:ln w="38100">
            <a:solidFill>
              <a:schemeClr val="hlink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ja-JP" sz="2000" b="1">
                <a:latin typeface="Courier New" pitchFamily="49" charset="0"/>
              </a:rPr>
              <a:t>if (</a:t>
            </a:r>
            <a:r>
              <a:rPr lang="ja-JP" altLang="en-US" sz="2000" b="1">
                <a:latin typeface="Courier New" pitchFamily="49" charset="0"/>
              </a:rPr>
              <a:t>条件</a:t>
            </a:r>
            <a:r>
              <a:rPr lang="en-US" altLang="ja-JP" sz="2000" b="1">
                <a:latin typeface="Courier New" pitchFamily="49" charset="0"/>
              </a:rPr>
              <a:t>)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ja-JP" sz="2000" b="1">
                <a:latin typeface="Courier New" pitchFamily="49" charset="0"/>
              </a:rPr>
              <a:t>  </a:t>
            </a:r>
            <a:r>
              <a:rPr lang="ja-JP" altLang="en-US" sz="2000" b="1">
                <a:latin typeface="Courier New" pitchFamily="49" charset="0"/>
              </a:rPr>
              <a:t>処理</a:t>
            </a:r>
            <a:r>
              <a:rPr lang="en-US" altLang="ja-JP" sz="2000" b="1">
                <a:latin typeface="Courier New" pitchFamily="49" charset="0"/>
              </a:rPr>
              <a:t>1; 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ja-JP" sz="2000" b="1">
                <a:latin typeface="Courier New" pitchFamily="49" charset="0"/>
              </a:rPr>
              <a:t>else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ja-JP" sz="2000" b="1">
                <a:latin typeface="Courier New" pitchFamily="49" charset="0"/>
              </a:rPr>
              <a:t>  </a:t>
            </a:r>
            <a:r>
              <a:rPr lang="ja-JP" altLang="en-US" sz="2000" b="1">
                <a:latin typeface="Courier New" pitchFamily="49" charset="0"/>
              </a:rPr>
              <a:t>処理</a:t>
            </a:r>
            <a:r>
              <a:rPr lang="en-US" altLang="ja-JP" sz="2000" b="1">
                <a:latin typeface="Courier New" pitchFamily="49" charset="0"/>
              </a:rPr>
              <a:t>2; </a:t>
            </a:r>
          </a:p>
        </p:txBody>
      </p:sp>
      <p:sp>
        <p:nvSpPr>
          <p:cNvPr id="33798" name="Text Box 7"/>
          <p:cNvSpPr txBox="1">
            <a:spLocks noChangeArrowheads="1"/>
          </p:cNvSpPr>
          <p:nvPr/>
        </p:nvSpPr>
        <p:spPr bwMode="auto">
          <a:xfrm>
            <a:off x="614633" y="5035627"/>
            <a:ext cx="4751388" cy="434975"/>
          </a:xfrm>
          <a:prstGeom prst="rect">
            <a:avLst/>
          </a:prstGeom>
          <a:solidFill>
            <a:schemeClr val="accent2"/>
          </a:solidFill>
          <a:ln w="38100">
            <a:solidFill>
              <a:schemeClr val="hlink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ja-JP" sz="2000" b="1" dirty="0">
                <a:latin typeface="Courier New" pitchFamily="49" charset="0"/>
              </a:rPr>
              <a:t>y = (x&gt;=0) ? x : -x;</a:t>
            </a:r>
          </a:p>
        </p:txBody>
      </p:sp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6637648" y="4448407"/>
            <a:ext cx="1871662" cy="1785104"/>
          </a:xfrm>
          <a:prstGeom prst="rect">
            <a:avLst/>
          </a:prstGeom>
          <a:solidFill>
            <a:schemeClr val="accent2"/>
          </a:solidFill>
          <a:ln w="38100">
            <a:solidFill>
              <a:schemeClr val="hlink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ja-JP" sz="2000" b="1" dirty="0">
                <a:latin typeface="Courier New" pitchFamily="49" charset="0"/>
              </a:rPr>
              <a:t>if (x&gt;=0)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ja-JP" sz="2000" b="1" dirty="0">
                <a:latin typeface="Courier New" pitchFamily="49" charset="0"/>
              </a:rPr>
              <a:t> </a:t>
            </a:r>
            <a:r>
              <a:rPr lang="ja-JP" altLang="en-US" sz="2000" b="1" dirty="0">
                <a:latin typeface="Courier New" pitchFamily="49" charset="0"/>
              </a:rPr>
              <a:t>　</a:t>
            </a:r>
            <a:r>
              <a:rPr lang="en-US" altLang="ja-JP" sz="2000" b="1" dirty="0">
                <a:latin typeface="Courier New" pitchFamily="49" charset="0"/>
              </a:rPr>
              <a:t>y =</a:t>
            </a:r>
            <a:r>
              <a:rPr lang="ja-JP" altLang="en-US" sz="2000" b="1" dirty="0">
                <a:latin typeface="Courier New" pitchFamily="49" charset="0"/>
              </a:rPr>
              <a:t>　</a:t>
            </a:r>
            <a:r>
              <a:rPr lang="en-US" altLang="ja-JP" sz="2000" b="1" dirty="0">
                <a:latin typeface="Courier New" pitchFamily="49" charset="0"/>
              </a:rPr>
              <a:t>x; 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ja-JP" sz="2000" b="1" dirty="0">
                <a:latin typeface="Courier New" pitchFamily="49" charset="0"/>
              </a:rPr>
              <a:t>else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ja-JP" sz="2000" b="1" dirty="0">
                <a:latin typeface="Courier New" pitchFamily="49" charset="0"/>
              </a:rPr>
              <a:t> </a:t>
            </a:r>
            <a:r>
              <a:rPr lang="ja-JP" altLang="en-US" sz="2000" b="1" dirty="0">
                <a:latin typeface="Courier New" pitchFamily="49" charset="0"/>
              </a:rPr>
              <a:t>　</a:t>
            </a:r>
            <a:r>
              <a:rPr lang="en-US" altLang="ja-JP" sz="2000" b="1" dirty="0">
                <a:latin typeface="Courier New" pitchFamily="49" charset="0"/>
              </a:rPr>
              <a:t>y =</a:t>
            </a:r>
            <a:r>
              <a:rPr lang="ja-JP" altLang="en-US" sz="2000" b="1" dirty="0">
                <a:latin typeface="Courier New" pitchFamily="49" charset="0"/>
              </a:rPr>
              <a:t>　</a:t>
            </a:r>
            <a:r>
              <a:rPr lang="en-US" altLang="ja-JP" sz="2000" b="1" dirty="0">
                <a:latin typeface="Courier New" pitchFamily="49" charset="0"/>
              </a:rPr>
              <a:t>-x; </a:t>
            </a:r>
          </a:p>
        </p:txBody>
      </p:sp>
      <p:sp>
        <p:nvSpPr>
          <p:cNvPr id="3" name="正方形/長方形 2"/>
          <p:cNvSpPr/>
          <p:nvPr/>
        </p:nvSpPr>
        <p:spPr>
          <a:xfrm>
            <a:off x="628661" y="2959978"/>
            <a:ext cx="4766048" cy="64633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ja-JP" altLang="en-US" b="1" dirty="0">
                <a:latin typeface="Courier New" pitchFamily="49" charset="0"/>
              </a:rPr>
              <a:t>条件が成立すれば処理</a:t>
            </a:r>
            <a:r>
              <a:rPr lang="en-US" altLang="ja-JP" b="1" dirty="0">
                <a:latin typeface="Courier New" pitchFamily="49" charset="0"/>
              </a:rPr>
              <a:t>1</a:t>
            </a:r>
            <a:r>
              <a:rPr lang="ja-JP" altLang="en-US" b="1" dirty="0">
                <a:latin typeface="Courier New" pitchFamily="49" charset="0"/>
              </a:rPr>
              <a:t>を実行しその</a:t>
            </a:r>
            <a:r>
              <a:rPr lang="ja-JP" altLang="en-US" b="1" dirty="0">
                <a:solidFill>
                  <a:srgbClr val="0000FF"/>
                </a:solidFill>
                <a:latin typeface="Courier New" pitchFamily="49" charset="0"/>
              </a:rPr>
              <a:t>値</a:t>
            </a:r>
            <a:r>
              <a:rPr lang="ja-JP" altLang="en-US" b="1" dirty="0">
                <a:latin typeface="Courier New" pitchFamily="49" charset="0"/>
              </a:rPr>
              <a:t>を返し</a:t>
            </a:r>
            <a:endParaRPr lang="en-US" altLang="ja-JP" b="1" dirty="0">
              <a:latin typeface="Courier New" pitchFamily="49" charset="0"/>
            </a:endParaRPr>
          </a:p>
          <a:p>
            <a:r>
              <a:rPr lang="ja-JP" altLang="en-US" b="1" dirty="0">
                <a:latin typeface="Courier New" pitchFamily="49" charset="0"/>
              </a:rPr>
              <a:t>成立しなければ処理</a:t>
            </a:r>
            <a:r>
              <a:rPr lang="en-US" altLang="ja-JP" b="1" dirty="0">
                <a:latin typeface="Courier New" pitchFamily="49" charset="0"/>
              </a:rPr>
              <a:t>2</a:t>
            </a:r>
            <a:r>
              <a:rPr lang="ja-JP" altLang="en-US" b="1" dirty="0">
                <a:latin typeface="Courier New" pitchFamily="49" charset="0"/>
              </a:rPr>
              <a:t>を実行しその</a:t>
            </a:r>
            <a:r>
              <a:rPr lang="ja-JP" altLang="en-US" b="1" dirty="0">
                <a:solidFill>
                  <a:srgbClr val="0000FF"/>
                </a:solidFill>
                <a:latin typeface="Courier New" pitchFamily="49" charset="0"/>
              </a:rPr>
              <a:t>値</a:t>
            </a:r>
            <a:r>
              <a:rPr lang="ja-JP" altLang="en-US" b="1" dirty="0">
                <a:latin typeface="Courier New" pitchFamily="49" charset="0"/>
              </a:rPr>
              <a:t>を返す</a:t>
            </a:r>
            <a:endParaRPr lang="ja-JP" altLang="en-US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スライド番号プレースホルダ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fld id="{3C820D64-77D0-4291-94A9-44F87AD25B65}" type="slidenum">
              <a:rPr kumimoji="0" lang="en-US" altLang="ja-JP" smtClean="0"/>
              <a:pPr eaLnBrk="1" hangingPunct="1"/>
              <a:t>24</a:t>
            </a:fld>
            <a:endParaRPr kumimoji="0" lang="en-US" altLang="ja-JP"/>
          </a:p>
        </p:txBody>
      </p:sp>
      <p:sp>
        <p:nvSpPr>
          <p:cNvPr id="3481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ja-JP"/>
              <a:t>for</a:t>
            </a:r>
            <a:r>
              <a:rPr lang="ja-JP" altLang="en-US"/>
              <a:t>文</a:t>
            </a:r>
          </a:p>
        </p:txBody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ja-JP"/>
              <a:t>for (</a:t>
            </a:r>
            <a:r>
              <a:rPr lang="ja-JP" altLang="en-US"/>
              <a:t>初期化</a:t>
            </a:r>
            <a:r>
              <a:rPr lang="en-US" altLang="ja-JP"/>
              <a:t>; </a:t>
            </a:r>
            <a:r>
              <a:rPr lang="ja-JP" altLang="en-US"/>
              <a:t>条件判定</a:t>
            </a:r>
            <a:r>
              <a:rPr lang="en-US" altLang="ja-JP"/>
              <a:t>; </a:t>
            </a:r>
            <a:r>
              <a:rPr lang="ja-JP" altLang="en-US"/>
              <a:t>インクリメント</a:t>
            </a:r>
            <a:r>
              <a:rPr lang="en-US" altLang="ja-JP"/>
              <a:t>) </a:t>
            </a:r>
            <a:r>
              <a:rPr lang="ja-JP" altLang="en-US"/>
              <a:t>文</a:t>
            </a:r>
            <a:r>
              <a:rPr lang="en-US" altLang="ja-JP"/>
              <a:t>;</a:t>
            </a:r>
          </a:p>
        </p:txBody>
      </p:sp>
      <p:sp>
        <p:nvSpPr>
          <p:cNvPr id="34821" name="Text Box 4"/>
          <p:cNvSpPr txBox="1">
            <a:spLocks noChangeArrowheads="1"/>
          </p:cNvSpPr>
          <p:nvPr/>
        </p:nvSpPr>
        <p:spPr bwMode="auto">
          <a:xfrm>
            <a:off x="842963" y="2308225"/>
            <a:ext cx="7456487" cy="4411663"/>
          </a:xfrm>
          <a:prstGeom prst="rect">
            <a:avLst/>
          </a:prstGeom>
          <a:solidFill>
            <a:schemeClr val="accent2"/>
          </a:solidFill>
          <a:ln w="38100">
            <a:solidFill>
              <a:schemeClr val="hlink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>
              <a:lnSpc>
                <a:spcPct val="50000"/>
              </a:lnSpc>
              <a:spcBef>
                <a:spcPct val="50000"/>
              </a:spcBef>
            </a:pPr>
            <a:r>
              <a:rPr lang="en-US" altLang="ja-JP" b="1">
                <a:latin typeface="Courier New" pitchFamily="49" charset="0"/>
              </a:rPr>
              <a:t>#include &lt;stdio.h&gt;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</a:pPr>
            <a:r>
              <a:rPr lang="en-US" altLang="ja-JP" b="1">
                <a:latin typeface="Courier New" pitchFamily="49" charset="0"/>
              </a:rPr>
              <a:t>int main(void)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</a:pPr>
            <a:r>
              <a:rPr lang="en-US" altLang="ja-JP" b="1">
                <a:latin typeface="Courier New" pitchFamily="49" charset="0"/>
              </a:rPr>
              <a:t>{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</a:pPr>
            <a:r>
              <a:rPr lang="en-US" altLang="ja-JP" b="1">
                <a:latin typeface="Courier New" pitchFamily="49" charset="0"/>
              </a:rPr>
              <a:t>  int num, sum, prod;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</a:pPr>
            <a:endParaRPr lang="en-US" altLang="ja-JP" b="1">
              <a:latin typeface="Courier New" pitchFamily="49" charset="0"/>
            </a:endParaRPr>
          </a:p>
          <a:p>
            <a:pPr eaLnBrk="1" hangingPunct="1">
              <a:lnSpc>
                <a:spcPct val="50000"/>
              </a:lnSpc>
              <a:spcBef>
                <a:spcPct val="50000"/>
              </a:spcBef>
            </a:pPr>
            <a:r>
              <a:rPr lang="en-US" altLang="ja-JP" b="1">
                <a:latin typeface="Courier New" pitchFamily="49" charset="0"/>
              </a:rPr>
              <a:t>  sum = 0;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</a:pPr>
            <a:r>
              <a:rPr lang="en-US" altLang="ja-JP" b="1">
                <a:latin typeface="Courier New" pitchFamily="49" charset="0"/>
              </a:rPr>
              <a:t>  prod = 1;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</a:pPr>
            <a:endParaRPr lang="en-US" altLang="ja-JP" b="1">
              <a:latin typeface="Courier New" pitchFamily="49" charset="0"/>
            </a:endParaRPr>
          </a:p>
          <a:p>
            <a:pPr eaLnBrk="1" hangingPunct="1">
              <a:lnSpc>
                <a:spcPct val="50000"/>
              </a:lnSpc>
              <a:spcBef>
                <a:spcPct val="50000"/>
              </a:spcBef>
            </a:pPr>
            <a:r>
              <a:rPr lang="en-US" altLang="ja-JP" b="1">
                <a:latin typeface="Courier New" pitchFamily="49" charset="0"/>
              </a:rPr>
              <a:t>  </a:t>
            </a:r>
            <a:r>
              <a:rPr lang="en-US" altLang="ja-JP" b="1" u="sng">
                <a:solidFill>
                  <a:srgbClr val="FF0000"/>
                </a:solidFill>
                <a:latin typeface="Courier New" pitchFamily="49" charset="0"/>
              </a:rPr>
              <a:t>for (num=1; num&lt;6; num++)</a:t>
            </a:r>
            <a:r>
              <a:rPr lang="en-US" altLang="ja-JP" b="1">
                <a:latin typeface="Courier New" pitchFamily="49" charset="0"/>
              </a:rPr>
              <a:t> {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</a:pPr>
            <a:r>
              <a:rPr lang="en-US" altLang="ja-JP" b="1">
                <a:latin typeface="Courier New" pitchFamily="49" charset="0"/>
              </a:rPr>
              <a:t>    sum = sum + num;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</a:pPr>
            <a:r>
              <a:rPr lang="en-US" altLang="ja-JP" b="1">
                <a:latin typeface="Courier New" pitchFamily="49" charset="0"/>
              </a:rPr>
              <a:t>    prod = prod * num;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</a:pPr>
            <a:r>
              <a:rPr lang="en-US" altLang="ja-JP" b="1">
                <a:latin typeface="Courier New" pitchFamily="49" charset="0"/>
              </a:rPr>
              <a:t>  }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</a:pPr>
            <a:r>
              <a:rPr lang="en-US" altLang="ja-JP" b="1">
                <a:latin typeface="Courier New" pitchFamily="49" charset="0"/>
              </a:rPr>
              <a:t>  printf("</a:t>
            </a:r>
            <a:r>
              <a:rPr lang="ja-JP" altLang="en-US" b="1">
                <a:latin typeface="Courier New" pitchFamily="49" charset="0"/>
              </a:rPr>
              <a:t>積と和</a:t>
            </a:r>
            <a:r>
              <a:rPr lang="en-US" altLang="ja-JP" b="1">
                <a:latin typeface="Courier New" pitchFamily="49" charset="0"/>
              </a:rPr>
              <a:t>: %d %d\n", prod, sum);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</a:pPr>
            <a:endParaRPr lang="en-US" altLang="ja-JP" b="1">
              <a:latin typeface="Courier New" pitchFamily="49" charset="0"/>
            </a:endParaRPr>
          </a:p>
          <a:p>
            <a:pPr eaLnBrk="1" hangingPunct="1">
              <a:lnSpc>
                <a:spcPct val="50000"/>
              </a:lnSpc>
              <a:spcBef>
                <a:spcPct val="50000"/>
              </a:spcBef>
            </a:pPr>
            <a:r>
              <a:rPr lang="en-US" altLang="ja-JP" b="1">
                <a:latin typeface="Courier New" pitchFamily="49" charset="0"/>
              </a:rPr>
              <a:t>  return 0;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</a:pPr>
            <a:r>
              <a:rPr lang="en-US" altLang="ja-JP" b="1">
                <a:latin typeface="Courier New" pitchFamily="49" charset="0"/>
              </a:rPr>
              <a:t>}</a:t>
            </a:r>
          </a:p>
        </p:txBody>
      </p:sp>
      <p:sp>
        <p:nvSpPr>
          <p:cNvPr id="34822" name="Text Box 5"/>
          <p:cNvSpPr txBox="1">
            <a:spLocks noChangeArrowheads="1"/>
          </p:cNvSpPr>
          <p:nvPr/>
        </p:nvSpPr>
        <p:spPr bwMode="auto">
          <a:xfrm>
            <a:off x="5595938" y="2909888"/>
            <a:ext cx="3259137" cy="1230312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hlink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ja-JP" b="1">
                <a:latin typeface="Courier New" pitchFamily="49" charset="0"/>
              </a:rPr>
              <a:t>$ ./sample4</a:t>
            </a:r>
          </a:p>
          <a:p>
            <a:pPr eaLnBrk="1" hangingPunct="1">
              <a:spcBef>
                <a:spcPct val="50000"/>
              </a:spcBef>
            </a:pPr>
            <a:r>
              <a:rPr lang="ja-JP" altLang="en-US" b="1">
                <a:latin typeface="Courier New" pitchFamily="49" charset="0"/>
              </a:rPr>
              <a:t>積と和</a:t>
            </a:r>
            <a:r>
              <a:rPr lang="en-US" altLang="ja-JP" b="1">
                <a:latin typeface="Courier New" pitchFamily="49" charset="0"/>
              </a:rPr>
              <a:t>: 120 15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ja-JP" b="1">
                <a:latin typeface="Courier New" pitchFamily="49" charset="0"/>
              </a:rPr>
              <a:t>$</a:t>
            </a:r>
          </a:p>
        </p:txBody>
      </p:sp>
      <p:sp>
        <p:nvSpPr>
          <p:cNvPr id="34823" name="Text Box 6"/>
          <p:cNvSpPr txBox="1">
            <a:spLocks noChangeArrowheads="1"/>
          </p:cNvSpPr>
          <p:nvPr/>
        </p:nvSpPr>
        <p:spPr bwMode="auto">
          <a:xfrm>
            <a:off x="5238750" y="2509838"/>
            <a:ext cx="1193800" cy="442912"/>
          </a:xfrm>
          <a:prstGeom prst="rect">
            <a:avLst/>
          </a:prstGeom>
          <a:solidFill>
            <a:schemeClr val="bg1"/>
          </a:solidFill>
          <a:ln w="76200">
            <a:solidFill>
              <a:schemeClr val="hlink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ja-JP" altLang="en-US"/>
              <a:t>出力画面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スライド番号プレースホルダ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fld id="{6323D9E0-B441-4860-8CEC-43D31813D95D}" type="slidenum">
              <a:rPr kumimoji="0" lang="en-US" altLang="ja-JP" smtClean="0"/>
              <a:pPr eaLnBrk="1" hangingPunct="1"/>
              <a:t>25</a:t>
            </a:fld>
            <a:endParaRPr kumimoji="0" lang="en-US" altLang="ja-JP"/>
          </a:p>
        </p:txBody>
      </p:sp>
      <p:sp>
        <p:nvSpPr>
          <p:cNvPr id="3584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ja-JP"/>
              <a:t>for</a:t>
            </a:r>
            <a:r>
              <a:rPr lang="ja-JP" altLang="en-US"/>
              <a:t>文</a:t>
            </a:r>
          </a:p>
        </p:txBody>
      </p:sp>
      <p:sp>
        <p:nvSpPr>
          <p:cNvPr id="35844" name="AutoShape 5"/>
          <p:cNvSpPr>
            <a:spLocks/>
          </p:cNvSpPr>
          <p:nvPr/>
        </p:nvSpPr>
        <p:spPr bwMode="auto">
          <a:xfrm>
            <a:off x="6580188" y="549275"/>
            <a:ext cx="1592262" cy="615950"/>
          </a:xfrm>
          <a:prstGeom prst="borderCallout1">
            <a:avLst>
              <a:gd name="adj1" fmla="val 112370"/>
              <a:gd name="adj2" fmla="val 92819"/>
              <a:gd name="adj3" fmla="val 112370"/>
              <a:gd name="adj4" fmla="val -6440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ja-JP" altLang="en-US" sz="2400" b="1"/>
              <a:t>初期化</a:t>
            </a:r>
          </a:p>
        </p:txBody>
      </p:sp>
      <p:sp>
        <p:nvSpPr>
          <p:cNvPr id="35845" name="AutoShape 6"/>
          <p:cNvSpPr>
            <a:spLocks/>
          </p:cNvSpPr>
          <p:nvPr/>
        </p:nvSpPr>
        <p:spPr bwMode="auto">
          <a:xfrm>
            <a:off x="6300788" y="1484313"/>
            <a:ext cx="2087562" cy="615950"/>
          </a:xfrm>
          <a:prstGeom prst="borderCallout1">
            <a:avLst>
              <a:gd name="adj1" fmla="val 112370"/>
              <a:gd name="adj2" fmla="val 94523"/>
              <a:gd name="adj3" fmla="val 112370"/>
              <a:gd name="adj4" fmla="val -49125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ja-JP" altLang="en-US" sz="2400" b="1"/>
              <a:t>条件判定</a:t>
            </a:r>
          </a:p>
        </p:txBody>
      </p:sp>
      <p:sp>
        <p:nvSpPr>
          <p:cNvPr id="35846" name="AutoShape 8"/>
          <p:cNvSpPr>
            <a:spLocks/>
          </p:cNvSpPr>
          <p:nvPr/>
        </p:nvSpPr>
        <p:spPr bwMode="auto">
          <a:xfrm>
            <a:off x="468313" y="4724400"/>
            <a:ext cx="2303462" cy="1296988"/>
          </a:xfrm>
          <a:prstGeom prst="borderCallout1">
            <a:avLst>
              <a:gd name="adj1" fmla="val -5875"/>
              <a:gd name="adj2" fmla="val 4963"/>
              <a:gd name="adj3" fmla="val -5875"/>
              <a:gd name="adj4" fmla="val 143005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ja-JP" altLang="en-US" sz="2400" b="1"/>
              <a:t>インクリメント</a:t>
            </a:r>
          </a:p>
          <a:p>
            <a:pPr algn="ctr"/>
            <a:r>
              <a:rPr lang="en-US" altLang="ja-JP" b="1"/>
              <a:t>(</a:t>
            </a:r>
            <a:r>
              <a:rPr lang="ja-JP" altLang="en-US" b="1"/>
              <a:t>インクリメントでなくても，通常の文であれば何でもよい</a:t>
            </a:r>
            <a:r>
              <a:rPr lang="en-US" altLang="ja-JP" b="1"/>
              <a:t>)</a:t>
            </a:r>
          </a:p>
        </p:txBody>
      </p:sp>
      <p:pic>
        <p:nvPicPr>
          <p:cNvPr id="35847" name="Picture 1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1338" y="844550"/>
            <a:ext cx="3840162" cy="5564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スライド番号プレースホルダ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fld id="{7424D23E-4119-4BA1-B4BE-874CC713AF1B}" type="slidenum">
              <a:rPr kumimoji="0" lang="en-US" altLang="ja-JP" smtClean="0"/>
              <a:pPr eaLnBrk="1" hangingPunct="1"/>
              <a:t>26</a:t>
            </a:fld>
            <a:endParaRPr kumimoji="0" lang="en-US" altLang="ja-JP"/>
          </a:p>
        </p:txBody>
      </p:sp>
      <p:sp>
        <p:nvSpPr>
          <p:cNvPr id="3686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ja-JP" altLang="en-US"/>
              <a:t>インクリメント</a:t>
            </a:r>
            <a:r>
              <a:rPr lang="en-US" altLang="ja-JP"/>
              <a:t>/</a:t>
            </a:r>
            <a:r>
              <a:rPr lang="ja-JP" altLang="en-US"/>
              <a:t>デクリメント，演算子</a:t>
            </a:r>
          </a:p>
        </p:txBody>
      </p:sp>
      <p:sp>
        <p:nvSpPr>
          <p:cNvPr id="3686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ja-JP" sz="2800" b="1">
                <a:latin typeface="Courier New" pitchFamily="49" charset="0"/>
              </a:rPr>
              <a:t>i++;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ja-JP" sz="2300"/>
              <a:t>i = i + 1</a:t>
            </a:r>
            <a:r>
              <a:rPr lang="ja-JP" altLang="en-US" sz="2300"/>
              <a:t>の意味．</a:t>
            </a:r>
          </a:p>
          <a:p>
            <a:pPr eaLnBrk="1" hangingPunct="1">
              <a:lnSpc>
                <a:spcPct val="80000"/>
              </a:lnSpc>
            </a:pPr>
            <a:r>
              <a:rPr lang="en-US" altLang="ja-JP" sz="2800" b="1">
                <a:latin typeface="Courier New" pitchFamily="49" charset="0"/>
              </a:rPr>
              <a:t>i *= 2;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ja-JP" sz="2300"/>
              <a:t>i = i * 2</a:t>
            </a:r>
            <a:r>
              <a:rPr lang="ja-JP" altLang="en-US" sz="2300"/>
              <a:t>の意味</a:t>
            </a:r>
            <a:r>
              <a:rPr lang="en-US" altLang="ja-JP" sz="2300"/>
              <a:t>(i = i×2</a:t>
            </a:r>
            <a:r>
              <a:rPr lang="ja-JP" altLang="en-US" sz="2300"/>
              <a:t>の意味</a:t>
            </a:r>
            <a:r>
              <a:rPr lang="en-US" altLang="ja-JP" sz="2300"/>
              <a:t>)</a:t>
            </a:r>
            <a:r>
              <a:rPr lang="ja-JP" altLang="en-US" sz="2300"/>
              <a:t>．</a:t>
            </a:r>
          </a:p>
          <a:p>
            <a:pPr eaLnBrk="1" hangingPunct="1">
              <a:lnSpc>
                <a:spcPct val="80000"/>
              </a:lnSpc>
            </a:pPr>
            <a:r>
              <a:rPr lang="en-US" altLang="ja-JP" sz="2800" b="1">
                <a:latin typeface="Courier New" pitchFamily="49" charset="0"/>
              </a:rPr>
              <a:t>j--;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ja-JP" sz="2300"/>
              <a:t>j = j - 1</a:t>
            </a:r>
            <a:r>
              <a:rPr lang="ja-JP" altLang="en-US" sz="2300"/>
              <a:t>の意味．</a:t>
            </a:r>
          </a:p>
          <a:p>
            <a:pPr eaLnBrk="1" hangingPunct="1">
              <a:lnSpc>
                <a:spcPct val="80000"/>
              </a:lnSpc>
            </a:pPr>
            <a:r>
              <a:rPr lang="en-US" altLang="ja-JP" sz="2800" b="1">
                <a:latin typeface="Courier New" pitchFamily="49" charset="0"/>
              </a:rPr>
              <a:t>j /= 2;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ja-JP" sz="2300"/>
              <a:t>j = j / 2</a:t>
            </a:r>
            <a:r>
              <a:rPr lang="ja-JP" altLang="en-US" sz="2300"/>
              <a:t>の意味</a:t>
            </a:r>
            <a:r>
              <a:rPr lang="en-US" altLang="ja-JP" sz="2300"/>
              <a:t>(j = j÷2</a:t>
            </a:r>
            <a:r>
              <a:rPr lang="ja-JP" altLang="en-US" sz="2300"/>
              <a:t>の意味</a:t>
            </a:r>
            <a:r>
              <a:rPr lang="en-US" altLang="ja-JP" sz="2300"/>
              <a:t>)</a:t>
            </a:r>
            <a:r>
              <a:rPr lang="ja-JP" altLang="en-US" sz="2300"/>
              <a:t>．</a:t>
            </a:r>
          </a:p>
          <a:p>
            <a:pPr eaLnBrk="1" hangingPunct="1">
              <a:lnSpc>
                <a:spcPct val="80000"/>
              </a:lnSpc>
            </a:pPr>
            <a:r>
              <a:rPr kumimoji="0" lang="ja-JP" altLang="en-US" sz="2800">
                <a:latin typeface="Courier New" pitchFamily="49" charset="0"/>
              </a:rPr>
              <a:t>演算子</a:t>
            </a:r>
            <a:r>
              <a:rPr kumimoji="0" lang="en-US" altLang="ja-JP" sz="2800" b="1">
                <a:latin typeface="Courier New" pitchFamily="49" charset="0"/>
              </a:rPr>
              <a:t>%</a:t>
            </a:r>
            <a:r>
              <a:rPr kumimoji="0" lang="ja-JP" altLang="en-US" sz="2800">
                <a:latin typeface="Courier New" pitchFamily="49" charset="0"/>
              </a:rPr>
              <a:t>は余り</a:t>
            </a:r>
          </a:p>
          <a:p>
            <a:pPr lvl="1" eaLnBrk="1" hangingPunct="1">
              <a:lnSpc>
                <a:spcPct val="80000"/>
              </a:lnSpc>
            </a:pPr>
            <a:r>
              <a:rPr kumimoji="0" lang="en-US" altLang="ja-JP" sz="2300" b="1">
                <a:latin typeface="Courier New" pitchFamily="49" charset="0"/>
              </a:rPr>
              <a:t>r = a % b;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ja-JP" sz="2300"/>
              <a:t>r</a:t>
            </a:r>
            <a:r>
              <a:rPr lang="ja-JP" altLang="en-US" sz="2300"/>
              <a:t>に</a:t>
            </a:r>
            <a:r>
              <a:rPr lang="en-US" altLang="ja-JP" sz="2300"/>
              <a:t>a÷b</a:t>
            </a:r>
            <a:r>
              <a:rPr lang="ja-JP" altLang="en-US" sz="2300"/>
              <a:t>の余りが代入される．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スライド番号プレースホルダ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fld id="{42A1A1D9-319E-4A3A-965D-7BA6007EEDB2}" type="slidenum">
              <a:rPr kumimoji="0" lang="en-US" altLang="ja-JP" smtClean="0"/>
              <a:pPr eaLnBrk="1" hangingPunct="1"/>
              <a:t>27</a:t>
            </a:fld>
            <a:endParaRPr kumimoji="0" lang="en-US" altLang="ja-JP"/>
          </a:p>
        </p:txBody>
      </p:sp>
      <p:sp>
        <p:nvSpPr>
          <p:cNvPr id="3789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ja-JP"/>
              <a:t>for</a:t>
            </a:r>
            <a:r>
              <a:rPr lang="ja-JP" altLang="en-US"/>
              <a:t>文</a:t>
            </a:r>
          </a:p>
        </p:txBody>
      </p:sp>
      <p:sp>
        <p:nvSpPr>
          <p:cNvPr id="3789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ja-JP"/>
              <a:t>for</a:t>
            </a:r>
            <a:r>
              <a:rPr lang="ja-JP" altLang="en-US"/>
              <a:t>文は，ネストする</a:t>
            </a:r>
            <a:r>
              <a:rPr lang="en-US" altLang="ja-JP"/>
              <a:t>(for</a:t>
            </a:r>
            <a:r>
              <a:rPr lang="ja-JP" altLang="en-US"/>
              <a:t>の中に</a:t>
            </a:r>
            <a:r>
              <a:rPr lang="en-US" altLang="ja-JP"/>
              <a:t>for</a:t>
            </a:r>
            <a:r>
              <a:rPr lang="ja-JP" altLang="en-US"/>
              <a:t>を書く</a:t>
            </a:r>
            <a:r>
              <a:rPr lang="en-US" altLang="ja-JP"/>
              <a:t>) </a:t>
            </a:r>
            <a:r>
              <a:rPr lang="ja-JP" altLang="en-US"/>
              <a:t>ことができる</a:t>
            </a:r>
          </a:p>
        </p:txBody>
      </p:sp>
      <p:sp>
        <p:nvSpPr>
          <p:cNvPr id="37893" name="Text Box 5"/>
          <p:cNvSpPr txBox="1">
            <a:spLocks noChangeArrowheads="1"/>
          </p:cNvSpPr>
          <p:nvPr/>
        </p:nvSpPr>
        <p:spPr bwMode="auto">
          <a:xfrm>
            <a:off x="950913" y="5180013"/>
            <a:ext cx="4535487" cy="1373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ja-JP" sz="1200"/>
              <a:t>i=0</a:t>
            </a:r>
            <a:r>
              <a:rPr lang="ja-JP" altLang="en-US" sz="1200"/>
              <a:t>に対して，</a:t>
            </a:r>
            <a:r>
              <a:rPr lang="en-US" altLang="ja-JP" sz="1200"/>
              <a:t>j=1, 2, 3, 4, 5, 6, 7, 8, 9, 10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ja-JP" sz="1200"/>
              <a:t>i=1</a:t>
            </a:r>
            <a:r>
              <a:rPr lang="ja-JP" altLang="en-US" sz="1200"/>
              <a:t>に対して，</a:t>
            </a:r>
            <a:r>
              <a:rPr lang="en-US" altLang="ja-JP" sz="1200"/>
              <a:t>j=1, 2, 3, 4, 5, 6, 7, 8, 9, 10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ja-JP" sz="1200"/>
              <a:t>i=2</a:t>
            </a:r>
            <a:r>
              <a:rPr lang="ja-JP" altLang="en-US" sz="1200"/>
              <a:t>に対して，</a:t>
            </a:r>
            <a:r>
              <a:rPr lang="en-US" altLang="ja-JP" sz="1200"/>
              <a:t>j=1, 2, 3, 4, 5, 6, 7, 8, 9, 10.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ja-JP" sz="1200"/>
              <a:t>...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ja-JP" sz="1200"/>
              <a:t>i=9</a:t>
            </a:r>
            <a:r>
              <a:rPr lang="ja-JP" altLang="en-US" sz="1200"/>
              <a:t>に対して，</a:t>
            </a:r>
            <a:r>
              <a:rPr lang="en-US" altLang="ja-JP" sz="1200"/>
              <a:t>j=1, 2, 3, 4, 5, 6, 7, 8, 9, 10</a:t>
            </a:r>
          </a:p>
        </p:txBody>
      </p:sp>
      <p:sp>
        <p:nvSpPr>
          <p:cNvPr id="37894" name="Text Box 11"/>
          <p:cNvSpPr txBox="1">
            <a:spLocks noChangeArrowheads="1"/>
          </p:cNvSpPr>
          <p:nvPr/>
        </p:nvSpPr>
        <p:spPr bwMode="auto">
          <a:xfrm>
            <a:off x="957263" y="2828925"/>
            <a:ext cx="4468812" cy="2247900"/>
          </a:xfrm>
          <a:prstGeom prst="rect">
            <a:avLst/>
          </a:prstGeom>
          <a:solidFill>
            <a:schemeClr val="accent2"/>
          </a:solidFill>
          <a:ln w="38100">
            <a:solidFill>
              <a:schemeClr val="hlink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>
              <a:lnSpc>
                <a:spcPct val="50000"/>
              </a:lnSpc>
              <a:spcBef>
                <a:spcPct val="50000"/>
              </a:spcBef>
            </a:pPr>
            <a:r>
              <a:rPr lang="en-US" altLang="ja-JP" sz="1200" b="1">
                <a:latin typeface="Courier New" pitchFamily="49" charset="0"/>
              </a:rPr>
              <a:t>#include &lt;stdio.h&gt;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</a:pPr>
            <a:r>
              <a:rPr lang="en-US" altLang="ja-JP" sz="1200" b="1">
                <a:latin typeface="Courier New" pitchFamily="49" charset="0"/>
              </a:rPr>
              <a:t>int main(void)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</a:pPr>
            <a:r>
              <a:rPr lang="en-US" altLang="ja-JP" sz="1200" b="1">
                <a:latin typeface="Courier New" pitchFamily="49" charset="0"/>
              </a:rPr>
              <a:t>{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</a:pPr>
            <a:r>
              <a:rPr lang="en-US" altLang="ja-JP" sz="1200" b="1">
                <a:latin typeface="Courier New" pitchFamily="49" charset="0"/>
              </a:rPr>
              <a:t>  int i, j;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</a:pPr>
            <a:endParaRPr lang="en-US" altLang="ja-JP" sz="1200" b="1">
              <a:latin typeface="Courier New" pitchFamily="49" charset="0"/>
            </a:endParaRPr>
          </a:p>
          <a:p>
            <a:pPr eaLnBrk="1" hangingPunct="1">
              <a:lnSpc>
                <a:spcPct val="50000"/>
              </a:lnSpc>
              <a:spcBef>
                <a:spcPct val="50000"/>
              </a:spcBef>
            </a:pPr>
            <a:r>
              <a:rPr lang="en-US" altLang="ja-JP" sz="1200" b="1">
                <a:latin typeface="Courier New" pitchFamily="49" charset="0"/>
              </a:rPr>
              <a:t>  for (i=0; i&lt;10; i++) {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</a:pPr>
            <a:r>
              <a:rPr lang="en-US" altLang="ja-JP" sz="1200" b="1">
                <a:latin typeface="Courier New" pitchFamily="49" charset="0"/>
              </a:rPr>
              <a:t>    for (j=1; j&lt;11; j++)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</a:pPr>
            <a:r>
              <a:rPr lang="en-US" altLang="ja-JP" sz="1200" b="1">
                <a:latin typeface="Courier New" pitchFamily="49" charset="0"/>
              </a:rPr>
              <a:t>      printf("%d ", j);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</a:pPr>
            <a:r>
              <a:rPr lang="en-US" altLang="ja-JP" sz="1200" b="1">
                <a:latin typeface="Courier New" pitchFamily="49" charset="0"/>
              </a:rPr>
              <a:t>    printf("\n");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</a:pPr>
            <a:r>
              <a:rPr lang="en-US" altLang="ja-JP" sz="1200" b="1">
                <a:latin typeface="Courier New" pitchFamily="49" charset="0"/>
              </a:rPr>
              <a:t>  }</a:t>
            </a:r>
            <a:endParaRPr lang="en-US" altLang="ja-JP" sz="1200">
              <a:latin typeface="Courier New" pitchFamily="49" charset="0"/>
            </a:endParaRPr>
          </a:p>
          <a:p>
            <a:pPr eaLnBrk="1" hangingPunct="1">
              <a:lnSpc>
                <a:spcPct val="50000"/>
              </a:lnSpc>
              <a:spcBef>
                <a:spcPct val="50000"/>
              </a:spcBef>
            </a:pPr>
            <a:r>
              <a:rPr lang="en-US" altLang="ja-JP" sz="1200" b="1">
                <a:latin typeface="Courier New" pitchFamily="49" charset="0"/>
              </a:rPr>
              <a:t>  return 0;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</a:pPr>
            <a:r>
              <a:rPr lang="en-US" altLang="ja-JP" sz="1200" b="1">
                <a:latin typeface="Courier New" pitchFamily="49" charset="0"/>
              </a:rPr>
              <a:t>}</a:t>
            </a:r>
          </a:p>
        </p:txBody>
      </p:sp>
      <p:graphicFrame>
        <p:nvGraphicFramePr>
          <p:cNvPr id="37895" name="Object 13"/>
          <p:cNvGraphicFramePr>
            <a:graphicFrameLocks noChangeAspect="1"/>
          </p:cNvGraphicFramePr>
          <p:nvPr/>
        </p:nvGraphicFramePr>
        <p:xfrm>
          <a:off x="6027738" y="2452688"/>
          <a:ext cx="2547937" cy="3424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23" name="Visio" r:id="rId3" imgW="4319016" imgH="5614721" progId="">
                  <p:embed/>
                </p:oleObj>
              </mc:Choice>
              <mc:Fallback>
                <p:oleObj name="Visio" r:id="rId3" imgW="4319016" imgH="5614721" progId="">
                  <p:embed/>
                  <p:pic>
                    <p:nvPicPr>
                      <p:cNvPr id="0" name="Picture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27738" y="2452688"/>
                        <a:ext cx="2547937" cy="34242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スライド番号プレースホルダ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fld id="{04001BD9-0B53-4FE5-A825-1C048DE8AC7B}" type="slidenum">
              <a:rPr kumimoji="0" lang="en-US" altLang="ja-JP" smtClean="0"/>
              <a:pPr eaLnBrk="1" hangingPunct="1"/>
              <a:t>28</a:t>
            </a:fld>
            <a:endParaRPr kumimoji="0" lang="en-US" altLang="ja-JP"/>
          </a:p>
        </p:txBody>
      </p:sp>
      <p:sp>
        <p:nvSpPr>
          <p:cNvPr id="3891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ja-JP"/>
              <a:t>for</a:t>
            </a:r>
            <a:r>
              <a:rPr lang="ja-JP" altLang="en-US"/>
              <a:t>文</a:t>
            </a:r>
          </a:p>
        </p:txBody>
      </p:sp>
      <p:sp>
        <p:nvSpPr>
          <p:cNvPr id="38916" name="Text Box 4"/>
          <p:cNvSpPr txBox="1">
            <a:spLocks noChangeArrowheads="1"/>
          </p:cNvSpPr>
          <p:nvPr/>
        </p:nvSpPr>
        <p:spPr bwMode="auto">
          <a:xfrm>
            <a:off x="3119438" y="1938338"/>
            <a:ext cx="3259137" cy="3954462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hlink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>
              <a:lnSpc>
                <a:spcPct val="70000"/>
              </a:lnSpc>
              <a:spcBef>
                <a:spcPct val="50000"/>
              </a:spcBef>
            </a:pPr>
            <a:r>
              <a:rPr lang="en-US" altLang="ja-JP" b="1">
                <a:latin typeface="Courier New" pitchFamily="49" charset="0"/>
              </a:rPr>
              <a:t>$ ./sample4-2</a:t>
            </a:r>
          </a:p>
          <a:p>
            <a:pPr eaLnBrk="1" hangingPunct="1">
              <a:lnSpc>
                <a:spcPct val="70000"/>
              </a:lnSpc>
              <a:spcBef>
                <a:spcPct val="50000"/>
              </a:spcBef>
            </a:pPr>
            <a:r>
              <a:rPr lang="ja-JP" altLang="ja-JP" b="1">
                <a:latin typeface="Courier New" pitchFamily="49" charset="0"/>
              </a:rPr>
              <a:t>1 2 3 4 5 6 7 8 9 10 </a:t>
            </a:r>
          </a:p>
          <a:p>
            <a:pPr eaLnBrk="1" hangingPunct="1">
              <a:lnSpc>
                <a:spcPct val="70000"/>
              </a:lnSpc>
              <a:spcBef>
                <a:spcPct val="50000"/>
              </a:spcBef>
            </a:pPr>
            <a:r>
              <a:rPr lang="ja-JP" altLang="ja-JP" b="1">
                <a:latin typeface="Courier New" pitchFamily="49" charset="0"/>
              </a:rPr>
              <a:t>1 2 3 4 5 6 7 8 9 10 </a:t>
            </a:r>
          </a:p>
          <a:p>
            <a:pPr eaLnBrk="1" hangingPunct="1">
              <a:lnSpc>
                <a:spcPct val="70000"/>
              </a:lnSpc>
              <a:spcBef>
                <a:spcPct val="50000"/>
              </a:spcBef>
            </a:pPr>
            <a:r>
              <a:rPr lang="ja-JP" altLang="ja-JP" b="1">
                <a:latin typeface="Courier New" pitchFamily="49" charset="0"/>
              </a:rPr>
              <a:t>1 2 3 4 5 6 7 8 9 10 </a:t>
            </a:r>
          </a:p>
          <a:p>
            <a:pPr eaLnBrk="1" hangingPunct="1">
              <a:lnSpc>
                <a:spcPct val="70000"/>
              </a:lnSpc>
              <a:spcBef>
                <a:spcPct val="50000"/>
              </a:spcBef>
            </a:pPr>
            <a:r>
              <a:rPr lang="ja-JP" altLang="ja-JP" b="1">
                <a:latin typeface="Courier New" pitchFamily="49" charset="0"/>
              </a:rPr>
              <a:t>1 2 3 4 5 6 7 8 9 10 </a:t>
            </a:r>
          </a:p>
          <a:p>
            <a:pPr eaLnBrk="1" hangingPunct="1">
              <a:lnSpc>
                <a:spcPct val="70000"/>
              </a:lnSpc>
              <a:spcBef>
                <a:spcPct val="50000"/>
              </a:spcBef>
            </a:pPr>
            <a:r>
              <a:rPr lang="ja-JP" altLang="ja-JP" b="1">
                <a:latin typeface="Courier New" pitchFamily="49" charset="0"/>
              </a:rPr>
              <a:t>1 2 3 4 5 6 7 8 9 10 </a:t>
            </a:r>
          </a:p>
          <a:p>
            <a:pPr eaLnBrk="1" hangingPunct="1">
              <a:lnSpc>
                <a:spcPct val="70000"/>
              </a:lnSpc>
              <a:spcBef>
                <a:spcPct val="50000"/>
              </a:spcBef>
            </a:pPr>
            <a:r>
              <a:rPr lang="ja-JP" altLang="ja-JP" b="1">
                <a:latin typeface="Courier New" pitchFamily="49" charset="0"/>
              </a:rPr>
              <a:t>1 2 3 4 5 6 7 8 9 10 </a:t>
            </a:r>
          </a:p>
          <a:p>
            <a:pPr eaLnBrk="1" hangingPunct="1">
              <a:lnSpc>
                <a:spcPct val="70000"/>
              </a:lnSpc>
              <a:spcBef>
                <a:spcPct val="50000"/>
              </a:spcBef>
            </a:pPr>
            <a:r>
              <a:rPr lang="ja-JP" altLang="ja-JP" b="1">
                <a:latin typeface="Courier New" pitchFamily="49" charset="0"/>
              </a:rPr>
              <a:t>1 2 3 4 5 6 7 8 9 10 </a:t>
            </a:r>
          </a:p>
          <a:p>
            <a:pPr eaLnBrk="1" hangingPunct="1">
              <a:lnSpc>
                <a:spcPct val="70000"/>
              </a:lnSpc>
              <a:spcBef>
                <a:spcPct val="50000"/>
              </a:spcBef>
            </a:pPr>
            <a:r>
              <a:rPr lang="ja-JP" altLang="ja-JP" b="1">
                <a:latin typeface="Courier New" pitchFamily="49" charset="0"/>
              </a:rPr>
              <a:t>1 2 3 4 5 6 7 8 9 10 </a:t>
            </a:r>
          </a:p>
          <a:p>
            <a:pPr eaLnBrk="1" hangingPunct="1">
              <a:lnSpc>
                <a:spcPct val="70000"/>
              </a:lnSpc>
              <a:spcBef>
                <a:spcPct val="50000"/>
              </a:spcBef>
            </a:pPr>
            <a:r>
              <a:rPr lang="ja-JP" altLang="ja-JP" b="1">
                <a:latin typeface="Courier New" pitchFamily="49" charset="0"/>
              </a:rPr>
              <a:t>1 2 3 4 5 6 7 8 9 10 </a:t>
            </a:r>
          </a:p>
          <a:p>
            <a:pPr eaLnBrk="1" hangingPunct="1">
              <a:lnSpc>
                <a:spcPct val="70000"/>
              </a:lnSpc>
              <a:spcBef>
                <a:spcPct val="50000"/>
              </a:spcBef>
            </a:pPr>
            <a:r>
              <a:rPr lang="ja-JP" altLang="ja-JP" b="1">
                <a:latin typeface="Courier New" pitchFamily="49" charset="0"/>
              </a:rPr>
              <a:t>1 2 3 4 5 6 7 8 9 10 </a:t>
            </a:r>
            <a:endParaRPr lang="en-US" altLang="ja-JP" b="1">
              <a:latin typeface="Courier New" pitchFamily="49" charset="0"/>
            </a:endParaRPr>
          </a:p>
          <a:p>
            <a:pPr eaLnBrk="1" hangingPunct="1">
              <a:lnSpc>
                <a:spcPct val="70000"/>
              </a:lnSpc>
              <a:spcBef>
                <a:spcPct val="50000"/>
              </a:spcBef>
            </a:pPr>
            <a:r>
              <a:rPr lang="en-US" altLang="ja-JP" b="1">
                <a:latin typeface="Courier New" pitchFamily="49" charset="0"/>
              </a:rPr>
              <a:t>$</a:t>
            </a:r>
          </a:p>
        </p:txBody>
      </p:sp>
      <p:sp>
        <p:nvSpPr>
          <p:cNvPr id="38917" name="Text Box 5"/>
          <p:cNvSpPr txBox="1">
            <a:spLocks noChangeArrowheads="1"/>
          </p:cNvSpPr>
          <p:nvPr/>
        </p:nvSpPr>
        <p:spPr bwMode="auto">
          <a:xfrm>
            <a:off x="2295525" y="1519238"/>
            <a:ext cx="1193800" cy="442912"/>
          </a:xfrm>
          <a:prstGeom prst="rect">
            <a:avLst/>
          </a:prstGeom>
          <a:solidFill>
            <a:schemeClr val="bg1"/>
          </a:solidFill>
          <a:ln w="76200">
            <a:solidFill>
              <a:schemeClr val="hlink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ja-JP" altLang="en-US"/>
              <a:t>出力画面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スライド番号プレースホルダ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fld id="{1F2D22A5-8453-42EC-9EE4-0BBA55E3E1BD}" type="slidenum">
              <a:rPr kumimoji="0" lang="en-US" altLang="ja-JP" smtClean="0"/>
              <a:pPr eaLnBrk="1" hangingPunct="1"/>
              <a:t>29</a:t>
            </a:fld>
            <a:endParaRPr kumimoji="0" lang="en-US" altLang="ja-JP"/>
          </a:p>
        </p:txBody>
      </p:sp>
      <p:sp>
        <p:nvSpPr>
          <p:cNvPr id="3993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ja-JP"/>
              <a:t>while</a:t>
            </a:r>
            <a:r>
              <a:rPr lang="ja-JP" altLang="en-US"/>
              <a:t>文</a:t>
            </a:r>
          </a:p>
        </p:txBody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ja-JP"/>
              <a:t>while (</a:t>
            </a:r>
            <a:r>
              <a:rPr lang="ja-JP" altLang="en-US"/>
              <a:t>式</a:t>
            </a:r>
            <a:r>
              <a:rPr lang="en-US" altLang="ja-JP"/>
              <a:t>) </a:t>
            </a:r>
            <a:r>
              <a:rPr lang="ja-JP" altLang="en-US"/>
              <a:t>文</a:t>
            </a:r>
            <a:r>
              <a:rPr lang="en-US" altLang="ja-JP"/>
              <a:t>;</a:t>
            </a:r>
          </a:p>
          <a:p>
            <a:pPr lvl="1" eaLnBrk="1" hangingPunct="1"/>
            <a:r>
              <a:rPr lang="ja-JP" altLang="en-US"/>
              <a:t>式が成立している間，文を実行する</a:t>
            </a:r>
          </a:p>
        </p:txBody>
      </p:sp>
      <p:sp>
        <p:nvSpPr>
          <p:cNvPr id="39941" name="Text Box 5"/>
          <p:cNvSpPr txBox="1">
            <a:spLocks noChangeArrowheads="1"/>
          </p:cNvSpPr>
          <p:nvPr/>
        </p:nvSpPr>
        <p:spPr bwMode="auto">
          <a:xfrm>
            <a:off x="842963" y="2670175"/>
            <a:ext cx="7456487" cy="3859213"/>
          </a:xfrm>
          <a:prstGeom prst="rect">
            <a:avLst/>
          </a:prstGeom>
          <a:solidFill>
            <a:schemeClr val="accent2"/>
          </a:solidFill>
          <a:ln w="38100">
            <a:solidFill>
              <a:schemeClr val="hlink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>
              <a:lnSpc>
                <a:spcPct val="50000"/>
              </a:lnSpc>
              <a:spcBef>
                <a:spcPct val="50000"/>
              </a:spcBef>
            </a:pPr>
            <a:r>
              <a:rPr lang="en-US" altLang="ja-JP" b="1">
                <a:latin typeface="Courier New" pitchFamily="49" charset="0"/>
              </a:rPr>
              <a:t>#include &lt;stdio.h&gt;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</a:pPr>
            <a:endParaRPr lang="en-US" altLang="ja-JP" b="1">
              <a:latin typeface="Courier New" pitchFamily="49" charset="0"/>
            </a:endParaRPr>
          </a:p>
          <a:p>
            <a:pPr eaLnBrk="1" hangingPunct="1">
              <a:lnSpc>
                <a:spcPct val="50000"/>
              </a:lnSpc>
              <a:spcBef>
                <a:spcPct val="50000"/>
              </a:spcBef>
            </a:pPr>
            <a:r>
              <a:rPr lang="en-US" altLang="ja-JP" b="1">
                <a:latin typeface="Courier New" pitchFamily="49" charset="0"/>
              </a:rPr>
              <a:t>int main(void)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</a:pPr>
            <a:r>
              <a:rPr lang="en-US" altLang="ja-JP" b="1">
                <a:latin typeface="Courier New" pitchFamily="49" charset="0"/>
              </a:rPr>
              <a:t>{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</a:pPr>
            <a:r>
              <a:rPr lang="en-US" altLang="ja-JP" b="1">
                <a:latin typeface="Courier New" pitchFamily="49" charset="0"/>
              </a:rPr>
              <a:t>  char ch;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</a:pPr>
            <a:endParaRPr lang="en-US" altLang="ja-JP" b="1">
              <a:latin typeface="Courier New" pitchFamily="49" charset="0"/>
            </a:endParaRPr>
          </a:p>
          <a:p>
            <a:pPr eaLnBrk="1" hangingPunct="1">
              <a:lnSpc>
                <a:spcPct val="50000"/>
              </a:lnSpc>
              <a:spcBef>
                <a:spcPct val="50000"/>
              </a:spcBef>
            </a:pPr>
            <a:r>
              <a:rPr lang="en-US" altLang="ja-JP" b="1">
                <a:latin typeface="Courier New" pitchFamily="49" charset="0"/>
              </a:rPr>
              <a:t>  ch = getchar();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</a:pPr>
            <a:r>
              <a:rPr lang="en-US" altLang="ja-JP" b="1">
                <a:latin typeface="Courier New" pitchFamily="49" charset="0"/>
              </a:rPr>
              <a:t>  </a:t>
            </a:r>
            <a:r>
              <a:rPr lang="en-US" altLang="ja-JP" b="1" u="sng">
                <a:solidFill>
                  <a:srgbClr val="FF0000"/>
                </a:solidFill>
                <a:latin typeface="Courier New" pitchFamily="49" charset="0"/>
              </a:rPr>
              <a:t>while</a:t>
            </a:r>
            <a:r>
              <a:rPr lang="en-US" altLang="ja-JP" b="1">
                <a:latin typeface="Courier New" pitchFamily="49" charset="0"/>
              </a:rPr>
              <a:t> (ch != 'q')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</a:pPr>
            <a:r>
              <a:rPr lang="en-US" altLang="ja-JP" b="1">
                <a:latin typeface="Courier New" pitchFamily="49" charset="0"/>
              </a:rPr>
              <a:t>    ch = getchar();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</a:pPr>
            <a:endParaRPr lang="en-US" altLang="ja-JP" b="1">
              <a:latin typeface="Courier New" pitchFamily="49" charset="0"/>
            </a:endParaRPr>
          </a:p>
          <a:p>
            <a:pPr eaLnBrk="1" hangingPunct="1">
              <a:lnSpc>
                <a:spcPct val="50000"/>
              </a:lnSpc>
              <a:spcBef>
                <a:spcPct val="50000"/>
              </a:spcBef>
            </a:pPr>
            <a:r>
              <a:rPr lang="en-US" altLang="ja-JP" b="1">
                <a:latin typeface="Courier New" pitchFamily="49" charset="0"/>
              </a:rPr>
              <a:t>  printf("q</a:t>
            </a:r>
            <a:r>
              <a:rPr lang="ja-JP" altLang="en-US" b="1">
                <a:latin typeface="Courier New" pitchFamily="49" charset="0"/>
              </a:rPr>
              <a:t>が入力されました</a:t>
            </a:r>
            <a:r>
              <a:rPr lang="en-US" altLang="ja-JP" b="1">
                <a:latin typeface="Courier New" pitchFamily="49" charset="0"/>
              </a:rPr>
              <a:t>\n");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</a:pPr>
            <a:endParaRPr lang="en-US" altLang="ja-JP" b="1">
              <a:latin typeface="Courier New" pitchFamily="49" charset="0"/>
            </a:endParaRPr>
          </a:p>
          <a:p>
            <a:pPr eaLnBrk="1" hangingPunct="1">
              <a:lnSpc>
                <a:spcPct val="50000"/>
              </a:lnSpc>
              <a:spcBef>
                <a:spcPct val="50000"/>
              </a:spcBef>
            </a:pPr>
            <a:r>
              <a:rPr lang="en-US" altLang="ja-JP" b="1">
                <a:latin typeface="Courier New" pitchFamily="49" charset="0"/>
              </a:rPr>
              <a:t>  return 0;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</a:pPr>
            <a:r>
              <a:rPr lang="en-US" altLang="ja-JP" b="1">
                <a:latin typeface="Courier New" pitchFamily="49" charset="0"/>
              </a:rPr>
              <a:t>}</a:t>
            </a:r>
          </a:p>
        </p:txBody>
      </p:sp>
      <p:sp>
        <p:nvSpPr>
          <p:cNvPr id="39942" name="AutoShape 9"/>
          <p:cNvSpPr>
            <a:spLocks/>
          </p:cNvSpPr>
          <p:nvPr/>
        </p:nvSpPr>
        <p:spPr bwMode="auto">
          <a:xfrm>
            <a:off x="4957763" y="1746250"/>
            <a:ext cx="3378200" cy="393700"/>
          </a:xfrm>
          <a:prstGeom prst="borderCallout1">
            <a:avLst>
              <a:gd name="adj1" fmla="val 29032"/>
              <a:gd name="adj2" fmla="val -2255"/>
              <a:gd name="adj3" fmla="val 533065"/>
              <a:gd name="adj4" fmla="val -82565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altLang="ja-JP"/>
              <a:t>char</a:t>
            </a:r>
            <a:r>
              <a:rPr lang="ja-JP" altLang="en-US"/>
              <a:t>は，文字を表すデータ型</a:t>
            </a:r>
          </a:p>
        </p:txBody>
      </p:sp>
      <p:sp>
        <p:nvSpPr>
          <p:cNvPr id="39943" name="AutoShape 10"/>
          <p:cNvSpPr>
            <a:spLocks/>
          </p:cNvSpPr>
          <p:nvPr/>
        </p:nvSpPr>
        <p:spPr bwMode="auto">
          <a:xfrm>
            <a:off x="4987925" y="3035300"/>
            <a:ext cx="3378200" cy="714375"/>
          </a:xfrm>
          <a:prstGeom prst="borderCallout1">
            <a:avLst>
              <a:gd name="adj1" fmla="val 16000"/>
              <a:gd name="adj2" fmla="val -2255"/>
              <a:gd name="adj3" fmla="val 176444"/>
              <a:gd name="adj4" fmla="val -74861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altLang="ja-JP"/>
              <a:t>getchar()</a:t>
            </a:r>
            <a:r>
              <a:rPr lang="ja-JP" altLang="en-US"/>
              <a:t>はキーボードから</a:t>
            </a:r>
            <a:r>
              <a:rPr lang="en-US" altLang="ja-JP"/>
              <a:t>1</a:t>
            </a:r>
            <a:r>
              <a:rPr lang="ja-JP" altLang="en-US"/>
              <a:t>文字入力する関数</a:t>
            </a:r>
          </a:p>
        </p:txBody>
      </p:sp>
      <p:sp>
        <p:nvSpPr>
          <p:cNvPr id="39944" name="AutoShape 11"/>
          <p:cNvSpPr>
            <a:spLocks/>
          </p:cNvSpPr>
          <p:nvPr/>
        </p:nvSpPr>
        <p:spPr bwMode="auto">
          <a:xfrm>
            <a:off x="5130800" y="3875088"/>
            <a:ext cx="3378200" cy="434975"/>
          </a:xfrm>
          <a:prstGeom prst="borderCallout1">
            <a:avLst>
              <a:gd name="adj1" fmla="val 26278"/>
              <a:gd name="adj2" fmla="val -2255"/>
              <a:gd name="adj3" fmla="val 172264"/>
              <a:gd name="adj4" fmla="val -5456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altLang="ja-JP"/>
              <a:t>'q'</a:t>
            </a:r>
            <a:r>
              <a:rPr lang="ja-JP" altLang="en-US"/>
              <a:t>は，</a:t>
            </a:r>
            <a:r>
              <a:rPr lang="en-US" altLang="ja-JP"/>
              <a:t>q</a:t>
            </a:r>
            <a:r>
              <a:rPr lang="ja-JP" altLang="en-US"/>
              <a:t>という文字を表す</a:t>
            </a:r>
          </a:p>
        </p:txBody>
      </p:sp>
      <p:sp>
        <p:nvSpPr>
          <p:cNvPr id="39945" name="Text Box 12"/>
          <p:cNvSpPr txBox="1">
            <a:spLocks noChangeArrowheads="1"/>
          </p:cNvSpPr>
          <p:nvPr/>
        </p:nvSpPr>
        <p:spPr bwMode="auto">
          <a:xfrm>
            <a:off x="6278563" y="4800600"/>
            <a:ext cx="2557462" cy="1846263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hlink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>
              <a:lnSpc>
                <a:spcPct val="75000"/>
              </a:lnSpc>
              <a:spcBef>
                <a:spcPct val="50000"/>
              </a:spcBef>
            </a:pPr>
            <a:r>
              <a:rPr lang="en-US" altLang="ja-JP" sz="1600" b="1">
                <a:latin typeface="Courier New" pitchFamily="49" charset="0"/>
              </a:rPr>
              <a:t>$ ./sample5</a:t>
            </a:r>
          </a:p>
          <a:p>
            <a:pPr eaLnBrk="1" hangingPunct="1">
              <a:lnSpc>
                <a:spcPct val="75000"/>
              </a:lnSpc>
              <a:spcBef>
                <a:spcPct val="50000"/>
              </a:spcBef>
            </a:pPr>
            <a:r>
              <a:rPr kumimoji="0" lang="en-US" altLang="ja-JP" sz="1600" b="1" u="sng">
                <a:latin typeface="Courier New" pitchFamily="49" charset="0"/>
              </a:rPr>
              <a:t>o</a:t>
            </a:r>
          </a:p>
          <a:p>
            <a:pPr eaLnBrk="1" hangingPunct="1">
              <a:lnSpc>
                <a:spcPct val="75000"/>
              </a:lnSpc>
              <a:spcBef>
                <a:spcPct val="50000"/>
              </a:spcBef>
            </a:pPr>
            <a:r>
              <a:rPr lang="en-US" altLang="ja-JP" sz="1600" b="1" u="sng">
                <a:latin typeface="Courier New" pitchFamily="49" charset="0"/>
              </a:rPr>
              <a:t>p</a:t>
            </a:r>
            <a:endParaRPr lang="en-US" altLang="ja-JP" sz="1600" b="1">
              <a:latin typeface="Courier New" pitchFamily="49" charset="0"/>
            </a:endParaRPr>
          </a:p>
          <a:p>
            <a:pPr eaLnBrk="1" hangingPunct="1">
              <a:lnSpc>
                <a:spcPct val="75000"/>
              </a:lnSpc>
              <a:spcBef>
                <a:spcPct val="50000"/>
              </a:spcBef>
            </a:pPr>
            <a:r>
              <a:rPr lang="en-US" altLang="ja-JP" sz="1600" b="1" u="sng">
                <a:latin typeface="Courier New" pitchFamily="49" charset="0"/>
              </a:rPr>
              <a:t>q</a:t>
            </a:r>
          </a:p>
          <a:p>
            <a:pPr eaLnBrk="1" hangingPunct="1">
              <a:lnSpc>
                <a:spcPct val="75000"/>
              </a:lnSpc>
              <a:spcBef>
                <a:spcPct val="50000"/>
              </a:spcBef>
            </a:pPr>
            <a:r>
              <a:rPr lang="en-US" altLang="ja-JP" sz="1600" b="1">
                <a:latin typeface="Courier New" pitchFamily="49" charset="0"/>
              </a:rPr>
              <a:t>q</a:t>
            </a:r>
            <a:r>
              <a:rPr lang="ja-JP" altLang="en-US" sz="1600" b="1">
                <a:latin typeface="Courier New" pitchFamily="49" charset="0"/>
              </a:rPr>
              <a:t>が入力されました</a:t>
            </a:r>
          </a:p>
          <a:p>
            <a:pPr eaLnBrk="1" hangingPunct="1">
              <a:lnSpc>
                <a:spcPct val="75000"/>
              </a:lnSpc>
              <a:spcBef>
                <a:spcPct val="50000"/>
              </a:spcBef>
            </a:pPr>
            <a:r>
              <a:rPr lang="en-US" altLang="ja-JP" sz="1600" b="1">
                <a:latin typeface="Courier New" pitchFamily="49" charset="0"/>
              </a:rPr>
              <a:t>$</a:t>
            </a:r>
          </a:p>
        </p:txBody>
      </p:sp>
      <p:sp>
        <p:nvSpPr>
          <p:cNvPr id="39946" name="Text Box 13"/>
          <p:cNvSpPr txBox="1">
            <a:spLocks noChangeArrowheads="1"/>
          </p:cNvSpPr>
          <p:nvPr/>
        </p:nvSpPr>
        <p:spPr bwMode="auto">
          <a:xfrm>
            <a:off x="5813425" y="4368800"/>
            <a:ext cx="1193800" cy="442913"/>
          </a:xfrm>
          <a:prstGeom prst="rect">
            <a:avLst/>
          </a:prstGeom>
          <a:solidFill>
            <a:schemeClr val="bg1"/>
          </a:solidFill>
          <a:ln w="76200">
            <a:solidFill>
              <a:schemeClr val="hlink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ja-JP" altLang="en-US"/>
              <a:t>出力画面</a:t>
            </a:r>
          </a:p>
        </p:txBody>
      </p:sp>
      <p:sp>
        <p:nvSpPr>
          <p:cNvPr id="39947" name="Line 14"/>
          <p:cNvSpPr>
            <a:spLocks noChangeShapeType="1"/>
          </p:cNvSpPr>
          <p:nvPr/>
        </p:nvSpPr>
        <p:spPr bwMode="auto">
          <a:xfrm flipV="1">
            <a:off x="5592763" y="5300663"/>
            <a:ext cx="765175" cy="695325"/>
          </a:xfrm>
          <a:prstGeom prst="line">
            <a:avLst/>
          </a:prstGeom>
          <a:noFill/>
          <a:ln w="9525">
            <a:solidFill>
              <a:schemeClr val="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39948" name="Text Box 15"/>
          <p:cNvSpPr txBox="1">
            <a:spLocks noChangeArrowheads="1"/>
          </p:cNvSpPr>
          <p:nvPr/>
        </p:nvSpPr>
        <p:spPr bwMode="auto">
          <a:xfrm>
            <a:off x="3411538" y="5900738"/>
            <a:ext cx="27432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ja-JP" altLang="en-US">
                <a:solidFill>
                  <a:schemeClr val="hlink"/>
                </a:solidFill>
              </a:rPr>
              <a:t>キーボードから入力</a:t>
            </a:r>
          </a:p>
          <a:p>
            <a:pPr algn="ctr" eaLnBrk="1" hangingPunct="1">
              <a:spcBef>
                <a:spcPct val="50000"/>
              </a:spcBef>
            </a:pPr>
            <a:r>
              <a:rPr lang="en-US" altLang="ja-JP" sz="1200">
                <a:solidFill>
                  <a:schemeClr val="hlink"/>
                </a:solidFill>
              </a:rPr>
              <a:t>(</a:t>
            </a:r>
            <a:r>
              <a:rPr lang="ja-JP" altLang="en-US" sz="1200">
                <a:solidFill>
                  <a:schemeClr val="hlink"/>
                </a:solidFill>
              </a:rPr>
              <a:t>入力後は</a:t>
            </a:r>
            <a:r>
              <a:rPr lang="en-US" altLang="ja-JP" sz="1200">
                <a:solidFill>
                  <a:schemeClr val="hlink"/>
                </a:solidFill>
              </a:rPr>
              <a:t>,</a:t>
            </a:r>
            <a:r>
              <a:rPr lang="ja-JP" altLang="en-US" sz="1200">
                <a:solidFill>
                  <a:schemeClr val="hlink"/>
                </a:solidFill>
              </a:rPr>
              <a:t>それぞれ</a:t>
            </a:r>
            <a:r>
              <a:rPr lang="en-US" altLang="ja-JP" sz="1200">
                <a:solidFill>
                  <a:schemeClr val="hlink"/>
                </a:solidFill>
              </a:rPr>
              <a:t>Enter</a:t>
            </a:r>
            <a:r>
              <a:rPr lang="ja-JP" altLang="en-US" sz="1200">
                <a:solidFill>
                  <a:schemeClr val="hlink"/>
                </a:solidFill>
              </a:rPr>
              <a:t>を押す</a:t>
            </a:r>
            <a:r>
              <a:rPr lang="en-US" altLang="ja-JP" sz="1200">
                <a:solidFill>
                  <a:schemeClr val="hlink"/>
                </a:solidFill>
              </a:rPr>
              <a:t>)</a:t>
            </a:r>
          </a:p>
        </p:txBody>
      </p:sp>
      <p:sp>
        <p:nvSpPr>
          <p:cNvPr id="39949" name="Line 16"/>
          <p:cNvSpPr>
            <a:spLocks noChangeShapeType="1"/>
          </p:cNvSpPr>
          <p:nvPr/>
        </p:nvSpPr>
        <p:spPr bwMode="auto">
          <a:xfrm flipV="1">
            <a:off x="5702300" y="5654675"/>
            <a:ext cx="658813" cy="404813"/>
          </a:xfrm>
          <a:prstGeom prst="line">
            <a:avLst/>
          </a:prstGeom>
          <a:noFill/>
          <a:ln w="9525">
            <a:solidFill>
              <a:schemeClr val="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39950" name="Line 17"/>
          <p:cNvSpPr>
            <a:spLocks noChangeShapeType="1"/>
          </p:cNvSpPr>
          <p:nvPr/>
        </p:nvSpPr>
        <p:spPr bwMode="auto">
          <a:xfrm flipV="1">
            <a:off x="5800725" y="5886450"/>
            <a:ext cx="506413" cy="268288"/>
          </a:xfrm>
          <a:prstGeom prst="line">
            <a:avLst/>
          </a:prstGeom>
          <a:noFill/>
          <a:ln w="9525">
            <a:solidFill>
              <a:schemeClr val="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ja-JP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スライド番号プレースホルダ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fld id="{1288AAED-6862-45FF-ACB4-A975554671EC}" type="slidenum">
              <a:rPr kumimoji="0" lang="en-US" altLang="ja-JP" smtClean="0"/>
              <a:pPr eaLnBrk="1" hangingPunct="1"/>
              <a:t>3</a:t>
            </a:fld>
            <a:endParaRPr kumimoji="0" lang="en-US" altLang="ja-JP"/>
          </a:p>
        </p:txBody>
      </p:sp>
      <p:sp>
        <p:nvSpPr>
          <p:cNvPr id="1331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ja-JP"/>
              <a:t>C</a:t>
            </a:r>
            <a:r>
              <a:rPr lang="ja-JP" altLang="en-US"/>
              <a:t>の歴史</a:t>
            </a:r>
          </a:p>
        </p:txBody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ja-JP"/>
              <a:t>C</a:t>
            </a:r>
            <a:r>
              <a:rPr lang="ja-JP" altLang="en-US"/>
              <a:t>言語</a:t>
            </a:r>
            <a:r>
              <a:rPr lang="en-US" altLang="ja-JP"/>
              <a:t>: 1973</a:t>
            </a:r>
            <a:r>
              <a:rPr lang="ja-JP" altLang="en-US"/>
              <a:t>年ベル研究所の</a:t>
            </a:r>
            <a:r>
              <a:rPr lang="en-US" altLang="ja-JP"/>
              <a:t>Ritchie</a:t>
            </a:r>
            <a:r>
              <a:rPr lang="ja-JP" altLang="en-US"/>
              <a:t>等が</a:t>
            </a:r>
            <a:r>
              <a:rPr lang="en-US" altLang="ja-JP"/>
              <a:t>UNIX</a:t>
            </a:r>
            <a:r>
              <a:rPr lang="ja-JP" altLang="en-US"/>
              <a:t>を書き直すために設計した言語</a:t>
            </a:r>
          </a:p>
          <a:p>
            <a:pPr lvl="1" eaLnBrk="1" hangingPunct="1"/>
            <a:r>
              <a:rPr lang="en-US" altLang="ja-JP"/>
              <a:t>B</a:t>
            </a:r>
            <a:r>
              <a:rPr lang="ja-JP" altLang="en-US"/>
              <a:t>言語</a:t>
            </a:r>
            <a:r>
              <a:rPr lang="en-US" altLang="ja-JP"/>
              <a:t>: C</a:t>
            </a:r>
            <a:r>
              <a:rPr lang="ja-JP" altLang="en-US"/>
              <a:t>の前身．</a:t>
            </a:r>
            <a:r>
              <a:rPr lang="en-US" altLang="ja-JP"/>
              <a:t>DEC PDP-7</a:t>
            </a:r>
            <a:r>
              <a:rPr lang="ja-JP" altLang="en-US"/>
              <a:t>上の最初の</a:t>
            </a:r>
            <a:r>
              <a:rPr lang="en-US" altLang="ja-JP"/>
              <a:t>UNIX</a:t>
            </a:r>
            <a:r>
              <a:rPr lang="ja-JP" altLang="en-US"/>
              <a:t>システム用にトムプソンが</a:t>
            </a:r>
            <a:r>
              <a:rPr lang="en-US" altLang="ja-JP"/>
              <a:t>1970</a:t>
            </a:r>
            <a:r>
              <a:rPr lang="ja-JP" altLang="en-US"/>
              <a:t>年に開発した</a:t>
            </a:r>
          </a:p>
          <a:p>
            <a:pPr lvl="1" eaLnBrk="1" hangingPunct="1"/>
            <a:r>
              <a:rPr lang="en-US" altLang="ja-JP"/>
              <a:t>C++: 1983</a:t>
            </a:r>
            <a:r>
              <a:rPr lang="ja-JP" altLang="en-US"/>
              <a:t>年にはベル研究所において，ストロースツルプにより</a:t>
            </a:r>
            <a:r>
              <a:rPr lang="en-US" altLang="ja-JP"/>
              <a:t>C++</a:t>
            </a:r>
            <a:r>
              <a:rPr lang="ja-JP" altLang="en-US"/>
              <a:t>へと発展</a:t>
            </a:r>
          </a:p>
          <a:p>
            <a:pPr lvl="2" eaLnBrk="1" hangingPunct="1"/>
            <a:r>
              <a:rPr lang="en-US" altLang="ja-JP" sz="2800"/>
              <a:t>Simula</a:t>
            </a:r>
            <a:r>
              <a:rPr lang="ja-JP" altLang="en-US" sz="2800"/>
              <a:t>からオブジェクト指向プログラムの概念を採り入れる</a:t>
            </a:r>
          </a:p>
          <a:p>
            <a:pPr lvl="2" eaLnBrk="1" hangingPunct="1"/>
            <a:r>
              <a:rPr lang="en-US" altLang="ja-JP" sz="2800"/>
              <a:t>Algol68</a:t>
            </a:r>
            <a:r>
              <a:rPr lang="ja-JP" altLang="en-US" sz="2800"/>
              <a:t>から言語の拡張概念を採り入れる</a:t>
            </a:r>
          </a:p>
          <a:p>
            <a:pPr eaLnBrk="1" hangingPunct="1"/>
            <a:endParaRPr lang="en-US" altLang="ja-JP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スライド番号プレースホルダ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fld id="{7622154C-B888-43E4-B773-7EB20063FB17}" type="slidenum">
              <a:rPr kumimoji="0" lang="en-US" altLang="ja-JP" smtClean="0"/>
              <a:pPr eaLnBrk="1" hangingPunct="1"/>
              <a:t>30</a:t>
            </a:fld>
            <a:endParaRPr kumimoji="0" lang="en-US" altLang="ja-JP"/>
          </a:p>
        </p:txBody>
      </p:sp>
      <p:sp>
        <p:nvSpPr>
          <p:cNvPr id="4096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ja-JP"/>
              <a:t>while</a:t>
            </a:r>
            <a:r>
              <a:rPr lang="ja-JP" altLang="en-US"/>
              <a:t>文</a:t>
            </a:r>
          </a:p>
        </p:txBody>
      </p:sp>
      <p:pic>
        <p:nvPicPr>
          <p:cNvPr id="40964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875" y="1268413"/>
            <a:ext cx="4530725" cy="5322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スライド番号プレースホルダ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fld id="{81250E61-2E22-4AFB-9827-AB61624A74A1}" type="slidenum">
              <a:rPr kumimoji="0" lang="en-US" altLang="ja-JP" smtClean="0"/>
              <a:pPr eaLnBrk="1" hangingPunct="1"/>
              <a:t>31</a:t>
            </a:fld>
            <a:endParaRPr kumimoji="0" lang="en-US" altLang="ja-JP"/>
          </a:p>
        </p:txBody>
      </p:sp>
      <p:sp>
        <p:nvSpPr>
          <p:cNvPr id="4198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ja-JP"/>
              <a:t>break</a:t>
            </a:r>
            <a:r>
              <a:rPr lang="ja-JP" altLang="en-US"/>
              <a:t>文	</a:t>
            </a:r>
          </a:p>
        </p:txBody>
      </p:sp>
      <p:sp>
        <p:nvSpPr>
          <p:cNvPr id="4198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ja-JP"/>
              <a:t>break</a:t>
            </a:r>
            <a:r>
              <a:rPr lang="ja-JP" altLang="en-US"/>
              <a:t>文を使うと，ループを終了できる</a:t>
            </a:r>
          </a:p>
        </p:txBody>
      </p:sp>
      <p:sp>
        <p:nvSpPr>
          <p:cNvPr id="41989" name="Text Box 4"/>
          <p:cNvSpPr txBox="1">
            <a:spLocks noChangeArrowheads="1"/>
          </p:cNvSpPr>
          <p:nvPr/>
        </p:nvSpPr>
        <p:spPr bwMode="auto">
          <a:xfrm>
            <a:off x="842963" y="2492375"/>
            <a:ext cx="7456487" cy="3859213"/>
          </a:xfrm>
          <a:prstGeom prst="rect">
            <a:avLst/>
          </a:prstGeom>
          <a:solidFill>
            <a:schemeClr val="accent2"/>
          </a:solidFill>
          <a:ln w="38100">
            <a:solidFill>
              <a:schemeClr val="hlink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>
              <a:lnSpc>
                <a:spcPct val="50000"/>
              </a:lnSpc>
              <a:spcBef>
                <a:spcPct val="50000"/>
              </a:spcBef>
            </a:pPr>
            <a:r>
              <a:rPr lang="en-US" altLang="ja-JP" b="1">
                <a:latin typeface="Courier New" pitchFamily="49" charset="0"/>
              </a:rPr>
              <a:t>#include &lt;stdio.h&gt;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</a:pPr>
            <a:endParaRPr lang="en-US" altLang="ja-JP" b="1">
              <a:latin typeface="Courier New" pitchFamily="49" charset="0"/>
            </a:endParaRPr>
          </a:p>
          <a:p>
            <a:pPr eaLnBrk="1" hangingPunct="1">
              <a:lnSpc>
                <a:spcPct val="50000"/>
              </a:lnSpc>
              <a:spcBef>
                <a:spcPct val="50000"/>
              </a:spcBef>
            </a:pPr>
            <a:r>
              <a:rPr lang="en-US" altLang="ja-JP" b="1">
                <a:latin typeface="Courier New" pitchFamily="49" charset="0"/>
              </a:rPr>
              <a:t>int main(void)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</a:pPr>
            <a:r>
              <a:rPr lang="en-US" altLang="ja-JP" b="1">
                <a:latin typeface="Courier New" pitchFamily="49" charset="0"/>
              </a:rPr>
              <a:t>{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</a:pPr>
            <a:r>
              <a:rPr lang="en-US" altLang="ja-JP" b="1">
                <a:latin typeface="Courier New" pitchFamily="49" charset="0"/>
              </a:rPr>
              <a:t>  int i;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</a:pPr>
            <a:endParaRPr lang="en-US" altLang="ja-JP" b="1">
              <a:latin typeface="Courier New" pitchFamily="49" charset="0"/>
            </a:endParaRPr>
          </a:p>
          <a:p>
            <a:pPr eaLnBrk="1" hangingPunct="1">
              <a:lnSpc>
                <a:spcPct val="50000"/>
              </a:lnSpc>
              <a:spcBef>
                <a:spcPct val="50000"/>
              </a:spcBef>
            </a:pPr>
            <a:r>
              <a:rPr lang="en-US" altLang="ja-JP" b="1">
                <a:latin typeface="Courier New" pitchFamily="49" charset="0"/>
              </a:rPr>
              <a:t>  for (i=1; i&lt;100; i++) {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</a:pPr>
            <a:r>
              <a:rPr lang="en-US" altLang="ja-JP" b="1">
                <a:latin typeface="Courier New" pitchFamily="49" charset="0"/>
              </a:rPr>
              <a:t>    printf("%d ", i);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</a:pPr>
            <a:r>
              <a:rPr lang="en-US" altLang="ja-JP" b="1">
                <a:latin typeface="Courier New" pitchFamily="49" charset="0"/>
              </a:rPr>
              <a:t>    if (i==10) </a:t>
            </a:r>
            <a:r>
              <a:rPr lang="en-US" altLang="ja-JP" b="1">
                <a:solidFill>
                  <a:srgbClr val="FF0000"/>
                </a:solidFill>
                <a:latin typeface="Courier New" pitchFamily="49" charset="0"/>
              </a:rPr>
              <a:t>break;</a:t>
            </a:r>
            <a:r>
              <a:rPr lang="en-US" altLang="ja-JP" b="1">
                <a:latin typeface="Courier New" pitchFamily="49" charset="0"/>
              </a:rPr>
              <a:t> /* </a:t>
            </a:r>
            <a:r>
              <a:rPr lang="ja-JP" altLang="en-US" b="1">
                <a:latin typeface="Courier New" pitchFamily="49" charset="0"/>
              </a:rPr>
              <a:t>ループから抜ける *</a:t>
            </a:r>
            <a:r>
              <a:rPr lang="en-US" altLang="ja-JP" b="1">
                <a:latin typeface="Courier New" pitchFamily="49" charset="0"/>
              </a:rPr>
              <a:t>/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</a:pPr>
            <a:r>
              <a:rPr lang="en-US" altLang="ja-JP" b="1">
                <a:latin typeface="Courier New" pitchFamily="49" charset="0"/>
              </a:rPr>
              <a:t>  }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</a:pPr>
            <a:r>
              <a:rPr lang="en-US" altLang="ja-JP" b="1">
                <a:latin typeface="Courier New" pitchFamily="49" charset="0"/>
              </a:rPr>
              <a:t>  printf("\n");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</a:pPr>
            <a:endParaRPr lang="en-US" altLang="ja-JP" b="1">
              <a:latin typeface="Courier New" pitchFamily="49" charset="0"/>
            </a:endParaRPr>
          </a:p>
          <a:p>
            <a:pPr eaLnBrk="1" hangingPunct="1">
              <a:lnSpc>
                <a:spcPct val="50000"/>
              </a:lnSpc>
              <a:spcBef>
                <a:spcPct val="50000"/>
              </a:spcBef>
            </a:pPr>
            <a:r>
              <a:rPr lang="en-US" altLang="ja-JP" b="1">
                <a:latin typeface="Courier New" pitchFamily="49" charset="0"/>
              </a:rPr>
              <a:t>  return 0;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</a:pPr>
            <a:r>
              <a:rPr lang="en-US" altLang="ja-JP" b="1">
                <a:latin typeface="Courier New" pitchFamily="49" charset="0"/>
              </a:rPr>
              <a:t>}</a:t>
            </a:r>
          </a:p>
        </p:txBody>
      </p:sp>
      <p:sp>
        <p:nvSpPr>
          <p:cNvPr id="41990" name="Text Box 9"/>
          <p:cNvSpPr txBox="1">
            <a:spLocks noChangeArrowheads="1"/>
          </p:cNvSpPr>
          <p:nvPr/>
        </p:nvSpPr>
        <p:spPr bwMode="auto">
          <a:xfrm>
            <a:off x="5564188" y="2606675"/>
            <a:ext cx="3259137" cy="1230313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hlink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ja-JP" b="1">
                <a:latin typeface="Courier New" pitchFamily="49" charset="0"/>
              </a:rPr>
              <a:t>$ ./sample6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ja-JP" b="1">
                <a:latin typeface="Courier New" pitchFamily="49" charset="0"/>
              </a:rPr>
              <a:t>1 2 3 4 5 6 7 8 9 10 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ja-JP" b="1">
                <a:latin typeface="Courier New" pitchFamily="49" charset="0"/>
              </a:rPr>
              <a:t>$</a:t>
            </a:r>
          </a:p>
        </p:txBody>
      </p:sp>
      <p:sp>
        <p:nvSpPr>
          <p:cNvPr id="41991" name="Text Box 10"/>
          <p:cNvSpPr txBox="1">
            <a:spLocks noChangeArrowheads="1"/>
          </p:cNvSpPr>
          <p:nvPr/>
        </p:nvSpPr>
        <p:spPr bwMode="auto">
          <a:xfrm>
            <a:off x="5207000" y="2206625"/>
            <a:ext cx="1193800" cy="442913"/>
          </a:xfrm>
          <a:prstGeom prst="rect">
            <a:avLst/>
          </a:prstGeom>
          <a:solidFill>
            <a:schemeClr val="bg1"/>
          </a:solidFill>
          <a:ln w="76200">
            <a:solidFill>
              <a:schemeClr val="hlink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ja-JP" altLang="en-US"/>
              <a:t>出力画面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スライド番号プレースホルダ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fld id="{D553CCD3-68E2-457D-BB60-7B3E8D9869CD}" type="slidenum">
              <a:rPr kumimoji="0" lang="en-US" altLang="ja-JP" smtClean="0"/>
              <a:pPr eaLnBrk="1" hangingPunct="1"/>
              <a:t>32</a:t>
            </a:fld>
            <a:endParaRPr kumimoji="0" lang="en-US" altLang="ja-JP"/>
          </a:p>
        </p:txBody>
      </p:sp>
      <p:sp>
        <p:nvSpPr>
          <p:cNvPr id="4301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ja-JP"/>
              <a:t>break</a:t>
            </a:r>
            <a:r>
              <a:rPr lang="ja-JP" altLang="en-US"/>
              <a:t>文</a:t>
            </a:r>
          </a:p>
        </p:txBody>
      </p:sp>
      <p:sp>
        <p:nvSpPr>
          <p:cNvPr id="43012" name="Text Box 4"/>
          <p:cNvSpPr txBox="1">
            <a:spLocks noChangeArrowheads="1"/>
          </p:cNvSpPr>
          <p:nvPr/>
        </p:nvSpPr>
        <p:spPr bwMode="auto">
          <a:xfrm>
            <a:off x="323850" y="1412875"/>
            <a:ext cx="4608513" cy="2684463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hlink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>
              <a:lnSpc>
                <a:spcPct val="40000"/>
              </a:lnSpc>
              <a:spcBef>
                <a:spcPct val="50000"/>
              </a:spcBef>
            </a:pPr>
            <a:r>
              <a:rPr lang="en-US" altLang="ja-JP" sz="1400" b="1">
                <a:latin typeface="Courier New" pitchFamily="49" charset="0"/>
              </a:rPr>
              <a:t>#include &lt;stdio.h&gt;</a:t>
            </a:r>
          </a:p>
          <a:p>
            <a:pPr eaLnBrk="1" hangingPunct="1">
              <a:lnSpc>
                <a:spcPct val="40000"/>
              </a:lnSpc>
              <a:spcBef>
                <a:spcPct val="50000"/>
              </a:spcBef>
            </a:pPr>
            <a:endParaRPr lang="en-US" altLang="ja-JP" sz="1400" b="1">
              <a:latin typeface="Courier New" pitchFamily="49" charset="0"/>
            </a:endParaRPr>
          </a:p>
          <a:p>
            <a:pPr eaLnBrk="1" hangingPunct="1">
              <a:lnSpc>
                <a:spcPct val="40000"/>
              </a:lnSpc>
              <a:spcBef>
                <a:spcPct val="50000"/>
              </a:spcBef>
            </a:pPr>
            <a:r>
              <a:rPr lang="en-US" altLang="ja-JP" sz="1400" b="1">
                <a:latin typeface="Courier New" pitchFamily="49" charset="0"/>
              </a:rPr>
              <a:t>int main(void)</a:t>
            </a:r>
          </a:p>
          <a:p>
            <a:pPr eaLnBrk="1" hangingPunct="1">
              <a:lnSpc>
                <a:spcPct val="40000"/>
              </a:lnSpc>
              <a:spcBef>
                <a:spcPct val="50000"/>
              </a:spcBef>
            </a:pPr>
            <a:r>
              <a:rPr lang="en-US" altLang="ja-JP" sz="1400" b="1">
                <a:latin typeface="Courier New" pitchFamily="49" charset="0"/>
              </a:rPr>
              <a:t>{</a:t>
            </a:r>
          </a:p>
          <a:p>
            <a:pPr eaLnBrk="1" hangingPunct="1">
              <a:lnSpc>
                <a:spcPct val="40000"/>
              </a:lnSpc>
              <a:spcBef>
                <a:spcPct val="50000"/>
              </a:spcBef>
            </a:pPr>
            <a:r>
              <a:rPr lang="en-US" altLang="ja-JP" sz="1400" b="1">
                <a:latin typeface="Courier New" pitchFamily="49" charset="0"/>
              </a:rPr>
              <a:t>  int i;</a:t>
            </a:r>
          </a:p>
          <a:p>
            <a:pPr eaLnBrk="1" hangingPunct="1">
              <a:lnSpc>
                <a:spcPct val="40000"/>
              </a:lnSpc>
              <a:spcBef>
                <a:spcPct val="50000"/>
              </a:spcBef>
            </a:pPr>
            <a:endParaRPr lang="en-US" altLang="ja-JP" sz="1400" b="1">
              <a:latin typeface="Courier New" pitchFamily="49" charset="0"/>
            </a:endParaRPr>
          </a:p>
          <a:p>
            <a:pPr eaLnBrk="1" hangingPunct="1">
              <a:lnSpc>
                <a:spcPct val="40000"/>
              </a:lnSpc>
              <a:spcBef>
                <a:spcPct val="50000"/>
              </a:spcBef>
            </a:pPr>
            <a:r>
              <a:rPr lang="en-US" altLang="ja-JP" sz="1400" b="1">
                <a:latin typeface="Courier New" pitchFamily="49" charset="0"/>
              </a:rPr>
              <a:t>  for (i=1; i&lt;100; i++) {</a:t>
            </a:r>
          </a:p>
          <a:p>
            <a:pPr eaLnBrk="1" hangingPunct="1">
              <a:lnSpc>
                <a:spcPct val="40000"/>
              </a:lnSpc>
              <a:spcBef>
                <a:spcPct val="50000"/>
              </a:spcBef>
            </a:pPr>
            <a:r>
              <a:rPr lang="en-US" altLang="ja-JP" sz="1400" b="1">
                <a:latin typeface="Courier New" pitchFamily="49" charset="0"/>
              </a:rPr>
              <a:t>    printf("%d ", i);</a:t>
            </a:r>
          </a:p>
          <a:p>
            <a:pPr eaLnBrk="1" hangingPunct="1">
              <a:lnSpc>
                <a:spcPct val="40000"/>
              </a:lnSpc>
              <a:spcBef>
                <a:spcPct val="50000"/>
              </a:spcBef>
            </a:pPr>
            <a:r>
              <a:rPr lang="en-US" altLang="ja-JP" sz="1400" b="1">
                <a:latin typeface="Courier New" pitchFamily="49" charset="0"/>
              </a:rPr>
              <a:t>    if (i==10) break; /* </a:t>
            </a:r>
            <a:r>
              <a:rPr lang="ja-JP" altLang="en-US" sz="1400" b="1">
                <a:latin typeface="Courier New" pitchFamily="49" charset="0"/>
              </a:rPr>
              <a:t>ループから抜ける *</a:t>
            </a:r>
            <a:r>
              <a:rPr lang="en-US" altLang="ja-JP" sz="1400" b="1">
                <a:latin typeface="Courier New" pitchFamily="49" charset="0"/>
              </a:rPr>
              <a:t>/</a:t>
            </a:r>
          </a:p>
          <a:p>
            <a:pPr eaLnBrk="1" hangingPunct="1">
              <a:lnSpc>
                <a:spcPct val="40000"/>
              </a:lnSpc>
              <a:spcBef>
                <a:spcPct val="50000"/>
              </a:spcBef>
            </a:pPr>
            <a:r>
              <a:rPr lang="en-US" altLang="ja-JP" sz="1400" b="1">
                <a:latin typeface="Courier New" pitchFamily="49" charset="0"/>
              </a:rPr>
              <a:t>  }</a:t>
            </a:r>
          </a:p>
          <a:p>
            <a:pPr eaLnBrk="1" hangingPunct="1">
              <a:lnSpc>
                <a:spcPct val="40000"/>
              </a:lnSpc>
              <a:spcBef>
                <a:spcPct val="50000"/>
              </a:spcBef>
            </a:pPr>
            <a:endParaRPr lang="en-US" altLang="ja-JP" sz="1400" b="1">
              <a:latin typeface="Courier New" pitchFamily="49" charset="0"/>
            </a:endParaRPr>
          </a:p>
          <a:p>
            <a:pPr eaLnBrk="1" hangingPunct="1">
              <a:lnSpc>
                <a:spcPct val="40000"/>
              </a:lnSpc>
              <a:spcBef>
                <a:spcPct val="50000"/>
              </a:spcBef>
            </a:pPr>
            <a:r>
              <a:rPr lang="en-US" altLang="ja-JP" sz="1400" b="1">
                <a:latin typeface="Courier New" pitchFamily="49" charset="0"/>
              </a:rPr>
              <a:t>  printf("\n");</a:t>
            </a:r>
          </a:p>
          <a:p>
            <a:pPr eaLnBrk="1" hangingPunct="1">
              <a:lnSpc>
                <a:spcPct val="40000"/>
              </a:lnSpc>
              <a:spcBef>
                <a:spcPct val="50000"/>
              </a:spcBef>
            </a:pPr>
            <a:r>
              <a:rPr lang="en-US" altLang="ja-JP" sz="1400" b="1">
                <a:latin typeface="Courier New" pitchFamily="49" charset="0"/>
              </a:rPr>
              <a:t>  return 0;</a:t>
            </a:r>
          </a:p>
          <a:p>
            <a:pPr eaLnBrk="1" hangingPunct="1">
              <a:lnSpc>
                <a:spcPct val="40000"/>
              </a:lnSpc>
              <a:spcBef>
                <a:spcPct val="50000"/>
              </a:spcBef>
            </a:pPr>
            <a:r>
              <a:rPr lang="en-US" altLang="ja-JP" sz="1400" b="1">
                <a:latin typeface="Courier New" pitchFamily="49" charset="0"/>
              </a:rPr>
              <a:t>}</a:t>
            </a:r>
          </a:p>
        </p:txBody>
      </p:sp>
      <p:pic>
        <p:nvPicPr>
          <p:cNvPr id="43013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875" y="1831975"/>
            <a:ext cx="3751263" cy="4727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スライド番号プレースホルダ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fld id="{ABA661B1-744A-4289-AB4D-D7936C507AFA}" type="slidenum">
              <a:rPr kumimoji="0" lang="en-US" altLang="ja-JP" smtClean="0"/>
              <a:pPr eaLnBrk="1" hangingPunct="1"/>
              <a:t>33</a:t>
            </a:fld>
            <a:endParaRPr kumimoji="0" lang="en-US" altLang="ja-JP"/>
          </a:p>
        </p:txBody>
      </p:sp>
      <p:sp>
        <p:nvSpPr>
          <p:cNvPr id="4403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ja-JP"/>
              <a:t>continue</a:t>
            </a:r>
            <a:r>
              <a:rPr lang="ja-JP" altLang="en-US"/>
              <a:t>文</a:t>
            </a:r>
          </a:p>
        </p:txBody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ja-JP" altLang="en-US"/>
              <a:t>ループの残りを実行せず，次のループを強制的に実行する</a:t>
            </a:r>
          </a:p>
        </p:txBody>
      </p:sp>
      <p:sp>
        <p:nvSpPr>
          <p:cNvPr id="44037" name="Text Box 4"/>
          <p:cNvSpPr txBox="1">
            <a:spLocks noChangeArrowheads="1"/>
          </p:cNvSpPr>
          <p:nvPr/>
        </p:nvSpPr>
        <p:spPr bwMode="auto">
          <a:xfrm>
            <a:off x="842963" y="2997200"/>
            <a:ext cx="7456487" cy="3582988"/>
          </a:xfrm>
          <a:prstGeom prst="rect">
            <a:avLst/>
          </a:prstGeom>
          <a:solidFill>
            <a:schemeClr val="accent2"/>
          </a:solidFill>
          <a:ln w="38100">
            <a:solidFill>
              <a:schemeClr val="hlink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>
              <a:lnSpc>
                <a:spcPct val="50000"/>
              </a:lnSpc>
              <a:spcBef>
                <a:spcPct val="50000"/>
              </a:spcBef>
            </a:pPr>
            <a:r>
              <a:rPr lang="en-US" altLang="ja-JP" b="1">
                <a:latin typeface="Courier New" pitchFamily="49" charset="0"/>
              </a:rPr>
              <a:t>#include &lt;stdio.h&gt;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</a:pPr>
            <a:endParaRPr lang="en-US" altLang="ja-JP" b="1">
              <a:latin typeface="Courier New" pitchFamily="49" charset="0"/>
            </a:endParaRPr>
          </a:p>
          <a:p>
            <a:pPr eaLnBrk="1" hangingPunct="1">
              <a:lnSpc>
                <a:spcPct val="50000"/>
              </a:lnSpc>
              <a:spcBef>
                <a:spcPct val="50000"/>
              </a:spcBef>
            </a:pPr>
            <a:r>
              <a:rPr lang="en-US" altLang="ja-JP" b="1">
                <a:latin typeface="Courier New" pitchFamily="49" charset="0"/>
              </a:rPr>
              <a:t>int main(void)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</a:pPr>
            <a:r>
              <a:rPr lang="en-US" altLang="ja-JP" b="1">
                <a:latin typeface="Courier New" pitchFamily="49" charset="0"/>
              </a:rPr>
              <a:t>{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</a:pPr>
            <a:r>
              <a:rPr lang="en-US" altLang="ja-JP" b="1">
                <a:latin typeface="Courier New" pitchFamily="49" charset="0"/>
              </a:rPr>
              <a:t>  int x;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</a:pPr>
            <a:endParaRPr lang="en-US" altLang="ja-JP" b="1">
              <a:latin typeface="Courier New" pitchFamily="49" charset="0"/>
            </a:endParaRPr>
          </a:p>
          <a:p>
            <a:pPr eaLnBrk="1" hangingPunct="1">
              <a:lnSpc>
                <a:spcPct val="50000"/>
              </a:lnSpc>
              <a:spcBef>
                <a:spcPct val="50000"/>
              </a:spcBef>
            </a:pPr>
            <a:r>
              <a:rPr lang="en-US" altLang="ja-JP" b="1">
                <a:latin typeface="Courier New" pitchFamily="49" charset="0"/>
              </a:rPr>
              <a:t>  for (x=0; x&lt;100; x++) {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</a:pPr>
            <a:r>
              <a:rPr lang="en-US" altLang="ja-JP" b="1">
                <a:latin typeface="Courier New" pitchFamily="49" charset="0"/>
              </a:rPr>
              <a:t>    </a:t>
            </a:r>
            <a:r>
              <a:rPr lang="en-US" altLang="ja-JP" b="1" u="sng">
                <a:solidFill>
                  <a:srgbClr val="FF0000"/>
                </a:solidFill>
                <a:latin typeface="Courier New" pitchFamily="49" charset="0"/>
              </a:rPr>
              <a:t>continue</a:t>
            </a:r>
            <a:r>
              <a:rPr lang="en-US" altLang="ja-JP" b="1">
                <a:solidFill>
                  <a:srgbClr val="FF0000"/>
                </a:solidFill>
                <a:latin typeface="Courier New" pitchFamily="49" charset="0"/>
              </a:rPr>
              <a:t>;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</a:pPr>
            <a:r>
              <a:rPr lang="en-US" altLang="ja-JP" b="1">
                <a:latin typeface="Courier New" pitchFamily="49" charset="0"/>
              </a:rPr>
              <a:t>    printf("%d ", x); /* </a:t>
            </a:r>
            <a:r>
              <a:rPr lang="ja-JP" altLang="en-US" b="1">
                <a:latin typeface="Courier New" pitchFamily="49" charset="0"/>
              </a:rPr>
              <a:t>この文は実行されない *</a:t>
            </a:r>
            <a:r>
              <a:rPr lang="en-US" altLang="ja-JP" b="1">
                <a:latin typeface="Courier New" pitchFamily="49" charset="0"/>
              </a:rPr>
              <a:t>/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</a:pPr>
            <a:r>
              <a:rPr lang="en-US" altLang="ja-JP" b="1">
                <a:latin typeface="Courier New" pitchFamily="49" charset="0"/>
              </a:rPr>
              <a:t>  }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</a:pPr>
            <a:endParaRPr lang="en-US" altLang="ja-JP" b="1">
              <a:latin typeface="Courier New" pitchFamily="49" charset="0"/>
            </a:endParaRPr>
          </a:p>
          <a:p>
            <a:pPr eaLnBrk="1" hangingPunct="1">
              <a:lnSpc>
                <a:spcPct val="50000"/>
              </a:lnSpc>
              <a:spcBef>
                <a:spcPct val="50000"/>
              </a:spcBef>
            </a:pPr>
            <a:r>
              <a:rPr lang="en-US" altLang="ja-JP" b="1">
                <a:latin typeface="Courier New" pitchFamily="49" charset="0"/>
              </a:rPr>
              <a:t>  return 0;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</a:pPr>
            <a:r>
              <a:rPr lang="en-US" altLang="ja-JP" b="1">
                <a:latin typeface="Courier New" pitchFamily="49" charset="0"/>
              </a:rPr>
              <a:t>}</a:t>
            </a:r>
          </a:p>
        </p:txBody>
      </p:sp>
      <p:sp>
        <p:nvSpPr>
          <p:cNvPr id="44038" name="Text Box 5"/>
          <p:cNvSpPr txBox="1">
            <a:spLocks noChangeArrowheads="1"/>
          </p:cNvSpPr>
          <p:nvPr/>
        </p:nvSpPr>
        <p:spPr bwMode="auto">
          <a:xfrm>
            <a:off x="5421313" y="3606800"/>
            <a:ext cx="3259137" cy="817563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hlink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ja-JP" b="1">
                <a:latin typeface="Courier New" pitchFamily="49" charset="0"/>
              </a:rPr>
              <a:t>$ ./sample7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ja-JP" b="1">
                <a:latin typeface="Courier New" pitchFamily="49" charset="0"/>
              </a:rPr>
              <a:t>$</a:t>
            </a:r>
          </a:p>
        </p:txBody>
      </p:sp>
      <p:sp>
        <p:nvSpPr>
          <p:cNvPr id="44039" name="Text Box 6"/>
          <p:cNvSpPr txBox="1">
            <a:spLocks noChangeArrowheads="1"/>
          </p:cNvSpPr>
          <p:nvPr/>
        </p:nvSpPr>
        <p:spPr bwMode="auto">
          <a:xfrm>
            <a:off x="5064125" y="3206750"/>
            <a:ext cx="1193800" cy="442913"/>
          </a:xfrm>
          <a:prstGeom prst="rect">
            <a:avLst/>
          </a:prstGeom>
          <a:solidFill>
            <a:schemeClr val="bg1"/>
          </a:solidFill>
          <a:ln w="76200">
            <a:solidFill>
              <a:schemeClr val="hlink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ja-JP" altLang="en-US"/>
              <a:t>出力画面</a:t>
            </a:r>
          </a:p>
        </p:txBody>
      </p:sp>
      <p:sp>
        <p:nvSpPr>
          <p:cNvPr id="44040" name="Line 7"/>
          <p:cNvSpPr>
            <a:spLocks noChangeShapeType="1"/>
          </p:cNvSpPr>
          <p:nvPr/>
        </p:nvSpPr>
        <p:spPr bwMode="auto">
          <a:xfrm flipH="1" flipV="1">
            <a:off x="6211888" y="4083050"/>
            <a:ext cx="811212" cy="1771650"/>
          </a:xfrm>
          <a:prstGeom prst="line">
            <a:avLst/>
          </a:prstGeom>
          <a:noFill/>
          <a:ln w="9525">
            <a:solidFill>
              <a:schemeClr val="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44041" name="Text Box 8"/>
          <p:cNvSpPr txBox="1">
            <a:spLocks noChangeArrowheads="1"/>
          </p:cNvSpPr>
          <p:nvPr/>
        </p:nvSpPr>
        <p:spPr bwMode="auto">
          <a:xfrm>
            <a:off x="5410200" y="5902325"/>
            <a:ext cx="3294063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ja-JP" altLang="en-US">
                <a:solidFill>
                  <a:schemeClr val="hlink"/>
                </a:solidFill>
              </a:rPr>
              <a:t>何も表示されないで，プログラムが終わる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スライド番号プレースホルダ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fld id="{E23581C6-7181-484F-8312-1B5E88F6CF34}" type="slidenum">
              <a:rPr kumimoji="0" lang="en-US" altLang="ja-JP" smtClean="0"/>
              <a:pPr eaLnBrk="1" hangingPunct="1"/>
              <a:t>34</a:t>
            </a:fld>
            <a:endParaRPr kumimoji="0" lang="en-US" altLang="ja-JP"/>
          </a:p>
        </p:txBody>
      </p:sp>
      <p:sp>
        <p:nvSpPr>
          <p:cNvPr id="450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ja-JP"/>
              <a:t>continue</a:t>
            </a:r>
            <a:r>
              <a:rPr lang="ja-JP" altLang="en-US"/>
              <a:t>文</a:t>
            </a:r>
          </a:p>
        </p:txBody>
      </p:sp>
      <p:pic>
        <p:nvPicPr>
          <p:cNvPr id="45060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325" y="2636838"/>
            <a:ext cx="2516188" cy="3767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061" name="Text Box 6"/>
          <p:cNvSpPr txBox="1">
            <a:spLocks noChangeArrowheads="1"/>
          </p:cNvSpPr>
          <p:nvPr/>
        </p:nvSpPr>
        <p:spPr bwMode="auto">
          <a:xfrm>
            <a:off x="255588" y="1220788"/>
            <a:ext cx="5168900" cy="2760662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hlink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>
              <a:lnSpc>
                <a:spcPct val="50000"/>
              </a:lnSpc>
              <a:spcBef>
                <a:spcPct val="50000"/>
              </a:spcBef>
            </a:pPr>
            <a:r>
              <a:rPr lang="en-US" altLang="ja-JP" sz="1400" b="1">
                <a:latin typeface="Courier New" pitchFamily="49" charset="0"/>
              </a:rPr>
              <a:t>#include &lt;stdio.h&gt;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</a:pPr>
            <a:endParaRPr lang="en-US" altLang="ja-JP" sz="1400" b="1">
              <a:latin typeface="Courier New" pitchFamily="49" charset="0"/>
            </a:endParaRPr>
          </a:p>
          <a:p>
            <a:pPr eaLnBrk="1" hangingPunct="1">
              <a:lnSpc>
                <a:spcPct val="50000"/>
              </a:lnSpc>
              <a:spcBef>
                <a:spcPct val="50000"/>
              </a:spcBef>
            </a:pPr>
            <a:r>
              <a:rPr lang="en-US" altLang="ja-JP" sz="1400" b="1">
                <a:latin typeface="Courier New" pitchFamily="49" charset="0"/>
              </a:rPr>
              <a:t>int main(void)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</a:pPr>
            <a:r>
              <a:rPr lang="en-US" altLang="ja-JP" sz="1400" b="1">
                <a:latin typeface="Courier New" pitchFamily="49" charset="0"/>
              </a:rPr>
              <a:t>{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</a:pPr>
            <a:r>
              <a:rPr lang="en-US" altLang="ja-JP" sz="1400" b="1">
                <a:latin typeface="Courier New" pitchFamily="49" charset="0"/>
              </a:rPr>
              <a:t>  int x;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</a:pPr>
            <a:endParaRPr lang="en-US" altLang="ja-JP" sz="1400" b="1">
              <a:latin typeface="Courier New" pitchFamily="49" charset="0"/>
            </a:endParaRPr>
          </a:p>
          <a:p>
            <a:pPr eaLnBrk="1" hangingPunct="1">
              <a:lnSpc>
                <a:spcPct val="50000"/>
              </a:lnSpc>
              <a:spcBef>
                <a:spcPct val="50000"/>
              </a:spcBef>
            </a:pPr>
            <a:r>
              <a:rPr lang="en-US" altLang="ja-JP" sz="1400" b="1">
                <a:latin typeface="Courier New" pitchFamily="49" charset="0"/>
              </a:rPr>
              <a:t>  for (x=0; x&lt;100; x++) {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</a:pPr>
            <a:r>
              <a:rPr lang="en-US" altLang="ja-JP" sz="1400" b="1">
                <a:latin typeface="Courier New" pitchFamily="49" charset="0"/>
              </a:rPr>
              <a:t>    </a:t>
            </a:r>
            <a:r>
              <a:rPr lang="en-US" altLang="ja-JP" sz="1400" b="1" u="sng">
                <a:solidFill>
                  <a:srgbClr val="FF0000"/>
                </a:solidFill>
                <a:latin typeface="Courier New" pitchFamily="49" charset="0"/>
              </a:rPr>
              <a:t>continue</a:t>
            </a:r>
            <a:r>
              <a:rPr lang="en-US" altLang="ja-JP" sz="1400" b="1">
                <a:solidFill>
                  <a:srgbClr val="FF0000"/>
                </a:solidFill>
                <a:latin typeface="Courier New" pitchFamily="49" charset="0"/>
              </a:rPr>
              <a:t>;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</a:pPr>
            <a:r>
              <a:rPr lang="en-US" altLang="ja-JP" sz="1400" b="1">
                <a:latin typeface="Courier New" pitchFamily="49" charset="0"/>
              </a:rPr>
              <a:t>    printf("%d ", x); /* </a:t>
            </a:r>
            <a:r>
              <a:rPr lang="ja-JP" altLang="en-US" sz="1400" b="1">
                <a:latin typeface="Courier New" pitchFamily="49" charset="0"/>
              </a:rPr>
              <a:t>この文は実行されない *</a:t>
            </a:r>
            <a:r>
              <a:rPr lang="en-US" altLang="ja-JP" sz="1400" b="1">
                <a:latin typeface="Courier New" pitchFamily="49" charset="0"/>
              </a:rPr>
              <a:t>/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</a:pPr>
            <a:r>
              <a:rPr lang="en-US" altLang="ja-JP" sz="1400" b="1">
                <a:latin typeface="Courier New" pitchFamily="49" charset="0"/>
              </a:rPr>
              <a:t>  }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</a:pPr>
            <a:endParaRPr lang="en-US" altLang="ja-JP" sz="1400" b="1">
              <a:latin typeface="Courier New" pitchFamily="49" charset="0"/>
            </a:endParaRPr>
          </a:p>
          <a:p>
            <a:pPr eaLnBrk="1" hangingPunct="1">
              <a:lnSpc>
                <a:spcPct val="50000"/>
              </a:lnSpc>
              <a:spcBef>
                <a:spcPct val="50000"/>
              </a:spcBef>
            </a:pPr>
            <a:r>
              <a:rPr lang="en-US" altLang="ja-JP" sz="1400" b="1">
                <a:latin typeface="Courier New" pitchFamily="49" charset="0"/>
              </a:rPr>
              <a:t>  return 0;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</a:pPr>
            <a:r>
              <a:rPr lang="en-US" altLang="ja-JP" sz="1400" b="1">
                <a:latin typeface="Courier New" pitchFamily="49" charset="0"/>
              </a:rPr>
              <a:t>}</a:t>
            </a:r>
          </a:p>
        </p:txBody>
      </p:sp>
      <p:sp>
        <p:nvSpPr>
          <p:cNvPr id="45062" name="AutoShape 7"/>
          <p:cNvSpPr>
            <a:spLocks/>
          </p:cNvSpPr>
          <p:nvPr/>
        </p:nvSpPr>
        <p:spPr bwMode="auto">
          <a:xfrm>
            <a:off x="5292725" y="2909888"/>
            <a:ext cx="1225550" cy="336550"/>
          </a:xfrm>
          <a:prstGeom prst="borderCallout1">
            <a:avLst>
              <a:gd name="adj1" fmla="val -22644"/>
              <a:gd name="adj2" fmla="val 9329"/>
              <a:gd name="adj3" fmla="val -22644"/>
              <a:gd name="adj4" fmla="val 115671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ja-JP" altLang="en-US" sz="1600" b="1"/>
              <a:t>初期化</a:t>
            </a:r>
          </a:p>
        </p:txBody>
      </p:sp>
      <p:sp>
        <p:nvSpPr>
          <p:cNvPr id="45063" name="AutoShape 8"/>
          <p:cNvSpPr>
            <a:spLocks/>
          </p:cNvSpPr>
          <p:nvPr/>
        </p:nvSpPr>
        <p:spPr bwMode="auto">
          <a:xfrm>
            <a:off x="4500563" y="3429000"/>
            <a:ext cx="1606550" cy="279400"/>
          </a:xfrm>
          <a:prstGeom prst="borderCallout1">
            <a:avLst>
              <a:gd name="adj1" fmla="val 127273"/>
              <a:gd name="adj2" fmla="val 7116"/>
              <a:gd name="adj3" fmla="val 127273"/>
              <a:gd name="adj4" fmla="val 151282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ja-JP" altLang="en-US" sz="1600" b="1"/>
              <a:t>条件判定</a:t>
            </a:r>
          </a:p>
        </p:txBody>
      </p:sp>
      <p:sp>
        <p:nvSpPr>
          <p:cNvPr id="45064" name="AutoShape 9"/>
          <p:cNvSpPr>
            <a:spLocks/>
          </p:cNvSpPr>
          <p:nvPr/>
        </p:nvSpPr>
        <p:spPr bwMode="auto">
          <a:xfrm flipH="1">
            <a:off x="4498975" y="5589588"/>
            <a:ext cx="1512888" cy="346075"/>
          </a:xfrm>
          <a:prstGeom prst="borderCallout1">
            <a:avLst>
              <a:gd name="adj1" fmla="val 122014"/>
              <a:gd name="adj2" fmla="val 92444"/>
              <a:gd name="adj3" fmla="val 122014"/>
              <a:gd name="adj4" fmla="val -42185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ja-JP" altLang="en-US" sz="1600" b="1"/>
              <a:t>インクリメント</a:t>
            </a:r>
          </a:p>
        </p:txBody>
      </p:sp>
      <p:sp>
        <p:nvSpPr>
          <p:cNvPr id="45065" name="Text Box 10"/>
          <p:cNvSpPr txBox="1">
            <a:spLocks noChangeArrowheads="1"/>
          </p:cNvSpPr>
          <p:nvPr/>
        </p:nvSpPr>
        <p:spPr bwMode="auto">
          <a:xfrm>
            <a:off x="1908175" y="5084763"/>
            <a:ext cx="4103688" cy="366712"/>
          </a:xfrm>
          <a:prstGeom prst="rect">
            <a:avLst/>
          </a:prstGeom>
          <a:solidFill>
            <a:srgbClr val="FFFF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ja-JP"/>
              <a:t>for (</a:t>
            </a:r>
            <a:r>
              <a:rPr lang="ja-JP" altLang="en-US"/>
              <a:t>初期化</a:t>
            </a:r>
            <a:r>
              <a:rPr lang="en-US" altLang="ja-JP"/>
              <a:t>; </a:t>
            </a:r>
            <a:r>
              <a:rPr lang="ja-JP" altLang="en-US"/>
              <a:t>条件判定</a:t>
            </a:r>
            <a:r>
              <a:rPr lang="en-US" altLang="ja-JP"/>
              <a:t>; </a:t>
            </a:r>
            <a:r>
              <a:rPr lang="ja-JP" altLang="en-US"/>
              <a:t>インクリメント</a:t>
            </a:r>
            <a:r>
              <a:rPr lang="en-US" altLang="ja-JP"/>
              <a:t>)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スライド番号プレースホルダ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fld id="{8B827B9C-B647-485F-A60C-9706C278A06F}" type="slidenum">
              <a:rPr kumimoji="0" lang="en-US" altLang="ja-JP" smtClean="0"/>
              <a:pPr eaLnBrk="1" hangingPunct="1"/>
              <a:t>35</a:t>
            </a:fld>
            <a:endParaRPr kumimoji="0" lang="en-US" altLang="ja-JP"/>
          </a:p>
        </p:txBody>
      </p:sp>
      <p:sp>
        <p:nvSpPr>
          <p:cNvPr id="46083" name="Text Box 5"/>
          <p:cNvSpPr txBox="1">
            <a:spLocks noChangeArrowheads="1"/>
          </p:cNvSpPr>
          <p:nvPr/>
        </p:nvSpPr>
        <p:spPr bwMode="auto">
          <a:xfrm>
            <a:off x="842963" y="1268413"/>
            <a:ext cx="7456487" cy="5402262"/>
          </a:xfrm>
          <a:prstGeom prst="rect">
            <a:avLst/>
          </a:prstGeom>
          <a:solidFill>
            <a:schemeClr val="accent2"/>
          </a:solidFill>
          <a:ln w="38100">
            <a:solidFill>
              <a:schemeClr val="hlink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>
              <a:lnSpc>
                <a:spcPct val="40000"/>
              </a:lnSpc>
              <a:spcBef>
                <a:spcPct val="50000"/>
              </a:spcBef>
            </a:pPr>
            <a:r>
              <a:rPr lang="en-US" altLang="ja-JP" sz="1400" b="1">
                <a:latin typeface="Courier New" pitchFamily="49" charset="0"/>
              </a:rPr>
              <a:t>#include &lt;stdio.h&gt;</a:t>
            </a:r>
          </a:p>
          <a:p>
            <a:pPr eaLnBrk="1" hangingPunct="1">
              <a:lnSpc>
                <a:spcPct val="40000"/>
              </a:lnSpc>
              <a:spcBef>
                <a:spcPct val="50000"/>
              </a:spcBef>
            </a:pPr>
            <a:endParaRPr lang="en-US" altLang="ja-JP" sz="1400" b="1">
              <a:latin typeface="Courier New" pitchFamily="49" charset="0"/>
            </a:endParaRPr>
          </a:p>
          <a:p>
            <a:pPr eaLnBrk="1" hangingPunct="1">
              <a:lnSpc>
                <a:spcPct val="40000"/>
              </a:lnSpc>
              <a:spcBef>
                <a:spcPct val="50000"/>
              </a:spcBef>
            </a:pPr>
            <a:r>
              <a:rPr lang="en-US" altLang="ja-JP" sz="1400" b="1">
                <a:latin typeface="Courier New" pitchFamily="49" charset="0"/>
              </a:rPr>
              <a:t>int main(void)</a:t>
            </a:r>
          </a:p>
          <a:p>
            <a:pPr eaLnBrk="1" hangingPunct="1">
              <a:lnSpc>
                <a:spcPct val="40000"/>
              </a:lnSpc>
              <a:spcBef>
                <a:spcPct val="50000"/>
              </a:spcBef>
            </a:pPr>
            <a:r>
              <a:rPr lang="en-US" altLang="ja-JP" sz="1400" b="1">
                <a:latin typeface="Courier New" pitchFamily="49" charset="0"/>
              </a:rPr>
              <a:t>{</a:t>
            </a:r>
          </a:p>
          <a:p>
            <a:pPr eaLnBrk="1" hangingPunct="1">
              <a:lnSpc>
                <a:spcPct val="40000"/>
              </a:lnSpc>
              <a:spcBef>
                <a:spcPct val="50000"/>
              </a:spcBef>
            </a:pPr>
            <a:r>
              <a:rPr lang="en-US" altLang="ja-JP" sz="1400" b="1">
                <a:latin typeface="Courier New" pitchFamily="49" charset="0"/>
              </a:rPr>
              <a:t>  int i;</a:t>
            </a:r>
          </a:p>
          <a:p>
            <a:pPr eaLnBrk="1" hangingPunct="1">
              <a:lnSpc>
                <a:spcPct val="40000"/>
              </a:lnSpc>
              <a:spcBef>
                <a:spcPct val="50000"/>
              </a:spcBef>
            </a:pPr>
            <a:endParaRPr lang="en-US" altLang="ja-JP" sz="1400" b="1">
              <a:latin typeface="Courier New" pitchFamily="49" charset="0"/>
            </a:endParaRPr>
          </a:p>
          <a:p>
            <a:pPr eaLnBrk="1" hangingPunct="1">
              <a:lnSpc>
                <a:spcPct val="40000"/>
              </a:lnSpc>
              <a:spcBef>
                <a:spcPct val="50000"/>
              </a:spcBef>
            </a:pPr>
            <a:r>
              <a:rPr lang="en-US" altLang="ja-JP" sz="1400" b="1">
                <a:latin typeface="Courier New" pitchFamily="49" charset="0"/>
              </a:rPr>
              <a:t>  printf("1</a:t>
            </a:r>
            <a:r>
              <a:rPr lang="ja-JP" altLang="en-US" sz="1400" b="1">
                <a:latin typeface="Courier New" pitchFamily="49" charset="0"/>
              </a:rPr>
              <a:t>から</a:t>
            </a:r>
            <a:r>
              <a:rPr lang="en-US" altLang="ja-JP" sz="1400" b="1">
                <a:latin typeface="Courier New" pitchFamily="49" charset="0"/>
              </a:rPr>
              <a:t>4</a:t>
            </a:r>
            <a:r>
              <a:rPr lang="ja-JP" altLang="en-US" sz="1400" b="1">
                <a:latin typeface="Courier New" pitchFamily="49" charset="0"/>
              </a:rPr>
              <a:t>までの数を入力してください</a:t>
            </a:r>
            <a:r>
              <a:rPr lang="en-US" altLang="ja-JP" sz="1400" b="1">
                <a:latin typeface="Courier New" pitchFamily="49" charset="0"/>
              </a:rPr>
              <a:t>: ");</a:t>
            </a:r>
          </a:p>
          <a:p>
            <a:pPr eaLnBrk="1" hangingPunct="1">
              <a:lnSpc>
                <a:spcPct val="40000"/>
              </a:lnSpc>
              <a:spcBef>
                <a:spcPct val="50000"/>
              </a:spcBef>
            </a:pPr>
            <a:r>
              <a:rPr lang="en-US" altLang="ja-JP" sz="1400" b="1">
                <a:latin typeface="Courier New" pitchFamily="49" charset="0"/>
              </a:rPr>
              <a:t>  scanf("%d", &amp;i);</a:t>
            </a:r>
          </a:p>
          <a:p>
            <a:pPr eaLnBrk="1" hangingPunct="1">
              <a:lnSpc>
                <a:spcPct val="40000"/>
              </a:lnSpc>
              <a:spcBef>
                <a:spcPct val="50000"/>
              </a:spcBef>
            </a:pPr>
            <a:endParaRPr lang="en-US" altLang="ja-JP" sz="1400" b="1">
              <a:latin typeface="Courier New" pitchFamily="49" charset="0"/>
            </a:endParaRPr>
          </a:p>
          <a:p>
            <a:pPr eaLnBrk="1" hangingPunct="1">
              <a:lnSpc>
                <a:spcPct val="40000"/>
              </a:lnSpc>
              <a:spcBef>
                <a:spcPct val="50000"/>
              </a:spcBef>
            </a:pPr>
            <a:r>
              <a:rPr lang="en-US" altLang="ja-JP" sz="1400" b="1">
                <a:latin typeface="Courier New" pitchFamily="49" charset="0"/>
              </a:rPr>
              <a:t>  </a:t>
            </a:r>
            <a:r>
              <a:rPr lang="en-US" altLang="ja-JP" sz="1400" b="1">
                <a:solidFill>
                  <a:srgbClr val="FF0000"/>
                </a:solidFill>
                <a:latin typeface="Courier New" pitchFamily="49" charset="0"/>
              </a:rPr>
              <a:t>switch (i)</a:t>
            </a:r>
            <a:r>
              <a:rPr lang="en-US" altLang="ja-JP" sz="1400" b="1">
                <a:latin typeface="Courier New" pitchFamily="49" charset="0"/>
              </a:rPr>
              <a:t> {</a:t>
            </a:r>
          </a:p>
          <a:p>
            <a:pPr eaLnBrk="1" hangingPunct="1">
              <a:lnSpc>
                <a:spcPct val="40000"/>
              </a:lnSpc>
              <a:spcBef>
                <a:spcPct val="50000"/>
              </a:spcBef>
            </a:pPr>
            <a:r>
              <a:rPr lang="en-US" altLang="ja-JP" sz="1400" b="1">
                <a:latin typeface="Courier New" pitchFamily="49" charset="0"/>
              </a:rPr>
              <a:t>    case 1:</a:t>
            </a:r>
          </a:p>
          <a:p>
            <a:pPr eaLnBrk="1" hangingPunct="1">
              <a:lnSpc>
                <a:spcPct val="40000"/>
              </a:lnSpc>
              <a:spcBef>
                <a:spcPct val="50000"/>
              </a:spcBef>
            </a:pPr>
            <a:r>
              <a:rPr lang="en-US" altLang="ja-JP" sz="1400" b="1">
                <a:latin typeface="Courier New" pitchFamily="49" charset="0"/>
              </a:rPr>
              <a:t>      printf("</a:t>
            </a:r>
            <a:r>
              <a:rPr lang="ja-JP" altLang="en-US" sz="1400" b="1">
                <a:latin typeface="Courier New" pitchFamily="49" charset="0"/>
              </a:rPr>
              <a:t>ひとつ</a:t>
            </a:r>
            <a:r>
              <a:rPr lang="en-US" altLang="ja-JP" sz="1400" b="1">
                <a:latin typeface="Courier New" pitchFamily="49" charset="0"/>
              </a:rPr>
              <a:t>\n");</a:t>
            </a:r>
          </a:p>
          <a:p>
            <a:pPr eaLnBrk="1" hangingPunct="1">
              <a:lnSpc>
                <a:spcPct val="40000"/>
              </a:lnSpc>
              <a:spcBef>
                <a:spcPct val="50000"/>
              </a:spcBef>
            </a:pPr>
            <a:r>
              <a:rPr lang="en-US" altLang="ja-JP" sz="1400" b="1">
                <a:latin typeface="Courier New" pitchFamily="49" charset="0"/>
              </a:rPr>
              <a:t>      break;</a:t>
            </a:r>
          </a:p>
          <a:p>
            <a:pPr eaLnBrk="1" hangingPunct="1">
              <a:lnSpc>
                <a:spcPct val="40000"/>
              </a:lnSpc>
              <a:spcBef>
                <a:spcPct val="50000"/>
              </a:spcBef>
            </a:pPr>
            <a:r>
              <a:rPr lang="en-US" altLang="ja-JP" sz="1400" b="1">
                <a:latin typeface="Courier New" pitchFamily="49" charset="0"/>
              </a:rPr>
              <a:t>    case 2:</a:t>
            </a:r>
          </a:p>
          <a:p>
            <a:pPr eaLnBrk="1" hangingPunct="1">
              <a:lnSpc>
                <a:spcPct val="40000"/>
              </a:lnSpc>
              <a:spcBef>
                <a:spcPct val="50000"/>
              </a:spcBef>
            </a:pPr>
            <a:r>
              <a:rPr lang="en-US" altLang="ja-JP" sz="1400" b="1">
                <a:latin typeface="Courier New" pitchFamily="49" charset="0"/>
              </a:rPr>
              <a:t>      printf("</a:t>
            </a:r>
            <a:r>
              <a:rPr lang="ja-JP" altLang="en-US" sz="1400" b="1">
                <a:latin typeface="Courier New" pitchFamily="49" charset="0"/>
              </a:rPr>
              <a:t>ふたつ</a:t>
            </a:r>
            <a:r>
              <a:rPr lang="en-US" altLang="ja-JP" sz="1400" b="1">
                <a:latin typeface="Courier New" pitchFamily="49" charset="0"/>
              </a:rPr>
              <a:t>\n");</a:t>
            </a:r>
          </a:p>
          <a:p>
            <a:pPr eaLnBrk="1" hangingPunct="1">
              <a:lnSpc>
                <a:spcPct val="40000"/>
              </a:lnSpc>
              <a:spcBef>
                <a:spcPct val="50000"/>
              </a:spcBef>
            </a:pPr>
            <a:r>
              <a:rPr lang="en-US" altLang="ja-JP" sz="1400" b="1">
                <a:latin typeface="Courier New" pitchFamily="49" charset="0"/>
              </a:rPr>
              <a:t>      break;</a:t>
            </a:r>
          </a:p>
          <a:p>
            <a:pPr eaLnBrk="1" hangingPunct="1">
              <a:lnSpc>
                <a:spcPct val="40000"/>
              </a:lnSpc>
              <a:spcBef>
                <a:spcPct val="50000"/>
              </a:spcBef>
            </a:pPr>
            <a:r>
              <a:rPr lang="en-US" altLang="ja-JP" sz="1400" b="1">
                <a:latin typeface="Courier New" pitchFamily="49" charset="0"/>
              </a:rPr>
              <a:t>    case 3:</a:t>
            </a:r>
          </a:p>
          <a:p>
            <a:pPr eaLnBrk="1" hangingPunct="1">
              <a:lnSpc>
                <a:spcPct val="40000"/>
              </a:lnSpc>
              <a:spcBef>
                <a:spcPct val="50000"/>
              </a:spcBef>
            </a:pPr>
            <a:r>
              <a:rPr lang="en-US" altLang="ja-JP" sz="1400" b="1">
                <a:latin typeface="Courier New" pitchFamily="49" charset="0"/>
              </a:rPr>
              <a:t>      printf("</a:t>
            </a:r>
            <a:r>
              <a:rPr lang="ja-JP" altLang="en-US" sz="1400" b="1">
                <a:latin typeface="Courier New" pitchFamily="49" charset="0"/>
              </a:rPr>
              <a:t>みっつ</a:t>
            </a:r>
            <a:r>
              <a:rPr lang="en-US" altLang="ja-JP" sz="1400" b="1">
                <a:latin typeface="Courier New" pitchFamily="49" charset="0"/>
              </a:rPr>
              <a:t>\n");</a:t>
            </a:r>
          </a:p>
          <a:p>
            <a:pPr eaLnBrk="1" hangingPunct="1">
              <a:lnSpc>
                <a:spcPct val="40000"/>
              </a:lnSpc>
              <a:spcBef>
                <a:spcPct val="50000"/>
              </a:spcBef>
            </a:pPr>
            <a:r>
              <a:rPr lang="en-US" altLang="ja-JP" sz="1400" b="1">
                <a:latin typeface="Courier New" pitchFamily="49" charset="0"/>
              </a:rPr>
              <a:t>      break;</a:t>
            </a:r>
          </a:p>
          <a:p>
            <a:pPr eaLnBrk="1" hangingPunct="1">
              <a:lnSpc>
                <a:spcPct val="40000"/>
              </a:lnSpc>
              <a:spcBef>
                <a:spcPct val="50000"/>
              </a:spcBef>
            </a:pPr>
            <a:r>
              <a:rPr lang="en-US" altLang="ja-JP" sz="1400" b="1">
                <a:latin typeface="Courier New" pitchFamily="49" charset="0"/>
              </a:rPr>
              <a:t>    case 4:</a:t>
            </a:r>
          </a:p>
          <a:p>
            <a:pPr eaLnBrk="1" hangingPunct="1">
              <a:lnSpc>
                <a:spcPct val="40000"/>
              </a:lnSpc>
              <a:spcBef>
                <a:spcPct val="50000"/>
              </a:spcBef>
            </a:pPr>
            <a:r>
              <a:rPr lang="en-US" altLang="ja-JP" sz="1400" b="1">
                <a:latin typeface="Courier New" pitchFamily="49" charset="0"/>
              </a:rPr>
              <a:t>      printf("</a:t>
            </a:r>
            <a:r>
              <a:rPr lang="ja-JP" altLang="en-US" sz="1400" b="1">
                <a:latin typeface="Courier New" pitchFamily="49" charset="0"/>
              </a:rPr>
              <a:t>よっつ</a:t>
            </a:r>
            <a:r>
              <a:rPr lang="en-US" altLang="ja-JP" sz="1400" b="1">
                <a:latin typeface="Courier New" pitchFamily="49" charset="0"/>
              </a:rPr>
              <a:t>\n");</a:t>
            </a:r>
          </a:p>
          <a:p>
            <a:pPr eaLnBrk="1" hangingPunct="1">
              <a:lnSpc>
                <a:spcPct val="40000"/>
              </a:lnSpc>
              <a:spcBef>
                <a:spcPct val="50000"/>
              </a:spcBef>
            </a:pPr>
            <a:r>
              <a:rPr lang="en-US" altLang="ja-JP" sz="1400" b="1">
                <a:latin typeface="Courier New" pitchFamily="49" charset="0"/>
              </a:rPr>
              <a:t>      break;</a:t>
            </a:r>
          </a:p>
          <a:p>
            <a:pPr eaLnBrk="1" hangingPunct="1">
              <a:lnSpc>
                <a:spcPct val="40000"/>
              </a:lnSpc>
              <a:spcBef>
                <a:spcPct val="50000"/>
              </a:spcBef>
            </a:pPr>
            <a:r>
              <a:rPr lang="en-US" altLang="ja-JP" sz="1400" b="1">
                <a:latin typeface="Courier New" pitchFamily="49" charset="0"/>
              </a:rPr>
              <a:t>    default:</a:t>
            </a:r>
          </a:p>
          <a:p>
            <a:pPr eaLnBrk="1" hangingPunct="1">
              <a:lnSpc>
                <a:spcPct val="40000"/>
              </a:lnSpc>
              <a:spcBef>
                <a:spcPct val="50000"/>
              </a:spcBef>
            </a:pPr>
            <a:r>
              <a:rPr lang="en-US" altLang="ja-JP" sz="1400" b="1">
                <a:latin typeface="Courier New" pitchFamily="49" charset="0"/>
              </a:rPr>
              <a:t>      printf("</a:t>
            </a:r>
            <a:r>
              <a:rPr lang="ja-JP" altLang="en-US" sz="1400" b="1">
                <a:latin typeface="Courier New" pitchFamily="49" charset="0"/>
              </a:rPr>
              <a:t>認識できない数字です</a:t>
            </a:r>
            <a:r>
              <a:rPr lang="en-US" altLang="ja-JP" sz="1400" b="1">
                <a:latin typeface="Courier New" pitchFamily="49" charset="0"/>
              </a:rPr>
              <a:t>\n");</a:t>
            </a:r>
          </a:p>
          <a:p>
            <a:pPr eaLnBrk="1" hangingPunct="1">
              <a:lnSpc>
                <a:spcPct val="40000"/>
              </a:lnSpc>
              <a:spcBef>
                <a:spcPct val="50000"/>
              </a:spcBef>
            </a:pPr>
            <a:r>
              <a:rPr lang="en-US" altLang="ja-JP" sz="1400" b="1">
                <a:latin typeface="Courier New" pitchFamily="49" charset="0"/>
              </a:rPr>
              <a:t>  }</a:t>
            </a:r>
          </a:p>
          <a:p>
            <a:pPr eaLnBrk="1" hangingPunct="1">
              <a:lnSpc>
                <a:spcPct val="40000"/>
              </a:lnSpc>
              <a:spcBef>
                <a:spcPct val="50000"/>
              </a:spcBef>
            </a:pPr>
            <a:endParaRPr lang="en-US" altLang="ja-JP" sz="1400" b="1">
              <a:latin typeface="Courier New" pitchFamily="49" charset="0"/>
            </a:endParaRPr>
          </a:p>
          <a:p>
            <a:pPr eaLnBrk="1" hangingPunct="1">
              <a:lnSpc>
                <a:spcPct val="40000"/>
              </a:lnSpc>
              <a:spcBef>
                <a:spcPct val="50000"/>
              </a:spcBef>
            </a:pPr>
            <a:r>
              <a:rPr lang="en-US" altLang="ja-JP" sz="1400" b="1">
                <a:latin typeface="Courier New" pitchFamily="49" charset="0"/>
              </a:rPr>
              <a:t>  return 0;</a:t>
            </a:r>
          </a:p>
          <a:p>
            <a:pPr eaLnBrk="1" hangingPunct="1">
              <a:lnSpc>
                <a:spcPct val="40000"/>
              </a:lnSpc>
              <a:spcBef>
                <a:spcPct val="50000"/>
              </a:spcBef>
            </a:pPr>
            <a:r>
              <a:rPr lang="en-US" altLang="ja-JP" sz="1400" b="1">
                <a:latin typeface="Courier New" pitchFamily="49" charset="0"/>
              </a:rPr>
              <a:t>}</a:t>
            </a:r>
          </a:p>
        </p:txBody>
      </p:sp>
      <p:sp>
        <p:nvSpPr>
          <p:cNvPr id="4608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ja-JP"/>
              <a:t>switch</a:t>
            </a:r>
            <a:r>
              <a:rPr lang="ja-JP" altLang="en-US"/>
              <a:t>文</a:t>
            </a:r>
          </a:p>
        </p:txBody>
      </p:sp>
      <p:sp>
        <p:nvSpPr>
          <p:cNvPr id="46085" name="Text Box 6"/>
          <p:cNvSpPr txBox="1">
            <a:spLocks noChangeArrowheads="1"/>
          </p:cNvSpPr>
          <p:nvPr/>
        </p:nvSpPr>
        <p:spPr bwMode="auto">
          <a:xfrm>
            <a:off x="4572000" y="3606800"/>
            <a:ext cx="4108450" cy="1643063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hlink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ja-JP" b="1">
                <a:latin typeface="Courier New" pitchFamily="49" charset="0"/>
              </a:rPr>
              <a:t>$ ./sample8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ja-JP" b="1">
                <a:latin typeface="Courier New" pitchFamily="49" charset="0"/>
              </a:rPr>
              <a:t>1</a:t>
            </a:r>
            <a:r>
              <a:rPr lang="ja-JP" altLang="en-US" b="1">
                <a:latin typeface="Courier New" pitchFamily="49" charset="0"/>
              </a:rPr>
              <a:t>から</a:t>
            </a:r>
            <a:r>
              <a:rPr lang="en-US" altLang="ja-JP" b="1">
                <a:latin typeface="Courier New" pitchFamily="49" charset="0"/>
              </a:rPr>
              <a:t>4</a:t>
            </a:r>
            <a:r>
              <a:rPr lang="ja-JP" altLang="en-US" b="1">
                <a:latin typeface="Courier New" pitchFamily="49" charset="0"/>
              </a:rPr>
              <a:t>までの数を入力してください</a:t>
            </a:r>
            <a:r>
              <a:rPr lang="en-US" altLang="ja-JP" b="1">
                <a:latin typeface="Courier New" pitchFamily="49" charset="0"/>
              </a:rPr>
              <a:t>: </a:t>
            </a:r>
            <a:r>
              <a:rPr lang="en-US" altLang="ja-JP" b="1" u="sng">
                <a:latin typeface="Courier New" pitchFamily="49" charset="0"/>
              </a:rPr>
              <a:t>3</a:t>
            </a:r>
          </a:p>
          <a:p>
            <a:pPr eaLnBrk="1" hangingPunct="1">
              <a:spcBef>
                <a:spcPct val="50000"/>
              </a:spcBef>
            </a:pPr>
            <a:r>
              <a:rPr lang="ja-JP" altLang="en-US" b="1">
                <a:latin typeface="Courier New" pitchFamily="49" charset="0"/>
              </a:rPr>
              <a:t>みっつ 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ja-JP" b="1">
                <a:latin typeface="Courier New" pitchFamily="49" charset="0"/>
              </a:rPr>
              <a:t>$</a:t>
            </a:r>
          </a:p>
        </p:txBody>
      </p:sp>
      <p:sp>
        <p:nvSpPr>
          <p:cNvPr id="46086" name="Text Box 7"/>
          <p:cNvSpPr txBox="1">
            <a:spLocks noChangeArrowheads="1"/>
          </p:cNvSpPr>
          <p:nvPr/>
        </p:nvSpPr>
        <p:spPr bwMode="auto">
          <a:xfrm>
            <a:off x="3975100" y="3206750"/>
            <a:ext cx="1193800" cy="442913"/>
          </a:xfrm>
          <a:prstGeom prst="rect">
            <a:avLst/>
          </a:prstGeom>
          <a:solidFill>
            <a:schemeClr val="bg1"/>
          </a:solidFill>
          <a:ln w="76200">
            <a:solidFill>
              <a:schemeClr val="hlink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ja-JP" altLang="en-US"/>
              <a:t>出力画面</a:t>
            </a:r>
          </a:p>
        </p:txBody>
      </p:sp>
      <p:sp>
        <p:nvSpPr>
          <p:cNvPr id="46087" name="Line 8"/>
          <p:cNvSpPr>
            <a:spLocks noChangeShapeType="1"/>
          </p:cNvSpPr>
          <p:nvPr/>
        </p:nvSpPr>
        <p:spPr bwMode="auto">
          <a:xfrm>
            <a:off x="7353300" y="3192463"/>
            <a:ext cx="1003300" cy="906462"/>
          </a:xfrm>
          <a:prstGeom prst="line">
            <a:avLst/>
          </a:prstGeom>
          <a:noFill/>
          <a:ln w="9525">
            <a:solidFill>
              <a:schemeClr val="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46088" name="Text Box 9"/>
          <p:cNvSpPr txBox="1">
            <a:spLocks noChangeArrowheads="1"/>
          </p:cNvSpPr>
          <p:nvPr/>
        </p:nvSpPr>
        <p:spPr bwMode="auto">
          <a:xfrm>
            <a:off x="5392738" y="2576513"/>
            <a:ext cx="27432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ja-JP" altLang="en-US">
                <a:solidFill>
                  <a:schemeClr val="hlink"/>
                </a:solidFill>
              </a:rPr>
              <a:t>キーボードから「</a:t>
            </a:r>
            <a:r>
              <a:rPr lang="en-US" altLang="ja-JP">
                <a:solidFill>
                  <a:schemeClr val="hlink"/>
                </a:solidFill>
              </a:rPr>
              <a:t>3</a:t>
            </a:r>
            <a:r>
              <a:rPr lang="ja-JP" altLang="en-US">
                <a:solidFill>
                  <a:schemeClr val="hlink"/>
                </a:solidFill>
              </a:rPr>
              <a:t>」，「</a:t>
            </a:r>
            <a:r>
              <a:rPr lang="en-US" altLang="ja-JP">
                <a:solidFill>
                  <a:schemeClr val="hlink"/>
                </a:solidFill>
              </a:rPr>
              <a:t>Enter</a:t>
            </a:r>
            <a:r>
              <a:rPr lang="ja-JP" altLang="en-US">
                <a:solidFill>
                  <a:schemeClr val="hlink"/>
                </a:solidFill>
              </a:rPr>
              <a:t>キー」と入力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11"/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fld id="{1E762F9D-2194-4776-841E-90AC1A9AC83E}" type="slidenum">
              <a:rPr kumimoji="0" lang="en-US" altLang="ja-JP" smtClean="0"/>
              <a:pPr eaLnBrk="1" hangingPunct="1"/>
              <a:t>36</a:t>
            </a:fld>
            <a:endParaRPr kumimoji="0" lang="en-US" altLang="ja-JP"/>
          </a:p>
        </p:txBody>
      </p:sp>
      <p:sp>
        <p:nvSpPr>
          <p:cNvPr id="47107" name="Rectangle 4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ja-JP" altLang="en-US"/>
              <a:t>補足</a:t>
            </a:r>
          </a:p>
        </p:txBody>
      </p:sp>
      <p:sp>
        <p:nvSpPr>
          <p:cNvPr id="47108" name="Rectangle 5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r>
              <a:rPr lang="en-US" altLang="ja-JP" dirty="0"/>
              <a:t>C</a:t>
            </a:r>
            <a:r>
              <a:rPr lang="ja-JP" altLang="en-US" dirty="0"/>
              <a:t>ソースプログラムのコンパイル</a:t>
            </a:r>
          </a:p>
          <a:p>
            <a:pPr eaLnBrk="1" hangingPunct="1"/>
            <a:r>
              <a:rPr lang="ja-JP" altLang="en-US" dirty="0"/>
              <a:t>標準の場合（</a:t>
            </a:r>
            <a:r>
              <a:rPr lang="en-US" altLang="ja-JP" dirty="0"/>
              <a:t>Cygwin</a:t>
            </a:r>
            <a:r>
              <a:rPr lang="ja-JP" altLang="en-US" dirty="0"/>
              <a:t>を使う場合）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スライド番号プレースホルダ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fld id="{F3149BB5-FD39-4A9D-B2D7-2786D6A17E1F}" type="slidenum">
              <a:rPr kumimoji="0" lang="en-US" altLang="ja-JP" smtClean="0"/>
              <a:pPr eaLnBrk="1" hangingPunct="1"/>
              <a:t>37</a:t>
            </a:fld>
            <a:endParaRPr kumimoji="0" lang="en-US" altLang="ja-JP"/>
          </a:p>
        </p:txBody>
      </p:sp>
      <p:sp>
        <p:nvSpPr>
          <p:cNvPr id="4813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ja-JP"/>
              <a:t>C</a:t>
            </a:r>
            <a:r>
              <a:rPr lang="ja-JP" altLang="en-US"/>
              <a:t>言語によるプログラミング</a:t>
            </a:r>
          </a:p>
        </p:txBody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ja-JP" altLang="en-US"/>
              <a:t>ステップ</a:t>
            </a:r>
            <a:r>
              <a:rPr lang="en-US" altLang="ja-JP"/>
              <a:t>1:</a:t>
            </a:r>
          </a:p>
          <a:p>
            <a:pPr lvl="1" eaLnBrk="1" hangingPunct="1"/>
            <a:r>
              <a:rPr kumimoji="0" lang="ja-JP" altLang="en-US"/>
              <a:t>エディタを起動し，プログラムを入力</a:t>
            </a:r>
          </a:p>
          <a:p>
            <a:pPr eaLnBrk="1" hangingPunct="1"/>
            <a:r>
              <a:rPr lang="ja-JP" altLang="en-US"/>
              <a:t>ステップ</a:t>
            </a:r>
            <a:r>
              <a:rPr lang="en-US" altLang="ja-JP"/>
              <a:t>2:</a:t>
            </a:r>
          </a:p>
          <a:p>
            <a:pPr lvl="1" eaLnBrk="1" hangingPunct="1"/>
            <a:r>
              <a:rPr lang="ja-JP" altLang="en-US"/>
              <a:t>コンパイル</a:t>
            </a:r>
          </a:p>
          <a:p>
            <a:pPr eaLnBrk="1" hangingPunct="1"/>
            <a:r>
              <a:rPr lang="ja-JP" altLang="en-US"/>
              <a:t>ステップ</a:t>
            </a:r>
            <a:r>
              <a:rPr lang="en-US" altLang="ja-JP"/>
              <a:t>3:</a:t>
            </a:r>
          </a:p>
          <a:p>
            <a:pPr lvl="1" eaLnBrk="1" hangingPunct="1"/>
            <a:r>
              <a:rPr lang="ja-JP" altLang="en-US"/>
              <a:t>実行</a:t>
            </a:r>
          </a:p>
          <a:p>
            <a:pPr eaLnBrk="1" hangingPunct="1"/>
            <a:r>
              <a:rPr lang="ja-JP" altLang="en-US"/>
              <a:t>ステップ</a:t>
            </a:r>
            <a:r>
              <a:rPr lang="en-US" altLang="ja-JP"/>
              <a:t>4:</a:t>
            </a:r>
          </a:p>
          <a:p>
            <a:pPr lvl="1" eaLnBrk="1" hangingPunct="1"/>
            <a:r>
              <a:rPr lang="ja-JP" altLang="en-US"/>
              <a:t>ステップ</a:t>
            </a:r>
            <a:r>
              <a:rPr lang="en-US" altLang="ja-JP"/>
              <a:t>1</a:t>
            </a:r>
            <a:r>
              <a:rPr lang="ja-JP" altLang="en-US"/>
              <a:t>～ステップ</a:t>
            </a:r>
            <a:r>
              <a:rPr lang="en-US" altLang="ja-JP"/>
              <a:t>3</a:t>
            </a:r>
            <a:r>
              <a:rPr lang="ja-JP" altLang="en-US"/>
              <a:t>までの繰り返し．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スライド番号プレースホルダ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fld id="{510B63FC-F229-49E1-911F-0B110D8FADBE}" type="slidenum">
              <a:rPr kumimoji="0" lang="en-US" altLang="ja-JP" smtClean="0"/>
              <a:pPr eaLnBrk="1" hangingPunct="1"/>
              <a:t>38</a:t>
            </a:fld>
            <a:endParaRPr kumimoji="0" lang="en-US" altLang="ja-JP"/>
          </a:p>
        </p:txBody>
      </p:sp>
      <p:sp>
        <p:nvSpPr>
          <p:cNvPr id="49155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ja-JP" altLang="en-US" sz="3400"/>
              <a:t>ステップ</a:t>
            </a:r>
            <a:r>
              <a:rPr lang="en-US" altLang="ja-JP" sz="3400"/>
              <a:t>1:</a:t>
            </a:r>
            <a:br>
              <a:rPr lang="en-US" altLang="ja-JP" sz="3400"/>
            </a:br>
            <a:r>
              <a:rPr kumimoji="0" lang="ja-JP" altLang="en-US" sz="3400"/>
              <a:t>エディタを起動し，プログラムを入力する</a:t>
            </a:r>
          </a:p>
        </p:txBody>
      </p:sp>
      <p:pic>
        <p:nvPicPr>
          <p:cNvPr id="49156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5550" y="1487488"/>
            <a:ext cx="53975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157" name="Line 7"/>
          <p:cNvSpPr>
            <a:spLocks noChangeShapeType="1"/>
          </p:cNvSpPr>
          <p:nvPr/>
        </p:nvSpPr>
        <p:spPr bwMode="auto">
          <a:xfrm flipH="1" flipV="1">
            <a:off x="4760913" y="3894138"/>
            <a:ext cx="2082800" cy="709612"/>
          </a:xfrm>
          <a:prstGeom prst="line">
            <a:avLst/>
          </a:prstGeom>
          <a:noFill/>
          <a:ln w="76200">
            <a:solidFill>
              <a:schemeClr val="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49158" name="Text Box 8"/>
          <p:cNvSpPr txBox="1">
            <a:spLocks noChangeArrowheads="1"/>
          </p:cNvSpPr>
          <p:nvPr/>
        </p:nvSpPr>
        <p:spPr bwMode="auto">
          <a:xfrm>
            <a:off x="6824663" y="4556125"/>
            <a:ext cx="2144712" cy="473075"/>
          </a:xfrm>
          <a:prstGeom prst="rect">
            <a:avLst/>
          </a:prstGeom>
          <a:noFill/>
          <a:ln w="76200">
            <a:solidFill>
              <a:schemeClr val="hlink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ja-JP" altLang="en-US" sz="2000"/>
              <a:t>メモ帳を起動する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スライド番号プレースホルダ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fld id="{3354CA16-6498-42C0-B044-2D5542DD5AFC}" type="slidenum">
              <a:rPr kumimoji="0" lang="en-US" altLang="ja-JP" smtClean="0"/>
              <a:pPr eaLnBrk="1" hangingPunct="1"/>
              <a:t>39</a:t>
            </a:fld>
            <a:endParaRPr kumimoji="0" lang="en-US" altLang="ja-JP"/>
          </a:p>
        </p:txBody>
      </p:sp>
      <p:sp>
        <p:nvSpPr>
          <p:cNvPr id="5017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ja-JP" altLang="en-US" sz="3400"/>
              <a:t>ステップ</a:t>
            </a:r>
            <a:r>
              <a:rPr lang="en-US" altLang="ja-JP" sz="3400"/>
              <a:t>1:</a:t>
            </a:r>
            <a:br>
              <a:rPr lang="en-US" altLang="ja-JP" sz="3400"/>
            </a:br>
            <a:r>
              <a:rPr kumimoji="0" lang="ja-JP" altLang="en-US" sz="3400"/>
              <a:t>エディタを起動し，プログラムを入力する</a:t>
            </a:r>
          </a:p>
        </p:txBody>
      </p:sp>
      <p:pic>
        <p:nvPicPr>
          <p:cNvPr id="50180" name="Picture 7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350" y="1527175"/>
            <a:ext cx="6305550" cy="4972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スライド番号プレースホルダ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fld id="{F5FC0818-2C9F-4BD6-A204-44F26AC06DB5}" type="slidenum">
              <a:rPr kumimoji="0" lang="en-US" altLang="ja-JP" smtClean="0"/>
              <a:pPr eaLnBrk="1" hangingPunct="1"/>
              <a:t>4</a:t>
            </a:fld>
            <a:endParaRPr kumimoji="0" lang="en-US" altLang="ja-JP"/>
          </a:p>
        </p:txBody>
      </p:sp>
      <p:sp>
        <p:nvSpPr>
          <p:cNvPr id="1433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ja-JP"/>
              <a:t>C</a:t>
            </a:r>
            <a:r>
              <a:rPr lang="ja-JP" altLang="en-US"/>
              <a:t>の特徴</a:t>
            </a:r>
          </a:p>
        </p:txBody>
      </p:sp>
      <p:sp>
        <p:nvSpPr>
          <p:cNvPr id="1434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ja-JP" altLang="en-US" dirty="0"/>
              <a:t>汎用プログラミング言語</a:t>
            </a:r>
          </a:p>
          <a:p>
            <a:pPr lvl="1" eaLnBrk="1" hangingPunct="1">
              <a:lnSpc>
                <a:spcPct val="80000"/>
              </a:lnSpc>
            </a:pPr>
            <a:r>
              <a:rPr lang="ja-JP" altLang="en-US" sz="2800" dirty="0"/>
              <a:t>コンパイラや</a:t>
            </a:r>
            <a:r>
              <a:rPr lang="en-US" altLang="ja-JP" sz="2800" dirty="0"/>
              <a:t>OS</a:t>
            </a:r>
            <a:r>
              <a:rPr lang="ja-JP" altLang="en-US" sz="2800" dirty="0"/>
              <a:t>を書くのにも使える</a:t>
            </a:r>
          </a:p>
          <a:p>
            <a:pPr eaLnBrk="1" hangingPunct="1">
              <a:lnSpc>
                <a:spcPct val="80000"/>
              </a:lnSpc>
            </a:pPr>
            <a:r>
              <a:rPr lang="ja-JP" altLang="en-US" dirty="0"/>
              <a:t>全体でひとまとまりと考えられる文字列，集合，リスト，配列と言った複合データを直接扱う操作は用意されていない</a:t>
            </a:r>
          </a:p>
          <a:p>
            <a:pPr lvl="1" eaLnBrk="1" hangingPunct="1">
              <a:lnSpc>
                <a:spcPct val="80000"/>
              </a:lnSpc>
            </a:pPr>
            <a:r>
              <a:rPr lang="ja-JP" altLang="en-US" sz="2800" dirty="0"/>
              <a:t>構造体だけは一まとめにしてコピーできる</a:t>
            </a:r>
          </a:p>
          <a:p>
            <a:pPr eaLnBrk="1" hangingPunct="1">
              <a:lnSpc>
                <a:spcPct val="80000"/>
              </a:lnSpc>
            </a:pPr>
            <a:r>
              <a:rPr lang="ja-JP" altLang="en-US" dirty="0"/>
              <a:t>記憶場所割当て機能は，関数の局所変数により与えられる静的割当とスタックだけ</a:t>
            </a:r>
          </a:p>
          <a:p>
            <a:pPr eaLnBrk="1" hangingPunct="1">
              <a:lnSpc>
                <a:spcPct val="80000"/>
              </a:lnSpc>
            </a:pPr>
            <a:r>
              <a:rPr lang="ja-JP" altLang="en-US" dirty="0"/>
              <a:t>ヒープやガーベジ･コレクションの機能は無い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ja-JP" sz="2800" dirty="0" err="1"/>
              <a:t>malloc</a:t>
            </a:r>
            <a:r>
              <a:rPr lang="ja-JP" altLang="en-US" sz="2800" dirty="0"/>
              <a:t>や</a:t>
            </a:r>
            <a:r>
              <a:rPr lang="en-US" altLang="ja-JP" sz="2800" dirty="0"/>
              <a:t>free</a:t>
            </a:r>
            <a:r>
              <a:rPr lang="ja-JP" altLang="en-US" sz="2800" dirty="0"/>
              <a:t>は標準入出力ライブラリ</a:t>
            </a:r>
          </a:p>
          <a:p>
            <a:pPr lvl="1" eaLnBrk="1" hangingPunct="1">
              <a:lnSpc>
                <a:spcPct val="80000"/>
              </a:lnSpc>
            </a:pPr>
            <a:r>
              <a:rPr lang="ja-JP" altLang="en-US" sz="2800" dirty="0"/>
              <a:t>言語の外</a:t>
            </a:r>
          </a:p>
          <a:p>
            <a:pPr eaLnBrk="1" hangingPunct="1">
              <a:lnSpc>
                <a:spcPct val="80000"/>
              </a:lnSpc>
            </a:pPr>
            <a:endParaRPr lang="en-US" altLang="ja-JP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スライド番号プレースホルダ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fld id="{02D612A4-F042-4AFC-B88F-9094EC75168C}" type="slidenum">
              <a:rPr kumimoji="0" lang="en-US" altLang="ja-JP" smtClean="0"/>
              <a:pPr eaLnBrk="1" hangingPunct="1"/>
              <a:t>40</a:t>
            </a:fld>
            <a:endParaRPr kumimoji="0" lang="en-US" altLang="ja-JP"/>
          </a:p>
        </p:txBody>
      </p:sp>
      <p:sp>
        <p:nvSpPr>
          <p:cNvPr id="5120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ja-JP" altLang="en-US" sz="3400"/>
              <a:t>ステップ</a:t>
            </a:r>
            <a:r>
              <a:rPr lang="en-US" altLang="ja-JP" sz="3400"/>
              <a:t>1:</a:t>
            </a:r>
            <a:br>
              <a:rPr lang="en-US" altLang="ja-JP" sz="3400"/>
            </a:br>
            <a:r>
              <a:rPr kumimoji="0" lang="ja-JP" altLang="en-US" sz="3400"/>
              <a:t>エディタを起動し，プログラムを入力する</a:t>
            </a:r>
          </a:p>
        </p:txBody>
      </p:sp>
      <p:pic>
        <p:nvPicPr>
          <p:cNvPr id="51204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" y="1500188"/>
            <a:ext cx="5367338" cy="3857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05" name="Text Box 5"/>
          <p:cNvSpPr txBox="1">
            <a:spLocks noChangeArrowheads="1"/>
          </p:cNvSpPr>
          <p:nvPr/>
        </p:nvSpPr>
        <p:spPr bwMode="auto">
          <a:xfrm>
            <a:off x="1079500" y="5613400"/>
            <a:ext cx="6983413" cy="779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>
              <a:spcBef>
                <a:spcPct val="50000"/>
              </a:spcBef>
              <a:buFont typeface="Wingdings" pitchFamily="2" charset="2"/>
              <a:buChar char="n"/>
            </a:pPr>
            <a:r>
              <a:rPr lang="ja-JP" altLang="en-US"/>
              <a:t>ファイル→名前を付けて保存</a:t>
            </a:r>
          </a:p>
          <a:p>
            <a:pPr eaLnBrk="1" hangingPunct="1">
              <a:spcBef>
                <a:spcPct val="50000"/>
              </a:spcBef>
              <a:buFont typeface="Wingdings" pitchFamily="2" charset="2"/>
              <a:buChar char="n"/>
            </a:pPr>
            <a:r>
              <a:rPr lang="ja-JP" altLang="en-US"/>
              <a:t>ファイル名</a:t>
            </a:r>
            <a:r>
              <a:rPr lang="en-US" altLang="ja-JP"/>
              <a:t>: </a:t>
            </a:r>
            <a:r>
              <a:rPr lang="ja-JP" altLang="en-US"/>
              <a:t>「</a:t>
            </a:r>
            <a:r>
              <a:rPr lang="en-US" altLang="ja-JP" b="1">
                <a:latin typeface="Courier New" pitchFamily="49" charset="0"/>
              </a:rPr>
              <a:t>c:\sample.c</a:t>
            </a:r>
            <a:r>
              <a:rPr lang="ja-JP" altLang="en-US"/>
              <a:t>」として保存</a:t>
            </a:r>
            <a:r>
              <a:rPr lang="en-US" altLang="ja-JP"/>
              <a:t>(C</a:t>
            </a:r>
            <a:r>
              <a:rPr lang="ja-JP" altLang="en-US"/>
              <a:t>ドライブのルートに保存</a:t>
            </a:r>
            <a:r>
              <a:rPr lang="en-US" altLang="ja-JP"/>
              <a:t>)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スライド番号プレースホルダ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fld id="{6A422987-0D9D-4318-A9E2-B5156B70F55C}" type="slidenum">
              <a:rPr kumimoji="0" lang="en-US" altLang="ja-JP" smtClean="0"/>
              <a:pPr eaLnBrk="1" hangingPunct="1"/>
              <a:t>41</a:t>
            </a:fld>
            <a:endParaRPr kumimoji="0" lang="en-US" altLang="ja-JP"/>
          </a:p>
        </p:txBody>
      </p:sp>
      <p:sp>
        <p:nvSpPr>
          <p:cNvPr id="52227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ja-JP" altLang="en-US"/>
              <a:t>ステップ</a:t>
            </a:r>
            <a:r>
              <a:rPr lang="en-US" altLang="ja-JP"/>
              <a:t>2: </a:t>
            </a:r>
            <a:r>
              <a:rPr lang="ja-JP" altLang="en-US"/>
              <a:t>コンパイル</a:t>
            </a:r>
          </a:p>
        </p:txBody>
      </p:sp>
      <p:pic>
        <p:nvPicPr>
          <p:cNvPr id="52228" name="Picture 10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1263650"/>
            <a:ext cx="5226050" cy="5153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2229" name="Line 11"/>
          <p:cNvSpPr>
            <a:spLocks noChangeShapeType="1"/>
          </p:cNvSpPr>
          <p:nvPr/>
        </p:nvSpPr>
        <p:spPr bwMode="auto">
          <a:xfrm flipH="1" flipV="1">
            <a:off x="4003675" y="4035425"/>
            <a:ext cx="2082800" cy="709613"/>
          </a:xfrm>
          <a:prstGeom prst="line">
            <a:avLst/>
          </a:prstGeom>
          <a:noFill/>
          <a:ln w="76200">
            <a:solidFill>
              <a:schemeClr val="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52230" name="Text Box 12"/>
          <p:cNvSpPr txBox="1">
            <a:spLocks noChangeArrowheads="1"/>
          </p:cNvSpPr>
          <p:nvPr/>
        </p:nvSpPr>
        <p:spPr bwMode="auto">
          <a:xfrm>
            <a:off x="6067425" y="4697413"/>
            <a:ext cx="2679700" cy="777875"/>
          </a:xfrm>
          <a:prstGeom prst="rect">
            <a:avLst/>
          </a:prstGeom>
          <a:noFill/>
          <a:ln w="76200">
            <a:solidFill>
              <a:schemeClr val="hlink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ja-JP" sz="2000"/>
              <a:t>Cygwin Bash Shell</a:t>
            </a:r>
            <a:br>
              <a:rPr lang="en-US" altLang="ja-JP" sz="2000"/>
            </a:br>
            <a:r>
              <a:rPr lang="ja-JP" altLang="en-US" sz="2000"/>
              <a:t>を起動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スライド番号プレースホルダ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fld id="{6809CDF4-4FAC-4034-BFB7-AE4373372AA7}" type="slidenum">
              <a:rPr kumimoji="0" lang="en-US" altLang="ja-JP" smtClean="0"/>
              <a:pPr eaLnBrk="1" hangingPunct="1"/>
              <a:t>42</a:t>
            </a:fld>
            <a:endParaRPr kumimoji="0" lang="en-US" altLang="ja-JP"/>
          </a:p>
        </p:txBody>
      </p:sp>
      <p:pic>
        <p:nvPicPr>
          <p:cNvPr id="53251" name="Picture 1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0650" y="1138238"/>
            <a:ext cx="6362700" cy="4581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325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ja-JP" altLang="en-US"/>
              <a:t>ステップ</a:t>
            </a:r>
            <a:r>
              <a:rPr lang="en-US" altLang="ja-JP"/>
              <a:t>2: </a:t>
            </a:r>
            <a:r>
              <a:rPr lang="ja-JP" altLang="en-US"/>
              <a:t>コンパイル</a:t>
            </a:r>
          </a:p>
        </p:txBody>
      </p:sp>
      <p:sp>
        <p:nvSpPr>
          <p:cNvPr id="53253" name="Text Box 6"/>
          <p:cNvSpPr txBox="1">
            <a:spLocks noChangeArrowheads="1"/>
          </p:cNvSpPr>
          <p:nvPr/>
        </p:nvSpPr>
        <p:spPr bwMode="auto">
          <a:xfrm>
            <a:off x="5121275" y="328613"/>
            <a:ext cx="2303463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ja-JP" altLang="en-US">
                <a:solidFill>
                  <a:schemeClr val="hlink"/>
                </a:solidFill>
              </a:rPr>
              <a:t>Ｃドライブのルートに</a:t>
            </a:r>
            <a:br>
              <a:rPr lang="ja-JP" altLang="en-US">
                <a:solidFill>
                  <a:schemeClr val="hlink"/>
                </a:solidFill>
              </a:rPr>
            </a:br>
            <a:r>
              <a:rPr lang="ja-JP" altLang="en-US">
                <a:solidFill>
                  <a:schemeClr val="hlink"/>
                </a:solidFill>
              </a:rPr>
              <a:t>ディレクトリを変更</a:t>
            </a:r>
          </a:p>
        </p:txBody>
      </p:sp>
      <p:sp>
        <p:nvSpPr>
          <p:cNvPr id="53254" name="Text Box 8"/>
          <p:cNvSpPr txBox="1">
            <a:spLocks noChangeArrowheads="1"/>
          </p:cNvSpPr>
          <p:nvPr/>
        </p:nvSpPr>
        <p:spPr bwMode="auto">
          <a:xfrm>
            <a:off x="198438" y="6208713"/>
            <a:ext cx="46164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ja-JP" altLang="en-US">
                <a:solidFill>
                  <a:schemeClr val="hlink"/>
                </a:solidFill>
              </a:rPr>
              <a:t>コンパイル後の実行ファイル名</a:t>
            </a:r>
          </a:p>
        </p:txBody>
      </p:sp>
      <p:sp>
        <p:nvSpPr>
          <p:cNvPr id="53255" name="Text Box 10"/>
          <p:cNvSpPr txBox="1">
            <a:spLocks noChangeArrowheads="1"/>
          </p:cNvSpPr>
          <p:nvPr/>
        </p:nvSpPr>
        <p:spPr bwMode="auto">
          <a:xfrm>
            <a:off x="1773238" y="4257675"/>
            <a:ext cx="6983412" cy="1268413"/>
          </a:xfrm>
          <a:prstGeom prst="rect">
            <a:avLst/>
          </a:prstGeom>
          <a:solidFill>
            <a:schemeClr val="accent2"/>
          </a:solidFill>
          <a:ln w="76200">
            <a:solidFill>
              <a:schemeClr val="hlink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>
              <a:spcBef>
                <a:spcPct val="50000"/>
              </a:spcBef>
              <a:buFont typeface="Wingdings" pitchFamily="2" charset="2"/>
              <a:buNone/>
            </a:pPr>
            <a:r>
              <a:rPr kumimoji="0" lang="en-US" altLang="ja-JP" b="1">
                <a:latin typeface="Courier New" pitchFamily="49" charset="0"/>
              </a:rPr>
              <a:t>$ cd c:/</a:t>
            </a:r>
          </a:p>
          <a:p>
            <a:pPr eaLnBrk="1" hangingPunct="1">
              <a:spcBef>
                <a:spcPct val="50000"/>
              </a:spcBef>
              <a:buFont typeface="Wingdings" pitchFamily="2" charset="2"/>
              <a:buNone/>
            </a:pPr>
            <a:r>
              <a:rPr lang="en-US" altLang="ja-JP" b="1">
                <a:latin typeface="Courier New" pitchFamily="49" charset="0"/>
              </a:rPr>
              <a:t>$ gcc -o sample sample.c</a:t>
            </a:r>
          </a:p>
          <a:p>
            <a:pPr eaLnBrk="1" hangingPunct="1">
              <a:spcBef>
                <a:spcPct val="50000"/>
              </a:spcBef>
              <a:buFont typeface="Wingdings" pitchFamily="2" charset="2"/>
              <a:buNone/>
            </a:pPr>
            <a:r>
              <a:rPr lang="en-US" altLang="ja-JP" b="1">
                <a:latin typeface="Courier New" pitchFamily="49" charset="0"/>
              </a:rPr>
              <a:t>$</a:t>
            </a:r>
          </a:p>
        </p:txBody>
      </p:sp>
      <p:sp>
        <p:nvSpPr>
          <p:cNvPr id="53256" name="Line 7"/>
          <p:cNvSpPr>
            <a:spLocks noChangeShapeType="1"/>
          </p:cNvSpPr>
          <p:nvPr/>
        </p:nvSpPr>
        <p:spPr bwMode="auto">
          <a:xfrm flipV="1">
            <a:off x="1976438" y="5021263"/>
            <a:ext cx="1319212" cy="1200150"/>
          </a:xfrm>
          <a:prstGeom prst="line">
            <a:avLst/>
          </a:prstGeom>
          <a:noFill/>
          <a:ln w="76200">
            <a:solidFill>
              <a:schemeClr val="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53257" name="Line 11"/>
          <p:cNvSpPr>
            <a:spLocks noChangeShapeType="1"/>
          </p:cNvSpPr>
          <p:nvPr/>
        </p:nvSpPr>
        <p:spPr bwMode="auto">
          <a:xfrm flipH="1">
            <a:off x="2600325" y="985838"/>
            <a:ext cx="3390900" cy="3382962"/>
          </a:xfrm>
          <a:prstGeom prst="line">
            <a:avLst/>
          </a:prstGeom>
          <a:noFill/>
          <a:ln w="76200">
            <a:solidFill>
              <a:schemeClr val="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53258" name="Line 14"/>
          <p:cNvSpPr>
            <a:spLocks noChangeShapeType="1"/>
          </p:cNvSpPr>
          <p:nvPr/>
        </p:nvSpPr>
        <p:spPr bwMode="auto">
          <a:xfrm flipH="1">
            <a:off x="2838450" y="4508500"/>
            <a:ext cx="787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53259" name="Text Box 15"/>
          <p:cNvSpPr txBox="1">
            <a:spLocks noChangeArrowheads="1"/>
          </p:cNvSpPr>
          <p:nvPr/>
        </p:nvSpPr>
        <p:spPr bwMode="auto">
          <a:xfrm>
            <a:off x="3578225" y="4271963"/>
            <a:ext cx="5248275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ja-JP" altLang="en-US" sz="1400"/>
              <a:t>キーボードから「</a:t>
            </a:r>
            <a:r>
              <a:rPr lang="en-US" altLang="ja-JP" sz="1400"/>
              <a:t>cd c:/</a:t>
            </a:r>
            <a:r>
              <a:rPr lang="ja-JP" altLang="en-US" sz="1400"/>
              <a:t>」と入力する．最後に「</a:t>
            </a:r>
            <a:r>
              <a:rPr lang="en-US" altLang="ja-JP" sz="1400"/>
              <a:t>Enter</a:t>
            </a:r>
            <a:r>
              <a:rPr lang="ja-JP" altLang="en-US" sz="1400"/>
              <a:t>キー」を入力する．以降も同様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スライド番号プレースホルダ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fld id="{8EF1AB1F-EF7A-41F8-8E9C-874FE2808B4D}" type="slidenum">
              <a:rPr kumimoji="0" lang="en-US" altLang="ja-JP" smtClean="0"/>
              <a:pPr eaLnBrk="1" hangingPunct="1"/>
              <a:t>43</a:t>
            </a:fld>
            <a:endParaRPr kumimoji="0" lang="en-US" altLang="ja-JP"/>
          </a:p>
        </p:txBody>
      </p:sp>
      <p:pic>
        <p:nvPicPr>
          <p:cNvPr id="54275" name="Picture 7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0650" y="1138238"/>
            <a:ext cx="6362700" cy="4581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27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ja-JP" altLang="en-US"/>
              <a:t>ステップ</a:t>
            </a:r>
            <a:r>
              <a:rPr lang="en-US" altLang="ja-JP"/>
              <a:t>3: </a:t>
            </a:r>
            <a:r>
              <a:rPr lang="ja-JP" altLang="en-US"/>
              <a:t>実行</a:t>
            </a:r>
          </a:p>
        </p:txBody>
      </p:sp>
      <p:sp>
        <p:nvSpPr>
          <p:cNvPr id="54277" name="Text Box 6"/>
          <p:cNvSpPr txBox="1">
            <a:spLocks noChangeArrowheads="1"/>
          </p:cNvSpPr>
          <p:nvPr/>
        </p:nvSpPr>
        <p:spPr bwMode="auto">
          <a:xfrm>
            <a:off x="5210175" y="5853113"/>
            <a:ext cx="3543300" cy="779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ja-JP" altLang="en-US">
                <a:solidFill>
                  <a:schemeClr val="hlink"/>
                </a:solidFill>
              </a:rPr>
              <a:t>コンパイル後の実行ファイル名</a:t>
            </a:r>
          </a:p>
          <a:p>
            <a:pPr algn="ctr" eaLnBrk="1" hangingPunct="1">
              <a:spcBef>
                <a:spcPct val="50000"/>
              </a:spcBef>
            </a:pPr>
            <a:r>
              <a:rPr lang="ja-JP" altLang="en-US">
                <a:solidFill>
                  <a:schemeClr val="hlink"/>
                </a:solidFill>
              </a:rPr>
              <a:t>これで，プログラムが実行される</a:t>
            </a:r>
          </a:p>
        </p:txBody>
      </p:sp>
      <p:sp>
        <p:nvSpPr>
          <p:cNvPr id="54278" name="Text Box 8"/>
          <p:cNvSpPr txBox="1">
            <a:spLocks noChangeArrowheads="1"/>
          </p:cNvSpPr>
          <p:nvPr/>
        </p:nvSpPr>
        <p:spPr bwMode="auto">
          <a:xfrm>
            <a:off x="1773238" y="4257675"/>
            <a:ext cx="6983412" cy="1268413"/>
          </a:xfrm>
          <a:prstGeom prst="rect">
            <a:avLst/>
          </a:prstGeom>
          <a:solidFill>
            <a:schemeClr val="accent2"/>
          </a:solidFill>
          <a:ln w="76200">
            <a:solidFill>
              <a:schemeClr val="hlink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>
              <a:spcBef>
                <a:spcPct val="50000"/>
              </a:spcBef>
              <a:buFont typeface="Wingdings" pitchFamily="2" charset="2"/>
              <a:buNone/>
            </a:pPr>
            <a:r>
              <a:rPr kumimoji="0" lang="en-US" altLang="ja-JP" b="1">
                <a:latin typeface="Courier New" pitchFamily="49" charset="0"/>
              </a:rPr>
              <a:t>$ ./sample</a:t>
            </a:r>
          </a:p>
          <a:p>
            <a:pPr eaLnBrk="1" hangingPunct="1">
              <a:spcBef>
                <a:spcPct val="50000"/>
              </a:spcBef>
              <a:buFont typeface="Wingdings" pitchFamily="2" charset="2"/>
              <a:buNone/>
            </a:pPr>
            <a:r>
              <a:rPr kumimoji="0" lang="en-US" altLang="ja-JP" b="1">
                <a:latin typeface="Courier New" pitchFamily="49" charset="0"/>
              </a:rPr>
              <a:t>s = 55</a:t>
            </a:r>
          </a:p>
          <a:p>
            <a:pPr eaLnBrk="1" hangingPunct="1">
              <a:spcBef>
                <a:spcPct val="50000"/>
              </a:spcBef>
              <a:buFont typeface="Wingdings" pitchFamily="2" charset="2"/>
              <a:buNone/>
            </a:pPr>
            <a:r>
              <a:rPr kumimoji="0" lang="en-US" altLang="ja-JP" b="1">
                <a:latin typeface="Courier New" pitchFamily="49" charset="0"/>
              </a:rPr>
              <a:t>$</a:t>
            </a:r>
            <a:endParaRPr lang="en-US" altLang="ja-JP" b="1">
              <a:latin typeface="Courier New" pitchFamily="49" charset="0"/>
            </a:endParaRPr>
          </a:p>
        </p:txBody>
      </p:sp>
      <p:sp>
        <p:nvSpPr>
          <p:cNvPr id="54279" name="Line 5"/>
          <p:cNvSpPr>
            <a:spLocks noChangeShapeType="1"/>
          </p:cNvSpPr>
          <p:nvPr/>
        </p:nvSpPr>
        <p:spPr bwMode="auto">
          <a:xfrm flipH="1" flipV="1">
            <a:off x="2997200" y="4619625"/>
            <a:ext cx="2212975" cy="1531938"/>
          </a:xfrm>
          <a:prstGeom prst="line">
            <a:avLst/>
          </a:prstGeom>
          <a:noFill/>
          <a:ln w="76200">
            <a:solidFill>
              <a:schemeClr val="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ja-JP" altLang="en-US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1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ja-JP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kumimoji="0" sz="1000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9pPr>
          </a:lstStyle>
          <a:p>
            <a:fld id="{23D00860-8957-43F7-B16B-3B115CCF3BA5}" type="slidenum">
              <a:rPr lang="en-US" altLang="ja-JP" smtClean="0"/>
              <a:pPr/>
              <a:t>44</a:t>
            </a:fld>
            <a:endParaRPr lang="en-US" altLang="ja-JP"/>
          </a:p>
        </p:txBody>
      </p:sp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ja-JP" altLang="en-US"/>
              <a:t>アルゴリズムとデータ構造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ja-JP" altLang="en-US"/>
              <a:t>データ型</a:t>
            </a:r>
          </a:p>
        </p:txBody>
      </p:sp>
    </p:spTree>
    <p:extLst>
      <p:ext uri="{BB962C8B-B14F-4D97-AF65-F5344CB8AC3E}">
        <p14:creationId xmlns:p14="http://schemas.microsoft.com/office/powerpoint/2010/main" val="234439471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CC838-4813-4ED6-8051-2A860B4FAC24}" type="slidenum">
              <a:rPr lang="en-US" altLang="ja-JP"/>
              <a:pPr/>
              <a:t>45</a:t>
            </a:fld>
            <a:endParaRPr lang="en-US" altLang="ja-JP"/>
          </a:p>
        </p:txBody>
      </p:sp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目次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/>
              <a:t>データ型</a:t>
            </a:r>
          </a:p>
          <a:p>
            <a:r>
              <a:rPr lang="ja-JP" altLang="en-US"/>
              <a:t>文字の扱い</a:t>
            </a:r>
          </a:p>
          <a:p>
            <a:r>
              <a:rPr lang="ja-JP" altLang="en-US"/>
              <a:t>型変換</a:t>
            </a:r>
          </a:p>
        </p:txBody>
      </p:sp>
    </p:spTree>
    <p:extLst>
      <p:ext uri="{BB962C8B-B14F-4D97-AF65-F5344CB8AC3E}">
        <p14:creationId xmlns:p14="http://schemas.microsoft.com/office/powerpoint/2010/main" val="161856483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1CDF1-72EC-4E6C-8982-797B0EFF2E1B}" type="slidenum">
              <a:rPr lang="en-US" altLang="ja-JP"/>
              <a:pPr/>
              <a:t>46</a:t>
            </a:fld>
            <a:endParaRPr lang="en-US" altLang="ja-JP"/>
          </a:p>
        </p:txBody>
      </p:sp>
      <p:sp>
        <p:nvSpPr>
          <p:cNvPr id="8197" name="Text Box 5"/>
          <p:cNvSpPr txBox="1">
            <a:spLocks noChangeArrowheads="1"/>
          </p:cNvSpPr>
          <p:nvPr/>
        </p:nvSpPr>
        <p:spPr bwMode="auto">
          <a:xfrm>
            <a:off x="250825" y="1916113"/>
            <a:ext cx="8642350" cy="2468562"/>
          </a:xfrm>
          <a:prstGeom prst="rect">
            <a:avLst/>
          </a:prstGeom>
          <a:solidFill>
            <a:schemeClr val="accent2"/>
          </a:solidFill>
          <a:ln w="38100">
            <a:solidFill>
              <a:schemeClr val="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ja-JP" b="1">
                <a:latin typeface="Courier New" pitchFamily="49" charset="0"/>
                <a:ea typeface="ＭＳ ゴシック" pitchFamily="49" charset="-128"/>
              </a:rPr>
              <a:t>char			1B		-128 </a:t>
            </a:r>
            <a:r>
              <a:rPr lang="ja-JP" altLang="en-US" b="1">
                <a:latin typeface="Courier New" pitchFamily="49" charset="0"/>
                <a:ea typeface="ＭＳ ゴシック" pitchFamily="49" charset="-128"/>
              </a:rPr>
              <a:t>～ </a:t>
            </a:r>
            <a:r>
              <a:rPr lang="en-US" altLang="ja-JP" b="1">
                <a:latin typeface="Courier New" pitchFamily="49" charset="0"/>
                <a:ea typeface="ＭＳ ゴシック" pitchFamily="49" charset="-128"/>
              </a:rPr>
              <a:t>127</a:t>
            </a:r>
          </a:p>
          <a:p>
            <a:pPr>
              <a:spcBef>
                <a:spcPct val="50000"/>
              </a:spcBef>
            </a:pPr>
            <a:r>
              <a:rPr lang="en-US" altLang="ja-JP" b="1">
                <a:latin typeface="Courier New" pitchFamily="49" charset="0"/>
                <a:ea typeface="ＭＳ ゴシック" pitchFamily="49" charset="-128"/>
              </a:rPr>
              <a:t>unsigned char		1B		0 </a:t>
            </a:r>
            <a:r>
              <a:rPr lang="ja-JP" altLang="en-US" b="1">
                <a:latin typeface="Courier New" pitchFamily="49" charset="0"/>
                <a:ea typeface="ＭＳ ゴシック" pitchFamily="49" charset="-128"/>
              </a:rPr>
              <a:t>～ </a:t>
            </a:r>
            <a:r>
              <a:rPr lang="en-US" altLang="ja-JP" b="1">
                <a:latin typeface="Courier New" pitchFamily="49" charset="0"/>
                <a:ea typeface="ＭＳ ゴシック" pitchFamily="49" charset="-128"/>
              </a:rPr>
              <a:t>255</a:t>
            </a:r>
          </a:p>
          <a:p>
            <a:pPr>
              <a:spcBef>
                <a:spcPct val="50000"/>
              </a:spcBef>
            </a:pPr>
            <a:r>
              <a:rPr lang="en-US" altLang="ja-JP" b="1">
                <a:latin typeface="Courier New" pitchFamily="49" charset="0"/>
                <a:ea typeface="ＭＳ ゴシック" pitchFamily="49" charset="-128"/>
              </a:rPr>
              <a:t>int			4B		-2147483648 </a:t>
            </a:r>
            <a:r>
              <a:rPr lang="ja-JP" altLang="en-US" b="1">
                <a:latin typeface="Courier New" pitchFamily="49" charset="0"/>
                <a:ea typeface="ＭＳ ゴシック" pitchFamily="49" charset="-128"/>
              </a:rPr>
              <a:t>～ </a:t>
            </a:r>
            <a:r>
              <a:rPr lang="en-US" altLang="ja-JP" b="1">
                <a:latin typeface="Courier New" pitchFamily="49" charset="0"/>
                <a:ea typeface="ＭＳ ゴシック" pitchFamily="49" charset="-128"/>
              </a:rPr>
              <a:t>2147483647</a:t>
            </a:r>
            <a:r>
              <a:rPr lang="ja-JP" altLang="en-US" b="1">
                <a:latin typeface="Courier New" pitchFamily="49" charset="0"/>
                <a:ea typeface="ＭＳ ゴシック" pitchFamily="49" charset="-128"/>
              </a:rPr>
              <a:t>など</a:t>
            </a:r>
          </a:p>
          <a:p>
            <a:pPr>
              <a:spcBef>
                <a:spcPct val="50000"/>
              </a:spcBef>
            </a:pPr>
            <a:r>
              <a:rPr lang="en-US" altLang="ja-JP" b="1">
                <a:latin typeface="Courier New" pitchFamily="49" charset="0"/>
                <a:ea typeface="ＭＳ ゴシック" pitchFamily="49" charset="-128"/>
              </a:rPr>
              <a:t>unsigned int		4B		0 </a:t>
            </a:r>
            <a:r>
              <a:rPr lang="ja-JP" altLang="en-US" b="1">
                <a:latin typeface="Courier New" pitchFamily="49" charset="0"/>
                <a:ea typeface="ＭＳ ゴシック" pitchFamily="49" charset="-128"/>
              </a:rPr>
              <a:t>～ </a:t>
            </a:r>
            <a:r>
              <a:rPr lang="en-US" altLang="ja-JP" b="1">
                <a:latin typeface="Courier New" pitchFamily="49" charset="0"/>
                <a:ea typeface="ＭＳ ゴシック" pitchFamily="49" charset="-128"/>
              </a:rPr>
              <a:t>4294967295</a:t>
            </a:r>
            <a:r>
              <a:rPr lang="ja-JP" altLang="en-US" b="1">
                <a:latin typeface="Courier New" pitchFamily="49" charset="0"/>
                <a:ea typeface="ＭＳ ゴシック" pitchFamily="49" charset="-128"/>
              </a:rPr>
              <a:t>など</a:t>
            </a:r>
          </a:p>
          <a:p>
            <a:pPr>
              <a:spcBef>
                <a:spcPct val="50000"/>
              </a:spcBef>
            </a:pPr>
            <a:r>
              <a:rPr lang="en-US" altLang="ja-JP" b="1">
                <a:latin typeface="Courier New" pitchFamily="49" charset="0"/>
                <a:ea typeface="ＭＳ ゴシック" pitchFamily="49" charset="-128"/>
              </a:rPr>
              <a:t>long int		4B		-2147483648 </a:t>
            </a:r>
            <a:r>
              <a:rPr lang="ja-JP" altLang="en-US" b="1">
                <a:latin typeface="Courier New" pitchFamily="49" charset="0"/>
                <a:ea typeface="ＭＳ ゴシック" pitchFamily="49" charset="-128"/>
              </a:rPr>
              <a:t>～ </a:t>
            </a:r>
            <a:r>
              <a:rPr lang="en-US" altLang="ja-JP" b="1">
                <a:latin typeface="Courier New" pitchFamily="49" charset="0"/>
                <a:ea typeface="ＭＳ ゴシック" pitchFamily="49" charset="-128"/>
              </a:rPr>
              <a:t>2147483647 </a:t>
            </a:r>
          </a:p>
          <a:p>
            <a:pPr>
              <a:spcBef>
                <a:spcPct val="50000"/>
              </a:spcBef>
            </a:pPr>
            <a:r>
              <a:rPr lang="en-US" altLang="ja-JP" b="1">
                <a:latin typeface="Courier New" pitchFamily="49" charset="0"/>
                <a:ea typeface="ＭＳ ゴシック" pitchFamily="49" charset="-128"/>
              </a:rPr>
              <a:t>unsigned long int	4B		0 </a:t>
            </a:r>
            <a:r>
              <a:rPr lang="ja-JP" altLang="en-US" b="1">
                <a:latin typeface="Courier New" pitchFamily="49" charset="0"/>
                <a:ea typeface="ＭＳ ゴシック" pitchFamily="49" charset="-128"/>
              </a:rPr>
              <a:t>～ </a:t>
            </a:r>
            <a:r>
              <a:rPr lang="en-US" altLang="ja-JP" b="1">
                <a:latin typeface="Courier New" pitchFamily="49" charset="0"/>
                <a:ea typeface="ＭＳ ゴシック" pitchFamily="49" charset="-128"/>
              </a:rPr>
              <a:t>4294967295</a:t>
            </a:r>
          </a:p>
        </p:txBody>
      </p:sp>
      <p:sp>
        <p:nvSpPr>
          <p:cNvPr id="8199" name="Text Box 7"/>
          <p:cNvSpPr txBox="1">
            <a:spLocks noChangeArrowheads="1"/>
          </p:cNvSpPr>
          <p:nvPr/>
        </p:nvSpPr>
        <p:spPr bwMode="auto">
          <a:xfrm>
            <a:off x="250825" y="1412875"/>
            <a:ext cx="2057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ja-JP" sz="2400" b="1"/>
              <a:t>■ </a:t>
            </a:r>
            <a:r>
              <a:rPr lang="ja-JP" altLang="en-US" sz="2400" b="1"/>
              <a:t>整数型</a:t>
            </a:r>
          </a:p>
        </p:txBody>
      </p:sp>
      <p:sp>
        <p:nvSpPr>
          <p:cNvPr id="8200" name="Text Box 8"/>
          <p:cNvSpPr txBox="1">
            <a:spLocks noChangeArrowheads="1"/>
          </p:cNvSpPr>
          <p:nvPr/>
        </p:nvSpPr>
        <p:spPr bwMode="auto">
          <a:xfrm>
            <a:off x="250825" y="5013325"/>
            <a:ext cx="2819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ja-JP" sz="2400" b="1">
                <a:latin typeface="ＭＳ Ｐゴシック" charset="-128"/>
              </a:rPr>
              <a:t>■ </a:t>
            </a:r>
            <a:r>
              <a:rPr lang="ja-JP" altLang="en-US" sz="2400" b="1">
                <a:latin typeface="ＭＳ Ｐゴシック" charset="-128"/>
              </a:rPr>
              <a:t>浮動小数点型</a:t>
            </a:r>
          </a:p>
        </p:txBody>
      </p:sp>
      <p:sp>
        <p:nvSpPr>
          <p:cNvPr id="8201" name="Rectangle 9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データ型</a:t>
            </a:r>
          </a:p>
        </p:txBody>
      </p:sp>
      <p:sp>
        <p:nvSpPr>
          <p:cNvPr id="8202" name="Text Box 10"/>
          <p:cNvSpPr txBox="1">
            <a:spLocks noChangeArrowheads="1"/>
          </p:cNvSpPr>
          <p:nvPr/>
        </p:nvSpPr>
        <p:spPr bwMode="auto">
          <a:xfrm>
            <a:off x="250825" y="5516563"/>
            <a:ext cx="8642350" cy="817562"/>
          </a:xfrm>
          <a:prstGeom prst="rect">
            <a:avLst/>
          </a:prstGeom>
          <a:solidFill>
            <a:schemeClr val="accent2"/>
          </a:solidFill>
          <a:ln w="38100">
            <a:solidFill>
              <a:schemeClr val="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ja-JP" b="1">
                <a:latin typeface="Courier New" pitchFamily="49" charset="0"/>
                <a:ea typeface="ＭＳ ゴシック" pitchFamily="49" charset="-128"/>
              </a:rPr>
              <a:t>float			4B</a:t>
            </a:r>
          </a:p>
          <a:p>
            <a:pPr>
              <a:spcBef>
                <a:spcPct val="50000"/>
              </a:spcBef>
            </a:pPr>
            <a:r>
              <a:rPr lang="en-US" altLang="ja-JP" b="1">
                <a:latin typeface="Courier New" pitchFamily="49" charset="0"/>
                <a:ea typeface="ＭＳ ゴシック" pitchFamily="49" charset="-128"/>
              </a:rPr>
              <a:t>double			8B</a:t>
            </a:r>
          </a:p>
        </p:txBody>
      </p:sp>
    </p:spTree>
    <p:extLst>
      <p:ext uri="{BB962C8B-B14F-4D97-AF65-F5344CB8AC3E}">
        <p14:creationId xmlns:p14="http://schemas.microsoft.com/office/powerpoint/2010/main" val="225801231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26AEE3-24FF-4A52-80EC-0590FB78556F}" type="slidenum">
              <a:rPr lang="en-US" altLang="ja-JP"/>
              <a:pPr/>
              <a:t>47</a:t>
            </a:fld>
            <a:endParaRPr lang="en-US" altLang="ja-JP"/>
          </a:p>
        </p:txBody>
      </p:sp>
      <p:sp>
        <p:nvSpPr>
          <p:cNvPr id="993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例</a:t>
            </a:r>
          </a:p>
        </p:txBody>
      </p:sp>
      <p:sp>
        <p:nvSpPr>
          <p:cNvPr id="99332" name="Text Box 4"/>
          <p:cNvSpPr txBox="1">
            <a:spLocks noChangeArrowheads="1"/>
          </p:cNvSpPr>
          <p:nvPr/>
        </p:nvSpPr>
        <p:spPr bwMode="auto">
          <a:xfrm>
            <a:off x="842963" y="1169988"/>
            <a:ext cx="7456487" cy="5386387"/>
          </a:xfrm>
          <a:prstGeom prst="rect">
            <a:avLst/>
          </a:prstGeom>
          <a:solidFill>
            <a:schemeClr val="accent2"/>
          </a:solidFill>
          <a:ln w="38100">
            <a:solidFill>
              <a:schemeClr val="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107763" dir="189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altLang="ja-JP" sz="1600" b="1">
                <a:latin typeface="Courier New" pitchFamily="49" charset="0"/>
              </a:rPr>
              <a:t>#include &lt;stdio.h&gt;</a:t>
            </a:r>
          </a:p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altLang="ja-JP" sz="1600" b="1">
                <a:latin typeface="Courier New" pitchFamily="49" charset="0"/>
              </a:rPr>
              <a:t>int main(void)</a:t>
            </a:r>
          </a:p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altLang="ja-JP" sz="1600" b="1">
                <a:latin typeface="Courier New" pitchFamily="49" charset="0"/>
              </a:rPr>
              <a:t>{</a:t>
            </a:r>
          </a:p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altLang="ja-JP" sz="1600" b="1">
                <a:latin typeface="Courier New" pitchFamily="49" charset="0"/>
              </a:rPr>
              <a:t>  </a:t>
            </a:r>
            <a:r>
              <a:rPr lang="en-US" altLang="ja-JP" sz="1600" b="1">
                <a:solidFill>
                  <a:srgbClr val="FF0000"/>
                </a:solidFill>
                <a:latin typeface="Courier New" pitchFamily="49" charset="0"/>
              </a:rPr>
              <a:t>float</a:t>
            </a:r>
            <a:r>
              <a:rPr lang="en-US" altLang="ja-JP" sz="1600" b="1">
                <a:latin typeface="Courier New" pitchFamily="49" charset="0"/>
              </a:rPr>
              <a:t> num;</a:t>
            </a:r>
          </a:p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altLang="ja-JP" sz="1600" b="1">
                <a:latin typeface="Courier New" pitchFamily="49" charset="0"/>
              </a:rPr>
              <a:t>  </a:t>
            </a:r>
            <a:r>
              <a:rPr lang="en-US" altLang="ja-JP" sz="1600" b="1">
                <a:solidFill>
                  <a:srgbClr val="FF0000"/>
                </a:solidFill>
                <a:latin typeface="Courier New" pitchFamily="49" charset="0"/>
              </a:rPr>
              <a:t>int</a:t>
            </a:r>
            <a:r>
              <a:rPr lang="en-US" altLang="ja-JP" sz="1600" b="1">
                <a:latin typeface="Courier New" pitchFamily="49" charset="0"/>
              </a:rPr>
              <a:t> choice;</a:t>
            </a:r>
          </a:p>
          <a:p>
            <a:pPr>
              <a:lnSpc>
                <a:spcPct val="50000"/>
              </a:lnSpc>
              <a:spcBef>
                <a:spcPct val="50000"/>
              </a:spcBef>
            </a:pPr>
            <a:endParaRPr lang="en-US" altLang="ja-JP" sz="1600" b="1">
              <a:latin typeface="Courier New" pitchFamily="49" charset="0"/>
            </a:endParaRPr>
          </a:p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altLang="ja-JP" sz="1600" b="1">
                <a:latin typeface="Courier New" pitchFamily="49" charset="0"/>
              </a:rPr>
              <a:t>  printf("1:</a:t>
            </a:r>
            <a:r>
              <a:rPr lang="ja-JP" altLang="en-US" sz="1600" b="1">
                <a:latin typeface="Courier New" pitchFamily="49" charset="0"/>
              </a:rPr>
              <a:t>フィートからメートルへ， </a:t>
            </a:r>
            <a:r>
              <a:rPr lang="en-US" altLang="ja-JP" sz="1600" b="1">
                <a:latin typeface="Courier New" pitchFamily="49" charset="0"/>
              </a:rPr>
              <a:t>2: </a:t>
            </a:r>
            <a:r>
              <a:rPr lang="ja-JP" altLang="en-US" sz="1600" b="1">
                <a:latin typeface="Courier New" pitchFamily="49" charset="0"/>
              </a:rPr>
              <a:t>メートルからフィートへ </a:t>
            </a:r>
            <a:r>
              <a:rPr lang="en-US" altLang="ja-JP" sz="1600" b="1">
                <a:latin typeface="Courier New" pitchFamily="49" charset="0"/>
              </a:rPr>
              <a:t>");</a:t>
            </a:r>
          </a:p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altLang="ja-JP" sz="1600" b="1">
                <a:latin typeface="Courier New" pitchFamily="49" charset="0"/>
              </a:rPr>
              <a:t>  printf("</a:t>
            </a:r>
            <a:r>
              <a:rPr lang="ja-JP" altLang="en-US" sz="1600" b="1">
                <a:latin typeface="Courier New" pitchFamily="49" charset="0"/>
              </a:rPr>
              <a:t>選択</a:t>
            </a:r>
            <a:r>
              <a:rPr lang="en-US" altLang="ja-JP" sz="1600" b="1">
                <a:latin typeface="Courier New" pitchFamily="49" charset="0"/>
              </a:rPr>
              <a:t>: ");</a:t>
            </a:r>
          </a:p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altLang="ja-JP" sz="1600" b="1">
                <a:latin typeface="Courier New" pitchFamily="49" charset="0"/>
              </a:rPr>
              <a:t>  scanf("%d", &amp;choice);</a:t>
            </a:r>
          </a:p>
          <a:p>
            <a:pPr>
              <a:lnSpc>
                <a:spcPct val="50000"/>
              </a:lnSpc>
              <a:spcBef>
                <a:spcPct val="50000"/>
              </a:spcBef>
            </a:pPr>
            <a:endParaRPr lang="en-US" altLang="ja-JP" sz="1600" b="1">
              <a:latin typeface="Courier New" pitchFamily="49" charset="0"/>
            </a:endParaRPr>
          </a:p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altLang="ja-JP" sz="1600" b="1">
                <a:latin typeface="Courier New" pitchFamily="49" charset="0"/>
              </a:rPr>
              <a:t>  if(choice == 1) {</a:t>
            </a:r>
          </a:p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altLang="ja-JP" sz="1600" b="1">
                <a:latin typeface="Courier New" pitchFamily="49" charset="0"/>
              </a:rPr>
              <a:t>    printf("</a:t>
            </a:r>
            <a:r>
              <a:rPr lang="ja-JP" altLang="en-US" sz="1600" b="1">
                <a:latin typeface="Courier New" pitchFamily="49" charset="0"/>
              </a:rPr>
              <a:t>何フィート</a:t>
            </a:r>
            <a:r>
              <a:rPr lang="en-US" altLang="ja-JP" sz="1600" b="1">
                <a:latin typeface="Courier New" pitchFamily="49" charset="0"/>
              </a:rPr>
              <a:t>? ");</a:t>
            </a:r>
          </a:p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altLang="ja-JP" sz="1600" b="1">
                <a:latin typeface="Courier New" pitchFamily="49" charset="0"/>
              </a:rPr>
              <a:t>    scanf("%f", &amp;num);</a:t>
            </a:r>
          </a:p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altLang="ja-JP" sz="1600" b="1">
                <a:latin typeface="Courier New" pitchFamily="49" charset="0"/>
              </a:rPr>
              <a:t>    printf("</a:t>
            </a:r>
            <a:r>
              <a:rPr lang="ja-JP" altLang="en-US" sz="1600" b="1">
                <a:latin typeface="Courier New" pitchFamily="49" charset="0"/>
              </a:rPr>
              <a:t>メートル</a:t>
            </a:r>
            <a:r>
              <a:rPr lang="en-US" altLang="ja-JP" sz="1600" b="1">
                <a:latin typeface="Courier New" pitchFamily="49" charset="0"/>
              </a:rPr>
              <a:t>: %f", num / 3.28);</a:t>
            </a:r>
          </a:p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altLang="ja-JP" sz="1600" b="1">
                <a:latin typeface="Courier New" pitchFamily="49" charset="0"/>
              </a:rPr>
              <a:t>  } </a:t>
            </a:r>
            <a:r>
              <a:rPr lang="en-US" altLang="ja-JP" sz="1600" b="1" u="sng">
                <a:latin typeface="Courier New" pitchFamily="49" charset="0"/>
              </a:rPr>
              <a:t>else</a:t>
            </a:r>
            <a:r>
              <a:rPr lang="en-US" altLang="ja-JP" sz="1600" b="1">
                <a:latin typeface="Courier New" pitchFamily="49" charset="0"/>
              </a:rPr>
              <a:t> {</a:t>
            </a:r>
          </a:p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altLang="ja-JP" sz="1600" b="1">
                <a:latin typeface="Courier New" pitchFamily="49" charset="0"/>
              </a:rPr>
              <a:t>    printf("</a:t>
            </a:r>
            <a:r>
              <a:rPr lang="ja-JP" altLang="en-US" sz="1600" b="1">
                <a:latin typeface="Courier New" pitchFamily="49" charset="0"/>
              </a:rPr>
              <a:t>何メートル</a:t>
            </a:r>
            <a:r>
              <a:rPr lang="en-US" altLang="ja-JP" sz="1600" b="1">
                <a:latin typeface="Courier New" pitchFamily="49" charset="0"/>
              </a:rPr>
              <a:t>?: ");</a:t>
            </a:r>
          </a:p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altLang="ja-JP" sz="1600" b="1">
                <a:latin typeface="Courier New" pitchFamily="49" charset="0"/>
              </a:rPr>
              <a:t>    scanf("%f", &amp;num);</a:t>
            </a:r>
          </a:p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altLang="ja-JP" sz="1600" b="1">
                <a:latin typeface="Courier New" pitchFamily="49" charset="0"/>
              </a:rPr>
              <a:t>    printf("</a:t>
            </a:r>
            <a:r>
              <a:rPr lang="ja-JP" altLang="en-US" sz="1600" b="1">
                <a:latin typeface="Courier New" pitchFamily="49" charset="0"/>
              </a:rPr>
              <a:t>フィート</a:t>
            </a:r>
            <a:r>
              <a:rPr lang="en-US" altLang="ja-JP" sz="1600" b="1">
                <a:latin typeface="Courier New" pitchFamily="49" charset="0"/>
              </a:rPr>
              <a:t>: %f", num * 3.28);</a:t>
            </a:r>
          </a:p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altLang="ja-JP" sz="1600" b="1">
                <a:latin typeface="Courier New" pitchFamily="49" charset="0"/>
              </a:rPr>
              <a:t>  }</a:t>
            </a:r>
          </a:p>
          <a:p>
            <a:pPr>
              <a:lnSpc>
                <a:spcPct val="50000"/>
              </a:lnSpc>
              <a:spcBef>
                <a:spcPct val="50000"/>
              </a:spcBef>
            </a:pPr>
            <a:endParaRPr lang="en-US" altLang="ja-JP" sz="1600" b="1">
              <a:latin typeface="Courier New" pitchFamily="49" charset="0"/>
            </a:endParaRPr>
          </a:p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altLang="ja-JP" sz="1600" b="1">
                <a:latin typeface="Courier New" pitchFamily="49" charset="0"/>
              </a:rPr>
              <a:t>  return 0;</a:t>
            </a:r>
          </a:p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altLang="ja-JP" sz="1600" b="1">
                <a:latin typeface="Courier New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4613558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438355-80A1-43C7-97E8-ACDA1C252D6C}" type="slidenum">
              <a:rPr lang="en-US" altLang="ja-JP"/>
              <a:pPr/>
              <a:t>48</a:t>
            </a:fld>
            <a:endParaRPr lang="en-US" altLang="ja-JP"/>
          </a:p>
        </p:txBody>
      </p:sp>
      <p:sp>
        <p:nvSpPr>
          <p:cNvPr id="66562" name="Text Box 2"/>
          <p:cNvSpPr txBox="1">
            <a:spLocks noChangeArrowheads="1"/>
          </p:cNvSpPr>
          <p:nvPr/>
        </p:nvSpPr>
        <p:spPr bwMode="auto">
          <a:xfrm>
            <a:off x="914400" y="1484313"/>
            <a:ext cx="3733800" cy="549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50000"/>
              </a:lnSpc>
              <a:spcBef>
                <a:spcPct val="50000"/>
              </a:spcBef>
            </a:pPr>
            <a:endParaRPr lang="en-US" altLang="ja-JP" sz="2000" b="1">
              <a:latin typeface="Courier New" pitchFamily="49" charset="0"/>
            </a:endParaRPr>
          </a:p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altLang="ja-JP" sz="2000" b="1">
                <a:latin typeface="Courier New" pitchFamily="49" charset="0"/>
              </a:rPr>
              <a:t>■ IEEE754</a:t>
            </a:r>
            <a:r>
              <a:rPr lang="ja-JP" altLang="en-US" sz="2000" b="1">
                <a:latin typeface="Courier New" pitchFamily="49" charset="0"/>
              </a:rPr>
              <a:t>規格 </a:t>
            </a:r>
            <a:r>
              <a:rPr lang="en-US" altLang="ja-JP" sz="2000" b="1">
                <a:latin typeface="Courier New" pitchFamily="49" charset="0"/>
              </a:rPr>
              <a:t>float 4B</a:t>
            </a:r>
          </a:p>
        </p:txBody>
      </p:sp>
      <p:sp>
        <p:nvSpPr>
          <p:cNvPr id="66563" name="Text Box 3"/>
          <p:cNvSpPr txBox="1">
            <a:spLocks noChangeArrowheads="1"/>
          </p:cNvSpPr>
          <p:nvPr/>
        </p:nvSpPr>
        <p:spPr bwMode="auto">
          <a:xfrm>
            <a:off x="1257300" y="2393950"/>
            <a:ext cx="6705600" cy="160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lnSpc>
                <a:spcPct val="50000"/>
              </a:lnSpc>
              <a:spcBef>
                <a:spcPct val="50000"/>
              </a:spcBef>
            </a:pPr>
            <a:r>
              <a:rPr lang="en-US" altLang="ja-JP" sz="900" b="1">
                <a:latin typeface="Courier New" pitchFamily="49" charset="0"/>
                <a:ea typeface="ＭＳ ゴシック" pitchFamily="49" charset="-128"/>
              </a:rPr>
              <a:t>31 30 29 28 27 26 25 24 23 22 21 20 19 18 17 16 15 14 13 12 11 10 9 8 7 6 5 4 3 2 1 0</a:t>
            </a:r>
          </a:p>
        </p:txBody>
      </p:sp>
      <p:sp>
        <p:nvSpPr>
          <p:cNvPr id="66564" name="Rectangle 4"/>
          <p:cNvSpPr>
            <a:spLocks noChangeArrowheads="1"/>
          </p:cNvSpPr>
          <p:nvPr/>
        </p:nvSpPr>
        <p:spPr bwMode="auto">
          <a:xfrm>
            <a:off x="1544638" y="2551113"/>
            <a:ext cx="5991225" cy="381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66565" name="Line 5"/>
          <p:cNvSpPr>
            <a:spLocks noChangeShapeType="1"/>
          </p:cNvSpPr>
          <p:nvPr/>
        </p:nvSpPr>
        <p:spPr bwMode="auto">
          <a:xfrm>
            <a:off x="3514725" y="2551113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66566" name="Line 6"/>
          <p:cNvSpPr>
            <a:spLocks noChangeShapeType="1"/>
          </p:cNvSpPr>
          <p:nvPr/>
        </p:nvSpPr>
        <p:spPr bwMode="auto">
          <a:xfrm>
            <a:off x="1905000" y="2551113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66567" name="Text Box 7"/>
          <p:cNvSpPr txBox="1">
            <a:spLocks noChangeArrowheads="1"/>
          </p:cNvSpPr>
          <p:nvPr/>
        </p:nvSpPr>
        <p:spPr bwMode="auto">
          <a:xfrm>
            <a:off x="4852988" y="2589213"/>
            <a:ext cx="12954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ja-JP" sz="1400" b="1">
                <a:latin typeface="Courier New" pitchFamily="49" charset="0"/>
                <a:ea typeface="ＭＳ ゴシック" pitchFamily="49" charset="-128"/>
              </a:rPr>
              <a:t>23 bit</a:t>
            </a:r>
          </a:p>
        </p:txBody>
      </p:sp>
      <p:sp>
        <p:nvSpPr>
          <p:cNvPr id="66568" name="Text Box 8"/>
          <p:cNvSpPr txBox="1">
            <a:spLocks noChangeArrowheads="1"/>
          </p:cNvSpPr>
          <p:nvPr/>
        </p:nvSpPr>
        <p:spPr bwMode="auto">
          <a:xfrm>
            <a:off x="1993900" y="2589213"/>
            <a:ext cx="12954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ja-JP" sz="1400" b="1">
                <a:latin typeface="Courier New" pitchFamily="49" charset="0"/>
                <a:ea typeface="ＭＳ ゴシック" pitchFamily="49" charset="-128"/>
              </a:rPr>
              <a:t>8 bit</a:t>
            </a:r>
          </a:p>
        </p:txBody>
      </p:sp>
      <p:sp>
        <p:nvSpPr>
          <p:cNvPr id="66569" name="Text Box 9"/>
          <p:cNvSpPr txBox="1">
            <a:spLocks noChangeArrowheads="1"/>
          </p:cNvSpPr>
          <p:nvPr/>
        </p:nvSpPr>
        <p:spPr bwMode="auto">
          <a:xfrm>
            <a:off x="1552575" y="2589213"/>
            <a:ext cx="3810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ja-JP" sz="1400" b="1">
                <a:latin typeface="Courier New" pitchFamily="49" charset="0"/>
                <a:ea typeface="ＭＳ ゴシック" pitchFamily="49" charset="-128"/>
              </a:rPr>
              <a:t>1</a:t>
            </a:r>
          </a:p>
        </p:txBody>
      </p:sp>
      <p:sp>
        <p:nvSpPr>
          <p:cNvPr id="66570" name="Text Box 10"/>
          <p:cNvSpPr txBox="1">
            <a:spLocks noChangeArrowheads="1"/>
          </p:cNvSpPr>
          <p:nvPr/>
        </p:nvSpPr>
        <p:spPr bwMode="auto">
          <a:xfrm>
            <a:off x="4624388" y="2876550"/>
            <a:ext cx="17526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ja-JP" sz="1400" b="1">
                <a:latin typeface="Courier New" pitchFamily="49" charset="0"/>
                <a:ea typeface="ＭＳ ゴシック" pitchFamily="49" charset="-128"/>
              </a:rPr>
              <a:t>significand</a:t>
            </a:r>
          </a:p>
        </p:txBody>
      </p:sp>
      <p:sp>
        <p:nvSpPr>
          <p:cNvPr id="66571" name="Text Box 11"/>
          <p:cNvSpPr txBox="1">
            <a:spLocks noChangeArrowheads="1"/>
          </p:cNvSpPr>
          <p:nvPr/>
        </p:nvSpPr>
        <p:spPr bwMode="auto">
          <a:xfrm>
            <a:off x="2070100" y="2876550"/>
            <a:ext cx="11430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ja-JP" sz="1400" b="1">
                <a:latin typeface="Courier New" pitchFamily="49" charset="0"/>
                <a:ea typeface="ＭＳ ゴシック" pitchFamily="49" charset="-128"/>
              </a:rPr>
              <a:t>exponent</a:t>
            </a:r>
          </a:p>
        </p:txBody>
      </p:sp>
      <p:sp>
        <p:nvSpPr>
          <p:cNvPr id="66572" name="Text Box 12"/>
          <p:cNvSpPr txBox="1">
            <a:spLocks noChangeArrowheads="1"/>
          </p:cNvSpPr>
          <p:nvPr/>
        </p:nvSpPr>
        <p:spPr bwMode="auto">
          <a:xfrm>
            <a:off x="1362075" y="2876550"/>
            <a:ext cx="7620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ja-JP" sz="1400" b="1">
                <a:latin typeface="Courier New" pitchFamily="49" charset="0"/>
                <a:ea typeface="ＭＳ ゴシック" pitchFamily="49" charset="-128"/>
              </a:rPr>
              <a:t>sign</a:t>
            </a:r>
          </a:p>
        </p:txBody>
      </p:sp>
      <p:sp>
        <p:nvSpPr>
          <p:cNvPr id="66573" name="Text Box 13"/>
          <p:cNvSpPr txBox="1">
            <a:spLocks noChangeArrowheads="1"/>
          </p:cNvSpPr>
          <p:nvPr/>
        </p:nvSpPr>
        <p:spPr bwMode="auto">
          <a:xfrm>
            <a:off x="838200" y="3529013"/>
            <a:ext cx="69342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chemeClr val="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ja-JP" sz="2000" b="1">
                <a:latin typeface="Courier New" pitchFamily="49" charset="0"/>
                <a:ea typeface="ＭＳ ゴシック" pitchFamily="49" charset="-128"/>
              </a:rPr>
              <a:t>(-1)</a:t>
            </a:r>
            <a:r>
              <a:rPr lang="en-US" altLang="ja-JP" sz="2000" b="1" baseline="30000">
                <a:latin typeface="Courier New" pitchFamily="49" charset="0"/>
                <a:ea typeface="ＭＳ ゴシック" pitchFamily="49" charset="-128"/>
              </a:rPr>
              <a:t>sign</a:t>
            </a:r>
            <a:r>
              <a:rPr lang="en-US" altLang="ja-JP" sz="2000" b="1">
                <a:latin typeface="Courier New" pitchFamily="49" charset="0"/>
                <a:ea typeface="ＭＳ ゴシック" pitchFamily="49" charset="-128"/>
              </a:rPr>
              <a:t>×(1+.significand)</a:t>
            </a:r>
            <a:r>
              <a:rPr lang="en-US" altLang="ja-JP" sz="2000" b="1" baseline="-25000">
                <a:latin typeface="Courier New" pitchFamily="49" charset="0"/>
                <a:ea typeface="ＭＳ ゴシック" pitchFamily="49" charset="-128"/>
              </a:rPr>
              <a:t>b</a:t>
            </a:r>
            <a:r>
              <a:rPr lang="en-US" altLang="ja-JP" sz="2000" b="1">
                <a:latin typeface="Courier New" pitchFamily="49" charset="0"/>
                <a:ea typeface="ＭＳ ゴシック" pitchFamily="49" charset="-128"/>
              </a:rPr>
              <a:t>×2</a:t>
            </a:r>
            <a:r>
              <a:rPr lang="en-US" altLang="ja-JP" sz="2000" b="1" baseline="30000">
                <a:latin typeface="Courier New" pitchFamily="49" charset="0"/>
                <a:ea typeface="ＭＳ ゴシック" pitchFamily="49" charset="-128"/>
              </a:rPr>
              <a:t>(exponent-127)</a:t>
            </a:r>
          </a:p>
        </p:txBody>
      </p:sp>
      <p:sp>
        <p:nvSpPr>
          <p:cNvPr id="66574" name="Text Box 14"/>
          <p:cNvSpPr txBox="1">
            <a:spLocks noChangeArrowheads="1"/>
          </p:cNvSpPr>
          <p:nvPr/>
        </p:nvSpPr>
        <p:spPr bwMode="auto">
          <a:xfrm>
            <a:off x="914400" y="4913313"/>
            <a:ext cx="6858000" cy="549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ja-JP" altLang="en-US" sz="2000" b="1">
                <a:latin typeface="ＭＳ ゴシック" pitchFamily="49" charset="-128"/>
                <a:ea typeface="ＭＳ ゴシック" pitchFamily="49" charset="-128"/>
              </a:rPr>
              <a:t>　　</a:t>
            </a:r>
            <a:r>
              <a:rPr lang="en-US" altLang="ja-JP" sz="1000" b="1">
                <a:latin typeface="ＭＳ ゴシック" pitchFamily="49" charset="-128"/>
                <a:ea typeface="ＭＳ ゴシック" pitchFamily="49" charset="-128"/>
              </a:rPr>
              <a:t>31 30 29 28 27 26 25 24 23 22 21 20 19 18 17 16 15 14 13 12 11 10  9  8  7  6  5  4  3  2  1  0</a:t>
            </a:r>
            <a:endParaRPr lang="en-US" altLang="ja-JP" sz="2000" b="1">
              <a:latin typeface="ＭＳ ゴシック" pitchFamily="49" charset="-128"/>
              <a:ea typeface="ＭＳ ゴシック" pitchFamily="49" charset="-128"/>
            </a:endParaRPr>
          </a:p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altLang="ja-JP" sz="2000" b="1">
                <a:latin typeface="ＭＳ ゴシック" pitchFamily="49" charset="-128"/>
                <a:ea typeface="ＭＳ ゴシック" pitchFamily="49" charset="-128"/>
              </a:rPr>
              <a:t>    </a:t>
            </a:r>
            <a:r>
              <a:rPr lang="en-US" altLang="ja-JP" sz="1000" b="1">
                <a:latin typeface="ＭＳ ゴシック" pitchFamily="49" charset="-128"/>
                <a:ea typeface="ＭＳ ゴシック" pitchFamily="49" charset="-128"/>
              </a:rPr>
              <a:t>1  0  1  1  1  1  1  1  0   1  0  0  0  0  0  0  0  0  0  0  0  0  0  0  0  0  0  0  0  0  0  0</a:t>
            </a:r>
          </a:p>
        </p:txBody>
      </p:sp>
      <p:sp>
        <p:nvSpPr>
          <p:cNvPr id="66575" name="Rectangle 15"/>
          <p:cNvSpPr>
            <a:spLocks noChangeArrowheads="1"/>
          </p:cNvSpPr>
          <p:nvPr/>
        </p:nvSpPr>
        <p:spPr bwMode="auto">
          <a:xfrm>
            <a:off x="1447800" y="5141913"/>
            <a:ext cx="6248400" cy="381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66576" name="Line 16"/>
          <p:cNvSpPr>
            <a:spLocks noChangeShapeType="1"/>
          </p:cNvSpPr>
          <p:nvPr/>
        </p:nvSpPr>
        <p:spPr bwMode="auto">
          <a:xfrm>
            <a:off x="1676400" y="5141913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66577" name="Line 17"/>
          <p:cNvSpPr>
            <a:spLocks noChangeShapeType="1"/>
          </p:cNvSpPr>
          <p:nvPr/>
        </p:nvSpPr>
        <p:spPr bwMode="auto">
          <a:xfrm>
            <a:off x="3200400" y="5141913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66578" name="Text Box 18"/>
          <p:cNvSpPr txBox="1">
            <a:spLocks noChangeArrowheads="1"/>
          </p:cNvSpPr>
          <p:nvPr/>
        </p:nvSpPr>
        <p:spPr bwMode="auto">
          <a:xfrm>
            <a:off x="1409700" y="5848350"/>
            <a:ext cx="57912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chemeClr val="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ja-JP" sz="2000" b="1">
                <a:latin typeface="Courier New" pitchFamily="49" charset="0"/>
                <a:ea typeface="ＭＳ ゴシック" pitchFamily="49" charset="-128"/>
              </a:rPr>
              <a:t>(-1)</a:t>
            </a:r>
            <a:r>
              <a:rPr lang="en-US" altLang="ja-JP" sz="2000" b="1"/>
              <a:t>×</a:t>
            </a:r>
            <a:r>
              <a:rPr lang="en-US" altLang="ja-JP" sz="2000" b="1">
                <a:latin typeface="Courier New" pitchFamily="49" charset="0"/>
                <a:ea typeface="ＭＳ ゴシック" pitchFamily="49" charset="-128"/>
              </a:rPr>
              <a:t>(1.1)</a:t>
            </a:r>
            <a:r>
              <a:rPr lang="en-US" altLang="ja-JP" sz="2000" b="1" baseline="-25000">
                <a:latin typeface="Courier New" pitchFamily="49" charset="0"/>
                <a:ea typeface="ＭＳ ゴシック" pitchFamily="49" charset="-128"/>
              </a:rPr>
              <a:t>b</a:t>
            </a:r>
            <a:r>
              <a:rPr lang="en-US" altLang="ja-JP" sz="2000" b="1"/>
              <a:t>×</a:t>
            </a:r>
            <a:r>
              <a:rPr lang="en-US" altLang="ja-JP" sz="2000" b="1">
                <a:latin typeface="Courier New" pitchFamily="49" charset="0"/>
                <a:ea typeface="ＭＳ ゴシック" pitchFamily="49" charset="-128"/>
              </a:rPr>
              <a:t>2</a:t>
            </a:r>
            <a:r>
              <a:rPr lang="en-US" altLang="ja-JP" sz="2000" b="1" baseline="30000">
                <a:latin typeface="Courier New" pitchFamily="49" charset="0"/>
                <a:ea typeface="ＭＳ ゴシック" pitchFamily="49" charset="-128"/>
              </a:rPr>
              <a:t>(126-127)</a:t>
            </a:r>
            <a:r>
              <a:rPr lang="en-US" altLang="ja-JP" sz="2000" b="1">
                <a:latin typeface="Courier New" pitchFamily="49" charset="0"/>
                <a:ea typeface="ＭＳ ゴシック" pitchFamily="49" charset="-128"/>
              </a:rPr>
              <a:t>=-0.75</a:t>
            </a:r>
          </a:p>
        </p:txBody>
      </p:sp>
      <p:sp>
        <p:nvSpPr>
          <p:cNvPr id="66579" name="Text Box 19"/>
          <p:cNvSpPr txBox="1">
            <a:spLocks noChangeArrowheads="1"/>
          </p:cNvSpPr>
          <p:nvPr/>
        </p:nvSpPr>
        <p:spPr bwMode="auto">
          <a:xfrm>
            <a:off x="3019425" y="4175125"/>
            <a:ext cx="1981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ja-JP" altLang="en-US" b="1">
                <a:latin typeface="ＭＳ ゴシック" pitchFamily="49" charset="-128"/>
                <a:ea typeface="ＭＳ ゴシック" pitchFamily="49" charset="-128"/>
              </a:rPr>
              <a:t>仮数</a:t>
            </a:r>
            <a:r>
              <a:rPr lang="en-US" altLang="ja-JP" b="1">
                <a:latin typeface="ＭＳ ゴシック" pitchFamily="49" charset="-128"/>
                <a:ea typeface="ＭＳ ゴシック" pitchFamily="49" charset="-128"/>
              </a:rPr>
              <a:t>(mantissa)</a:t>
            </a:r>
          </a:p>
        </p:txBody>
      </p:sp>
      <p:sp>
        <p:nvSpPr>
          <p:cNvPr id="66580" name="Text Box 20"/>
          <p:cNvSpPr txBox="1">
            <a:spLocks noChangeArrowheads="1"/>
          </p:cNvSpPr>
          <p:nvPr/>
        </p:nvSpPr>
        <p:spPr bwMode="auto">
          <a:xfrm>
            <a:off x="5580063" y="3933825"/>
            <a:ext cx="1676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ja-JP" altLang="en-US" b="1">
                <a:latin typeface="ＭＳ ゴシック" pitchFamily="49" charset="-128"/>
                <a:ea typeface="ＭＳ ゴシック" pitchFamily="49" charset="-128"/>
              </a:rPr>
              <a:t>基数</a:t>
            </a:r>
            <a:r>
              <a:rPr lang="en-US" altLang="ja-JP" b="1">
                <a:latin typeface="ＭＳ ゴシック" pitchFamily="49" charset="-128"/>
                <a:ea typeface="ＭＳ ゴシック" pitchFamily="49" charset="-128"/>
              </a:rPr>
              <a:t>(base)</a:t>
            </a:r>
          </a:p>
        </p:txBody>
      </p:sp>
      <p:sp>
        <p:nvSpPr>
          <p:cNvPr id="66581" name="Text Box 21"/>
          <p:cNvSpPr txBox="1">
            <a:spLocks noChangeArrowheads="1"/>
          </p:cNvSpPr>
          <p:nvPr/>
        </p:nvSpPr>
        <p:spPr bwMode="auto">
          <a:xfrm>
            <a:off x="5805488" y="2990850"/>
            <a:ext cx="11430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ja-JP" altLang="en-US" b="1">
                <a:latin typeface="ＭＳ ゴシック" pitchFamily="49" charset="-128"/>
                <a:ea typeface="ＭＳ ゴシック" pitchFamily="49" charset="-128"/>
              </a:rPr>
              <a:t>指数</a:t>
            </a:r>
          </a:p>
        </p:txBody>
      </p:sp>
      <p:sp>
        <p:nvSpPr>
          <p:cNvPr id="66582" name="AutoShape 22"/>
          <p:cNvSpPr>
            <a:spLocks/>
          </p:cNvSpPr>
          <p:nvPr/>
        </p:nvSpPr>
        <p:spPr bwMode="auto">
          <a:xfrm rot="-5400000">
            <a:off x="3895725" y="2994025"/>
            <a:ext cx="228600" cy="2133600"/>
          </a:xfrm>
          <a:prstGeom prst="leftBrace">
            <a:avLst>
              <a:gd name="adj1" fmla="val 77778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66583" name="Line 23"/>
          <p:cNvSpPr>
            <a:spLocks noChangeShapeType="1"/>
          </p:cNvSpPr>
          <p:nvPr/>
        </p:nvSpPr>
        <p:spPr bwMode="auto">
          <a:xfrm flipH="1" flipV="1">
            <a:off x="5643563" y="3860800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66584" name="AutoShape 24"/>
          <p:cNvSpPr>
            <a:spLocks/>
          </p:cNvSpPr>
          <p:nvPr/>
        </p:nvSpPr>
        <p:spPr bwMode="auto">
          <a:xfrm rot="5400000" flipV="1">
            <a:off x="6286500" y="2852738"/>
            <a:ext cx="152400" cy="1143000"/>
          </a:xfrm>
          <a:prstGeom prst="leftBrace">
            <a:avLst>
              <a:gd name="adj1" fmla="val 62500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66585" name="Rectangle 2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>
                <a:solidFill>
                  <a:schemeClr val="tx1"/>
                </a:solidFill>
              </a:rPr>
              <a:t>浮動小数点型</a:t>
            </a:r>
          </a:p>
        </p:txBody>
      </p:sp>
    </p:spTree>
    <p:extLst>
      <p:ext uri="{BB962C8B-B14F-4D97-AF65-F5344CB8AC3E}">
        <p14:creationId xmlns:p14="http://schemas.microsoft.com/office/powerpoint/2010/main" val="398024683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F60D47-1749-4C15-BF35-220C4B7AEA78}" type="slidenum">
              <a:rPr lang="en-US" altLang="ja-JP"/>
              <a:pPr/>
              <a:t>49</a:t>
            </a:fld>
            <a:endParaRPr lang="en-US" altLang="ja-JP"/>
          </a:p>
        </p:txBody>
      </p:sp>
      <p:sp>
        <p:nvSpPr>
          <p:cNvPr id="67586" name="Text Box 2"/>
          <p:cNvSpPr txBox="1">
            <a:spLocks noChangeArrowheads="1"/>
          </p:cNvSpPr>
          <p:nvPr/>
        </p:nvSpPr>
        <p:spPr bwMode="auto">
          <a:xfrm>
            <a:off x="990600" y="1443038"/>
            <a:ext cx="6858000" cy="549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ja-JP" altLang="en-US" sz="2000" b="1">
                <a:latin typeface="ＭＳ ゴシック" pitchFamily="49" charset="-128"/>
                <a:ea typeface="ＭＳ ゴシック" pitchFamily="49" charset="-128"/>
              </a:rPr>
              <a:t>　　</a:t>
            </a:r>
            <a:r>
              <a:rPr lang="en-US" altLang="ja-JP" sz="1000" b="1">
                <a:latin typeface="ＭＳ ゴシック" pitchFamily="49" charset="-128"/>
                <a:ea typeface="ＭＳ ゴシック" pitchFamily="49" charset="-128"/>
              </a:rPr>
              <a:t>31 30 29 28 27 26 25 24 23 22 21 20 19 18 17 16 15 14 13 12 11 10  9  8  7  6  5  4  3  2  1  0</a:t>
            </a:r>
            <a:endParaRPr lang="en-US" altLang="ja-JP" sz="2000" b="1">
              <a:latin typeface="ＭＳ ゴシック" pitchFamily="49" charset="-128"/>
              <a:ea typeface="ＭＳ ゴシック" pitchFamily="49" charset="-128"/>
            </a:endParaRPr>
          </a:p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altLang="ja-JP" sz="2000" b="1">
                <a:latin typeface="ＭＳ ゴシック" pitchFamily="49" charset="-128"/>
                <a:ea typeface="ＭＳ ゴシック" pitchFamily="49" charset="-128"/>
              </a:rPr>
              <a:t>    </a:t>
            </a:r>
            <a:r>
              <a:rPr lang="en-US" altLang="ja-JP" sz="1000" b="1">
                <a:latin typeface="ＭＳ ゴシック" pitchFamily="49" charset="-128"/>
                <a:ea typeface="ＭＳ ゴシック" pitchFamily="49" charset="-128"/>
              </a:rPr>
              <a:t>1  1  0  0  0  0  0  0  1  0  1  0  0  0  0  0  0  0  0  0  0  0  0  0  0  0  0  0  0  0  0  0</a:t>
            </a:r>
          </a:p>
        </p:txBody>
      </p:sp>
      <p:sp>
        <p:nvSpPr>
          <p:cNvPr id="67587" name="Rectangle 3"/>
          <p:cNvSpPr>
            <a:spLocks noChangeArrowheads="1"/>
          </p:cNvSpPr>
          <p:nvPr/>
        </p:nvSpPr>
        <p:spPr bwMode="auto">
          <a:xfrm>
            <a:off x="1524000" y="1671638"/>
            <a:ext cx="6248400" cy="381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67588" name="Line 4"/>
          <p:cNvSpPr>
            <a:spLocks noChangeShapeType="1"/>
          </p:cNvSpPr>
          <p:nvPr/>
        </p:nvSpPr>
        <p:spPr bwMode="auto">
          <a:xfrm>
            <a:off x="1752600" y="1671638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67589" name="Line 5"/>
          <p:cNvSpPr>
            <a:spLocks noChangeShapeType="1"/>
          </p:cNvSpPr>
          <p:nvPr/>
        </p:nvSpPr>
        <p:spPr bwMode="auto">
          <a:xfrm>
            <a:off x="3276600" y="1671638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67590" name="Text Box 6"/>
          <p:cNvSpPr txBox="1">
            <a:spLocks noChangeArrowheads="1"/>
          </p:cNvSpPr>
          <p:nvPr/>
        </p:nvSpPr>
        <p:spPr bwMode="auto">
          <a:xfrm>
            <a:off x="1703388" y="2160588"/>
            <a:ext cx="57912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ja-JP" sz="2000" b="1">
                <a:latin typeface="Courier New" pitchFamily="49" charset="0"/>
                <a:ea typeface="ＭＳ ゴシック" pitchFamily="49" charset="-128"/>
              </a:rPr>
              <a:t>(-1)</a:t>
            </a:r>
            <a:r>
              <a:rPr lang="en-US" altLang="ja-JP" sz="2000" b="1">
                <a:latin typeface="Courier New" pitchFamily="49" charset="0"/>
              </a:rPr>
              <a:t>×</a:t>
            </a:r>
            <a:r>
              <a:rPr lang="en-US" altLang="ja-JP" sz="2000" b="1">
                <a:latin typeface="Courier New" pitchFamily="49" charset="0"/>
                <a:ea typeface="ＭＳ ゴシック" pitchFamily="49" charset="-128"/>
              </a:rPr>
              <a:t>(1.01)</a:t>
            </a:r>
            <a:r>
              <a:rPr lang="en-US" altLang="ja-JP" sz="2000" b="1" baseline="-25000">
                <a:latin typeface="Courier New" pitchFamily="49" charset="0"/>
                <a:ea typeface="ＭＳ ゴシック" pitchFamily="49" charset="-128"/>
              </a:rPr>
              <a:t>b</a:t>
            </a:r>
            <a:r>
              <a:rPr lang="en-US" altLang="ja-JP" sz="2000" b="1">
                <a:latin typeface="Courier New" pitchFamily="49" charset="0"/>
              </a:rPr>
              <a:t>×</a:t>
            </a:r>
            <a:r>
              <a:rPr lang="en-US" altLang="ja-JP" sz="2000" b="1">
                <a:latin typeface="Courier New" pitchFamily="49" charset="0"/>
                <a:ea typeface="ＭＳ ゴシック" pitchFamily="49" charset="-128"/>
              </a:rPr>
              <a:t>2</a:t>
            </a:r>
            <a:r>
              <a:rPr lang="en-US" altLang="ja-JP" sz="2000" b="1" baseline="30000">
                <a:latin typeface="Courier New" pitchFamily="49" charset="0"/>
                <a:ea typeface="ＭＳ ゴシック" pitchFamily="49" charset="-128"/>
              </a:rPr>
              <a:t>(129-127)</a:t>
            </a:r>
            <a:r>
              <a:rPr lang="en-US" altLang="ja-JP" sz="2000" b="1">
                <a:latin typeface="Courier New" pitchFamily="49" charset="0"/>
                <a:ea typeface="ＭＳ ゴシック" pitchFamily="49" charset="-128"/>
              </a:rPr>
              <a:t>=-5.0</a:t>
            </a:r>
          </a:p>
        </p:txBody>
      </p:sp>
      <p:sp>
        <p:nvSpPr>
          <p:cNvPr id="67591" name="Text Box 7"/>
          <p:cNvSpPr txBox="1">
            <a:spLocks noChangeArrowheads="1"/>
          </p:cNvSpPr>
          <p:nvPr/>
        </p:nvSpPr>
        <p:spPr bwMode="auto">
          <a:xfrm>
            <a:off x="990600" y="3505200"/>
            <a:ext cx="6858000" cy="549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ja-JP" altLang="en-US" sz="2000" b="1">
                <a:latin typeface="ＭＳ ゴシック" pitchFamily="49" charset="-128"/>
                <a:ea typeface="ＭＳ ゴシック" pitchFamily="49" charset="-128"/>
              </a:rPr>
              <a:t>　　</a:t>
            </a:r>
            <a:r>
              <a:rPr lang="en-US" altLang="ja-JP" sz="1000" b="1">
                <a:latin typeface="ＭＳ ゴシック" pitchFamily="49" charset="-128"/>
                <a:ea typeface="ＭＳ ゴシック" pitchFamily="49" charset="-128"/>
              </a:rPr>
              <a:t>31 30 29 28 27 26 25 24 23 22 21 20 19 18 17 16 15 14 13 12 11 10  9  8  7  6  5  4  3  2  1  0</a:t>
            </a:r>
            <a:endParaRPr lang="en-US" altLang="ja-JP" sz="2000" b="1">
              <a:latin typeface="ＭＳ ゴシック" pitchFamily="49" charset="-128"/>
              <a:ea typeface="ＭＳ ゴシック" pitchFamily="49" charset="-128"/>
            </a:endParaRPr>
          </a:p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altLang="ja-JP" sz="2000" b="1">
                <a:latin typeface="ＭＳ ゴシック" pitchFamily="49" charset="-128"/>
                <a:ea typeface="ＭＳ ゴシック" pitchFamily="49" charset="-128"/>
              </a:rPr>
              <a:t>    </a:t>
            </a:r>
            <a:r>
              <a:rPr lang="en-US" altLang="ja-JP" sz="1000" b="1">
                <a:latin typeface="ＭＳ ゴシック" pitchFamily="49" charset="-128"/>
                <a:ea typeface="ＭＳ ゴシック" pitchFamily="49" charset="-128"/>
              </a:rPr>
              <a:t>1  0  1  1  1  1  1  1  1  1  1  0  1  0  0  0  0  0  0  0  0  0  0  0  0  0  0  0  0  0  0  0</a:t>
            </a:r>
          </a:p>
        </p:txBody>
      </p:sp>
      <p:sp>
        <p:nvSpPr>
          <p:cNvPr id="67592" name="Rectangle 8"/>
          <p:cNvSpPr>
            <a:spLocks noChangeArrowheads="1"/>
          </p:cNvSpPr>
          <p:nvPr/>
        </p:nvSpPr>
        <p:spPr bwMode="auto">
          <a:xfrm>
            <a:off x="1524000" y="3733800"/>
            <a:ext cx="6248400" cy="381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67593" name="Line 9"/>
          <p:cNvSpPr>
            <a:spLocks noChangeShapeType="1"/>
          </p:cNvSpPr>
          <p:nvPr/>
        </p:nvSpPr>
        <p:spPr bwMode="auto">
          <a:xfrm>
            <a:off x="1752600" y="3733800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67594" name="Line 10"/>
          <p:cNvSpPr>
            <a:spLocks noChangeShapeType="1"/>
          </p:cNvSpPr>
          <p:nvPr/>
        </p:nvSpPr>
        <p:spPr bwMode="auto">
          <a:xfrm>
            <a:off x="3810000" y="3733800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67595" name="Text Box 11"/>
          <p:cNvSpPr txBox="1">
            <a:spLocks noChangeArrowheads="1"/>
          </p:cNvSpPr>
          <p:nvPr/>
        </p:nvSpPr>
        <p:spPr bwMode="auto">
          <a:xfrm>
            <a:off x="990600" y="4495800"/>
            <a:ext cx="6858000" cy="549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ja-JP" altLang="en-US" sz="2000" b="1">
                <a:latin typeface="ＭＳ ゴシック" pitchFamily="49" charset="-128"/>
                <a:ea typeface="ＭＳ ゴシック" pitchFamily="49" charset="-128"/>
              </a:rPr>
              <a:t>　　</a:t>
            </a:r>
            <a:r>
              <a:rPr lang="en-US" altLang="ja-JP" sz="1000" b="1">
                <a:latin typeface="ＭＳ ゴシック" pitchFamily="49" charset="-128"/>
                <a:ea typeface="ＭＳ ゴシック" pitchFamily="49" charset="-128"/>
              </a:rPr>
              <a:t>31 30 29 28 27 26 25 24 23 22 21 20 19 18 17 16 15 14 13 12 11 10  9  8  7  6  5  4  3  2  1  0</a:t>
            </a:r>
            <a:endParaRPr lang="en-US" altLang="ja-JP" sz="2000" b="1">
              <a:latin typeface="ＭＳ ゴシック" pitchFamily="49" charset="-128"/>
              <a:ea typeface="ＭＳ ゴシック" pitchFamily="49" charset="-128"/>
            </a:endParaRPr>
          </a:p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altLang="ja-JP" sz="2000" b="1">
                <a:latin typeface="ＭＳ ゴシック" pitchFamily="49" charset="-128"/>
                <a:ea typeface="ＭＳ ゴシック" pitchFamily="49" charset="-128"/>
              </a:rPr>
              <a:t>    </a:t>
            </a:r>
            <a:r>
              <a:rPr lang="en-US" altLang="ja-JP" sz="1000" b="1">
                <a:latin typeface="ＭＳ ゴシック" pitchFamily="49" charset="-128"/>
                <a:ea typeface="ＭＳ ゴシック" pitchFamily="49" charset="-128"/>
              </a:rPr>
              <a:t>0  0  0  0  0  0  0  0  0  0  0  0  0  0  0  0  0  0  0  0  0  0  0  0  0  0  0  0  0  0  0  0</a:t>
            </a:r>
          </a:p>
        </p:txBody>
      </p:sp>
      <p:sp>
        <p:nvSpPr>
          <p:cNvPr id="67596" name="Rectangle 12"/>
          <p:cNvSpPr>
            <a:spLocks noChangeArrowheads="1"/>
          </p:cNvSpPr>
          <p:nvPr/>
        </p:nvSpPr>
        <p:spPr bwMode="auto">
          <a:xfrm>
            <a:off x="1524000" y="4724400"/>
            <a:ext cx="6248400" cy="381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67597" name="Text Box 13"/>
          <p:cNvSpPr txBox="1">
            <a:spLocks noChangeArrowheads="1"/>
          </p:cNvSpPr>
          <p:nvPr/>
        </p:nvSpPr>
        <p:spPr bwMode="auto">
          <a:xfrm>
            <a:off x="1524000" y="5638800"/>
            <a:ext cx="69342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ja-JP" sz="2000" b="1">
                <a:latin typeface="Courier New" pitchFamily="49" charset="0"/>
                <a:ea typeface="ＭＳ ゴシック" pitchFamily="49" charset="-128"/>
              </a:rPr>
              <a:t>(-1)</a:t>
            </a:r>
            <a:r>
              <a:rPr lang="en-US" altLang="ja-JP" sz="2000" b="1" baseline="30000">
                <a:latin typeface="Courier New" pitchFamily="49" charset="0"/>
                <a:ea typeface="ＭＳ ゴシック" pitchFamily="49" charset="-128"/>
              </a:rPr>
              <a:t>sign</a:t>
            </a:r>
            <a:r>
              <a:rPr lang="en-US" altLang="ja-JP" sz="2000" b="1">
                <a:latin typeface="Courier New" pitchFamily="49" charset="0"/>
                <a:ea typeface="ＭＳ ゴシック" pitchFamily="49" charset="-128"/>
              </a:rPr>
              <a:t>×(1+.significand)</a:t>
            </a:r>
            <a:r>
              <a:rPr lang="en-US" altLang="ja-JP" sz="2000" b="1" baseline="-25000">
                <a:latin typeface="Courier New" pitchFamily="49" charset="0"/>
                <a:ea typeface="ＭＳ ゴシック" pitchFamily="49" charset="-128"/>
              </a:rPr>
              <a:t>b</a:t>
            </a:r>
            <a:r>
              <a:rPr lang="en-US" altLang="ja-JP" sz="2000" b="1">
                <a:latin typeface="Courier New" pitchFamily="49" charset="0"/>
                <a:ea typeface="ＭＳ ゴシック" pitchFamily="49" charset="-128"/>
              </a:rPr>
              <a:t>×2</a:t>
            </a:r>
            <a:r>
              <a:rPr lang="en-US" altLang="ja-JP" sz="2000" b="1" baseline="30000">
                <a:latin typeface="Courier New" pitchFamily="49" charset="0"/>
                <a:ea typeface="ＭＳ ゴシック" pitchFamily="49" charset="-128"/>
              </a:rPr>
              <a:t>(exponent-1023)</a:t>
            </a:r>
          </a:p>
        </p:txBody>
      </p:sp>
      <p:sp>
        <p:nvSpPr>
          <p:cNvPr id="67598" name="Text Box 14"/>
          <p:cNvSpPr txBox="1">
            <a:spLocks noChangeArrowheads="1"/>
          </p:cNvSpPr>
          <p:nvPr/>
        </p:nvSpPr>
        <p:spPr bwMode="auto">
          <a:xfrm>
            <a:off x="4729163" y="4114800"/>
            <a:ext cx="24384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ja-JP" sz="1400" b="1">
                <a:latin typeface="Courier New" pitchFamily="49" charset="0"/>
                <a:ea typeface="ＭＳ ゴシック" pitchFamily="49" charset="-128"/>
              </a:rPr>
              <a:t>significand(20bit)</a:t>
            </a:r>
          </a:p>
        </p:txBody>
      </p:sp>
      <p:sp>
        <p:nvSpPr>
          <p:cNvPr id="67599" name="Text Box 15"/>
          <p:cNvSpPr txBox="1">
            <a:spLocks noChangeArrowheads="1"/>
          </p:cNvSpPr>
          <p:nvPr/>
        </p:nvSpPr>
        <p:spPr bwMode="auto">
          <a:xfrm>
            <a:off x="1800225" y="4114800"/>
            <a:ext cx="204152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ja-JP" sz="1400" b="1">
                <a:latin typeface="Courier New" pitchFamily="49" charset="0"/>
                <a:ea typeface="ＭＳ ゴシック" pitchFamily="49" charset="-128"/>
              </a:rPr>
              <a:t>exponent(11bit)</a:t>
            </a:r>
          </a:p>
        </p:txBody>
      </p:sp>
      <p:sp>
        <p:nvSpPr>
          <p:cNvPr id="67600" name="Text Box 16"/>
          <p:cNvSpPr txBox="1">
            <a:spLocks noChangeArrowheads="1"/>
          </p:cNvSpPr>
          <p:nvPr/>
        </p:nvSpPr>
        <p:spPr bwMode="auto">
          <a:xfrm>
            <a:off x="1271588" y="4114800"/>
            <a:ext cx="7620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ja-JP" sz="1400" b="1">
                <a:latin typeface="Courier New" pitchFamily="49" charset="0"/>
                <a:ea typeface="ＭＳ ゴシック" pitchFamily="49" charset="-128"/>
              </a:rPr>
              <a:t>sign</a:t>
            </a:r>
          </a:p>
        </p:txBody>
      </p:sp>
      <p:sp>
        <p:nvSpPr>
          <p:cNvPr id="67601" name="Text Box 17"/>
          <p:cNvSpPr txBox="1">
            <a:spLocks noChangeArrowheads="1"/>
          </p:cNvSpPr>
          <p:nvPr/>
        </p:nvSpPr>
        <p:spPr bwMode="auto">
          <a:xfrm>
            <a:off x="3657600" y="5105400"/>
            <a:ext cx="28194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ja-JP" sz="1400" b="1">
                <a:latin typeface="Courier New" pitchFamily="49" charset="0"/>
                <a:ea typeface="ＭＳ ゴシック" pitchFamily="49" charset="-128"/>
              </a:rPr>
              <a:t>significand(32bit) </a:t>
            </a:r>
            <a:r>
              <a:rPr lang="ja-JP" altLang="en-US" sz="1400" b="1">
                <a:latin typeface="Courier New" pitchFamily="49" charset="0"/>
              </a:rPr>
              <a:t>つづき</a:t>
            </a:r>
          </a:p>
        </p:txBody>
      </p:sp>
      <p:sp>
        <p:nvSpPr>
          <p:cNvPr id="67602" name="Text Box 18"/>
          <p:cNvSpPr txBox="1">
            <a:spLocks noChangeArrowheads="1"/>
          </p:cNvSpPr>
          <p:nvPr/>
        </p:nvSpPr>
        <p:spPr bwMode="auto">
          <a:xfrm>
            <a:off x="762000" y="2743200"/>
            <a:ext cx="3886200" cy="506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50000"/>
              </a:lnSpc>
              <a:spcBef>
                <a:spcPct val="50000"/>
              </a:spcBef>
            </a:pPr>
            <a:endParaRPr lang="en-US" altLang="ja-JP" b="1">
              <a:latin typeface="Courier New" pitchFamily="49" charset="0"/>
              <a:ea typeface="ＭＳ ゴシック" pitchFamily="49" charset="-128"/>
            </a:endParaRPr>
          </a:p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altLang="ja-JP" b="1">
                <a:latin typeface="Courier New" pitchFamily="49" charset="0"/>
                <a:ea typeface="ＭＳ ゴシック" pitchFamily="49" charset="-128"/>
              </a:rPr>
              <a:t>■ IEEE754</a:t>
            </a:r>
            <a:r>
              <a:rPr lang="ja-JP" altLang="en-US" b="1">
                <a:latin typeface="Courier New" pitchFamily="49" charset="0"/>
                <a:ea typeface="ＭＳ ゴシック" pitchFamily="49" charset="-128"/>
              </a:rPr>
              <a:t>規格 </a:t>
            </a:r>
            <a:r>
              <a:rPr lang="en-US" altLang="ja-JP" b="1">
                <a:latin typeface="Courier New" pitchFamily="49" charset="0"/>
                <a:ea typeface="ＭＳ ゴシック" pitchFamily="49" charset="-128"/>
              </a:rPr>
              <a:t>double 8B</a:t>
            </a:r>
          </a:p>
        </p:txBody>
      </p:sp>
      <p:sp>
        <p:nvSpPr>
          <p:cNvPr id="67603" name="Rectangle 19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浮動小数点型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8921970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スライド番号プレースホルダ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fld id="{2423D067-935F-43D4-A24C-FAD32E130CA6}" type="slidenum">
              <a:rPr kumimoji="0" lang="en-US" altLang="ja-JP" smtClean="0"/>
              <a:pPr eaLnBrk="1" hangingPunct="1"/>
              <a:t>5</a:t>
            </a:fld>
            <a:endParaRPr kumimoji="0" lang="en-US" altLang="ja-JP"/>
          </a:p>
        </p:txBody>
      </p:sp>
      <p:sp>
        <p:nvSpPr>
          <p:cNvPr id="1536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ja-JP"/>
              <a:t>C</a:t>
            </a:r>
            <a:r>
              <a:rPr lang="ja-JP" altLang="en-US"/>
              <a:t>の特徴</a:t>
            </a:r>
          </a:p>
        </p:txBody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ja-JP" dirty="0"/>
              <a:t>C</a:t>
            </a:r>
            <a:r>
              <a:rPr lang="ja-JP" altLang="en-US" dirty="0"/>
              <a:t>自体には入出力の機能は無い</a:t>
            </a:r>
            <a:endParaRPr lang="en-US" altLang="ja-JP" dirty="0"/>
          </a:p>
          <a:p>
            <a:pPr lvl="1" eaLnBrk="1" hangingPunct="1"/>
            <a:r>
              <a:rPr lang="en-US" altLang="ja-JP" dirty="0"/>
              <a:t>READ</a:t>
            </a:r>
            <a:r>
              <a:rPr lang="ja-JP" altLang="en-US" dirty="0"/>
              <a:t>文，</a:t>
            </a:r>
            <a:r>
              <a:rPr lang="en-US" altLang="ja-JP" dirty="0"/>
              <a:t>WRITE</a:t>
            </a:r>
            <a:r>
              <a:rPr lang="ja-JP" altLang="en-US" dirty="0"/>
              <a:t>文，ファイルアクセス法もない</a:t>
            </a:r>
          </a:p>
          <a:p>
            <a:pPr lvl="1" eaLnBrk="1" hangingPunct="1"/>
            <a:r>
              <a:rPr lang="ja-JP" altLang="en-US" dirty="0"/>
              <a:t>標準入出力ライブラリでやる</a:t>
            </a:r>
          </a:p>
          <a:p>
            <a:pPr eaLnBrk="1" hangingPunct="1"/>
            <a:r>
              <a:rPr lang="ja-JP" altLang="en-US" dirty="0"/>
              <a:t>並列処理も無い</a:t>
            </a:r>
          </a:p>
          <a:p>
            <a:pPr lvl="1" eaLnBrk="1" hangingPunct="1"/>
            <a:r>
              <a:rPr lang="ja-JP" altLang="en-US" dirty="0"/>
              <a:t>ライブラリを使うことでできる．</a:t>
            </a:r>
            <a:r>
              <a:rPr lang="en-US" altLang="ja-JP" dirty="0"/>
              <a:t>fork()</a:t>
            </a:r>
            <a:r>
              <a:rPr lang="ja-JP" altLang="en-US" dirty="0"/>
              <a:t>関数など</a:t>
            </a:r>
          </a:p>
          <a:p>
            <a:pPr eaLnBrk="1" hangingPunct="1"/>
            <a:r>
              <a:rPr lang="ja-JP" altLang="en-US" dirty="0"/>
              <a:t>強くは無いが，型付けされた言語である</a:t>
            </a:r>
          </a:p>
          <a:p>
            <a:pPr eaLnBrk="1" hangingPunct="1"/>
            <a:r>
              <a:rPr lang="ja-JP" altLang="en-US" dirty="0"/>
              <a:t>互換性のないデータ型の自動変換はしない</a:t>
            </a:r>
          </a:p>
          <a:p>
            <a:pPr eaLnBrk="1" hangingPunct="1"/>
            <a:endParaRPr lang="en-US" altLang="ja-JP"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DDA38-272D-429C-8D17-7ED59D0DDB00}" type="slidenum">
              <a:rPr lang="en-US" altLang="ja-JP"/>
              <a:pPr/>
              <a:t>50</a:t>
            </a:fld>
            <a:endParaRPr lang="en-US" altLang="ja-JP" dirty="0"/>
          </a:p>
        </p:txBody>
      </p:sp>
      <p:sp>
        <p:nvSpPr>
          <p:cNvPr id="6861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561070" cy="4530725"/>
          </a:xfrm>
        </p:spPr>
        <p:txBody>
          <a:bodyPr/>
          <a:lstStyle/>
          <a:p>
            <a:r>
              <a:rPr lang="ja-JP" altLang="en-US" dirty="0"/>
              <a:t>次のコードはいくらになるか</a:t>
            </a:r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</p:txBody>
      </p:sp>
      <p:sp>
        <p:nvSpPr>
          <p:cNvPr id="68611" name="Text Box 3"/>
          <p:cNvSpPr txBox="1">
            <a:spLocks noChangeArrowheads="1"/>
          </p:cNvSpPr>
          <p:nvPr/>
        </p:nvSpPr>
        <p:spPr bwMode="auto">
          <a:xfrm>
            <a:off x="1066800" y="2387600"/>
            <a:ext cx="6858000" cy="549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ja-JP" altLang="en-US" sz="2000" b="1">
                <a:latin typeface="ＭＳ ゴシック" pitchFamily="49" charset="-128"/>
                <a:ea typeface="ＭＳ ゴシック" pitchFamily="49" charset="-128"/>
              </a:rPr>
              <a:t>　　</a:t>
            </a:r>
            <a:r>
              <a:rPr lang="en-US" altLang="ja-JP" sz="1000" b="1">
                <a:latin typeface="ＭＳ ゴシック" pitchFamily="49" charset="-128"/>
                <a:ea typeface="ＭＳ ゴシック" pitchFamily="49" charset="-128"/>
              </a:rPr>
              <a:t>31 30 29 28 27 26 25 24 23 22 21 20 19 18 17 16 15 14 13 12 11 10  9  8  7  6  5  4  3  2  1  0</a:t>
            </a:r>
            <a:endParaRPr lang="en-US" altLang="ja-JP" sz="2000" b="1">
              <a:latin typeface="ＭＳ ゴシック" pitchFamily="49" charset="-128"/>
              <a:ea typeface="ＭＳ ゴシック" pitchFamily="49" charset="-128"/>
            </a:endParaRPr>
          </a:p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altLang="ja-JP" sz="2000" b="1">
                <a:latin typeface="ＭＳ ゴシック" pitchFamily="49" charset="-128"/>
                <a:ea typeface="ＭＳ ゴシック" pitchFamily="49" charset="-128"/>
              </a:rPr>
              <a:t>    </a:t>
            </a:r>
            <a:r>
              <a:rPr lang="en-US" altLang="ja-JP" sz="1000" b="1">
                <a:latin typeface="ＭＳ ゴシック" pitchFamily="49" charset="-128"/>
                <a:ea typeface="ＭＳ ゴシック" pitchFamily="49" charset="-128"/>
              </a:rPr>
              <a:t>1  1  0  0  0  0  0  1  0  1  1  1  0  0  0  0  0  0  0  0  0  0  0  0  0  0  0  0  0  0  0  0</a:t>
            </a:r>
          </a:p>
        </p:txBody>
      </p:sp>
      <p:sp>
        <p:nvSpPr>
          <p:cNvPr id="68612" name="Rectangle 4"/>
          <p:cNvSpPr>
            <a:spLocks noChangeArrowheads="1"/>
          </p:cNvSpPr>
          <p:nvPr/>
        </p:nvSpPr>
        <p:spPr bwMode="auto">
          <a:xfrm>
            <a:off x="1600200" y="2616200"/>
            <a:ext cx="6248400" cy="381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68613" name="Line 5"/>
          <p:cNvSpPr>
            <a:spLocks noChangeShapeType="1"/>
          </p:cNvSpPr>
          <p:nvPr/>
        </p:nvSpPr>
        <p:spPr bwMode="auto">
          <a:xfrm>
            <a:off x="1828800" y="2616200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68614" name="Line 6"/>
          <p:cNvSpPr>
            <a:spLocks noChangeShapeType="1"/>
          </p:cNvSpPr>
          <p:nvPr/>
        </p:nvSpPr>
        <p:spPr bwMode="auto">
          <a:xfrm>
            <a:off x="3352800" y="2616200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68615" name="Rectangle 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浮動小数点型</a:t>
            </a:r>
            <a:endParaRPr lang="ja-JP" altLang="en-US"/>
          </a:p>
        </p:txBody>
      </p:sp>
      <p:sp>
        <p:nvSpPr>
          <p:cNvPr id="68616" name="Text Box 8"/>
          <p:cNvSpPr txBox="1">
            <a:spLocks noChangeArrowheads="1"/>
          </p:cNvSpPr>
          <p:nvPr/>
        </p:nvSpPr>
        <p:spPr bwMode="auto">
          <a:xfrm>
            <a:off x="1449388" y="3375025"/>
            <a:ext cx="64008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ja-JP" sz="2000" b="1" dirty="0">
                <a:latin typeface="Courier New" pitchFamily="49" charset="0"/>
                <a:ea typeface="ＭＳ ゴシック" pitchFamily="49" charset="-128"/>
              </a:rPr>
              <a:t>(-1)</a:t>
            </a:r>
            <a:r>
              <a:rPr lang="en-US" altLang="ja-JP" sz="2000" b="1" dirty="0">
                <a:latin typeface="ＭＳ Ｐゴシック" charset="-128"/>
              </a:rPr>
              <a:t>×</a:t>
            </a:r>
            <a:r>
              <a:rPr lang="en-US" altLang="ja-JP" sz="2000" b="1" dirty="0">
                <a:latin typeface="Courier New" pitchFamily="49" charset="0"/>
                <a:ea typeface="ＭＳ ゴシック" pitchFamily="49" charset="-128"/>
              </a:rPr>
              <a:t>(1.111)</a:t>
            </a:r>
            <a:r>
              <a:rPr lang="en-US" altLang="ja-JP" sz="2000" b="1" baseline="-25000" dirty="0">
                <a:latin typeface="Courier New" pitchFamily="49" charset="0"/>
                <a:ea typeface="ＭＳ ゴシック" pitchFamily="49" charset="-128"/>
              </a:rPr>
              <a:t>b</a:t>
            </a:r>
            <a:r>
              <a:rPr lang="en-US" altLang="ja-JP" b="1" dirty="0"/>
              <a:t>×</a:t>
            </a:r>
            <a:r>
              <a:rPr lang="en-US" altLang="ja-JP" sz="2000" b="1" dirty="0">
                <a:latin typeface="Courier New" pitchFamily="49" charset="0"/>
                <a:ea typeface="ＭＳ ゴシック" pitchFamily="49" charset="-128"/>
              </a:rPr>
              <a:t>2</a:t>
            </a:r>
            <a:r>
              <a:rPr lang="en-US" altLang="ja-JP" sz="2000" b="1" baseline="30000" dirty="0">
                <a:latin typeface="Courier New" pitchFamily="49" charset="0"/>
                <a:ea typeface="ＭＳ ゴシック" pitchFamily="49" charset="-128"/>
              </a:rPr>
              <a:t>(130-127)</a:t>
            </a:r>
            <a:r>
              <a:rPr lang="en-US" altLang="ja-JP" sz="2000" b="1" dirty="0">
                <a:latin typeface="Courier New" pitchFamily="49" charset="0"/>
                <a:ea typeface="ＭＳ ゴシック" pitchFamily="49" charset="-128"/>
              </a:rPr>
              <a:t>=-1.875</a:t>
            </a:r>
            <a:r>
              <a:rPr lang="en-US" altLang="ja-JP" b="1" dirty="0"/>
              <a:t>×</a:t>
            </a:r>
            <a:r>
              <a:rPr lang="en-US" altLang="ja-JP" sz="2000" b="1" dirty="0">
                <a:latin typeface="Courier New" pitchFamily="49" charset="0"/>
                <a:ea typeface="ＭＳ ゴシック" pitchFamily="49" charset="-128"/>
              </a:rPr>
              <a:t>2</a:t>
            </a:r>
            <a:r>
              <a:rPr lang="en-US" altLang="ja-JP" sz="2000" b="1" baseline="30000" dirty="0">
                <a:latin typeface="Courier New" pitchFamily="49" charset="0"/>
                <a:ea typeface="ＭＳ ゴシック" pitchFamily="49" charset="-128"/>
              </a:rPr>
              <a:t>3</a:t>
            </a:r>
            <a:r>
              <a:rPr lang="en-US" altLang="ja-JP" sz="2000" b="1" dirty="0">
                <a:latin typeface="Courier New" pitchFamily="49" charset="0"/>
                <a:ea typeface="ＭＳ ゴシック" pitchFamily="49" charset="-128"/>
              </a:rPr>
              <a:t>=-15.0</a:t>
            </a:r>
          </a:p>
        </p:txBody>
      </p:sp>
    </p:spTree>
    <p:extLst>
      <p:ext uri="{BB962C8B-B14F-4D97-AF65-F5344CB8AC3E}">
        <p14:creationId xmlns:p14="http://schemas.microsoft.com/office/powerpoint/2010/main" val="2157931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86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616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5C49C-FBC6-46F9-8996-8574873E53F0}" type="slidenum">
              <a:rPr lang="en-US" altLang="ja-JP"/>
              <a:pPr/>
              <a:t>51</a:t>
            </a:fld>
            <a:endParaRPr lang="en-US" altLang="ja-JP"/>
          </a:p>
        </p:txBody>
      </p:sp>
      <p:sp>
        <p:nvSpPr>
          <p:cNvPr id="64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kumimoji="0" lang="ja-JP" altLang="en-US"/>
              <a:t>文字型</a:t>
            </a:r>
            <a:endParaRPr lang="ja-JP" altLang="en-US"/>
          </a:p>
        </p:txBody>
      </p:sp>
      <p:sp>
        <p:nvSpPr>
          <p:cNvPr id="645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2276475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ja-JP" altLang="en-US" sz="2400"/>
              <a:t>文字を表す型</a:t>
            </a:r>
            <a:r>
              <a:rPr lang="en-US" altLang="ja-JP" sz="2400"/>
              <a:t>char</a:t>
            </a:r>
          </a:p>
          <a:p>
            <a:pPr lvl="1">
              <a:lnSpc>
                <a:spcPct val="90000"/>
              </a:lnSpc>
            </a:pPr>
            <a:r>
              <a:rPr lang="ja-JP" altLang="en-US" sz="2000"/>
              <a:t>文字を表すのに適する</a:t>
            </a:r>
          </a:p>
          <a:p>
            <a:pPr lvl="2">
              <a:lnSpc>
                <a:spcPct val="90000"/>
              </a:lnSpc>
            </a:pPr>
            <a:r>
              <a:rPr lang="ja-JP" altLang="en-US" sz="1800"/>
              <a:t>文字</a:t>
            </a:r>
            <a:r>
              <a:rPr lang="en-US" altLang="ja-JP" sz="1800"/>
              <a:t>: </a:t>
            </a:r>
            <a:r>
              <a:rPr lang="ja-JP" altLang="en-US" sz="1800"/>
              <a:t>シングルクォートによって表現される</a:t>
            </a:r>
          </a:p>
          <a:p>
            <a:pPr lvl="3">
              <a:lnSpc>
                <a:spcPct val="90000"/>
              </a:lnSpc>
            </a:pPr>
            <a:r>
              <a:rPr lang="ja-JP" altLang="en-US" sz="1600"/>
              <a:t>例</a:t>
            </a:r>
            <a:r>
              <a:rPr lang="en-US" altLang="ja-JP" sz="1600"/>
              <a:t>: 'A', 'a', '@'</a:t>
            </a:r>
          </a:p>
          <a:p>
            <a:pPr lvl="1">
              <a:lnSpc>
                <a:spcPct val="90000"/>
              </a:lnSpc>
            </a:pPr>
            <a:r>
              <a:rPr lang="ja-JP" altLang="en-US" sz="2000"/>
              <a:t>計算機内部で</a:t>
            </a:r>
            <a:r>
              <a:rPr lang="en-US" altLang="ja-JP" sz="2000"/>
              <a:t>1</a:t>
            </a:r>
            <a:r>
              <a:rPr lang="ja-JP" altLang="en-US" sz="2000"/>
              <a:t>バイトの型</a:t>
            </a:r>
          </a:p>
          <a:p>
            <a:pPr lvl="2">
              <a:lnSpc>
                <a:spcPct val="90000"/>
              </a:lnSpc>
            </a:pPr>
            <a:r>
              <a:rPr lang="en-US" altLang="ja-JP" sz="1800"/>
              <a:t>unsigned char: 0</a:t>
            </a:r>
            <a:r>
              <a:rPr lang="ja-JP" altLang="en-US" sz="1800"/>
              <a:t>～</a:t>
            </a:r>
            <a:r>
              <a:rPr lang="en-US" altLang="ja-JP" sz="1800"/>
              <a:t>255</a:t>
            </a:r>
          </a:p>
          <a:p>
            <a:pPr lvl="2">
              <a:lnSpc>
                <a:spcPct val="90000"/>
              </a:lnSpc>
            </a:pPr>
            <a:r>
              <a:rPr lang="en-US" altLang="ja-JP" sz="1800"/>
              <a:t>char: -127</a:t>
            </a:r>
            <a:r>
              <a:rPr lang="ja-JP" altLang="en-US" sz="1800"/>
              <a:t>～</a:t>
            </a:r>
            <a:r>
              <a:rPr lang="en-US" altLang="ja-JP" sz="1800"/>
              <a:t>+128</a:t>
            </a:r>
          </a:p>
          <a:p>
            <a:pPr lvl="3">
              <a:lnSpc>
                <a:spcPct val="90000"/>
              </a:lnSpc>
            </a:pPr>
            <a:endParaRPr lang="en-US" altLang="ja-JP" sz="1600"/>
          </a:p>
        </p:txBody>
      </p:sp>
      <p:sp>
        <p:nvSpPr>
          <p:cNvPr id="64516" name="Text Box 4"/>
          <p:cNvSpPr txBox="1">
            <a:spLocks noChangeArrowheads="1"/>
          </p:cNvSpPr>
          <p:nvPr/>
        </p:nvSpPr>
        <p:spPr bwMode="auto">
          <a:xfrm>
            <a:off x="782638" y="4278313"/>
            <a:ext cx="7632700" cy="1925637"/>
          </a:xfrm>
          <a:prstGeom prst="rect">
            <a:avLst/>
          </a:prstGeom>
          <a:solidFill>
            <a:schemeClr val="accent2"/>
          </a:solidFill>
          <a:ln w="38100">
            <a:solidFill>
              <a:schemeClr val="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altLang="ja-JP" b="1">
                <a:latin typeface="Courier New" pitchFamily="49" charset="0"/>
                <a:ea typeface="ＭＳ ゴシック" pitchFamily="49" charset="-128"/>
              </a:rPr>
              <a:t>int main(void)</a:t>
            </a:r>
          </a:p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altLang="ja-JP" b="1">
                <a:latin typeface="Courier New" pitchFamily="49" charset="0"/>
                <a:ea typeface="ＭＳ ゴシック" pitchFamily="49" charset="-128"/>
              </a:rPr>
              <a:t>{</a:t>
            </a:r>
          </a:p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altLang="ja-JP" b="1">
                <a:latin typeface="Courier New" pitchFamily="49" charset="0"/>
                <a:ea typeface="ＭＳ ゴシック" pitchFamily="49" charset="-128"/>
              </a:rPr>
              <a:t>  char c, d;</a:t>
            </a:r>
          </a:p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altLang="ja-JP" b="1">
                <a:latin typeface="Courier New" pitchFamily="49" charset="0"/>
                <a:ea typeface="ＭＳ ゴシック" pitchFamily="49" charset="-128"/>
              </a:rPr>
              <a:t>  c = 'A';	/* </a:t>
            </a:r>
            <a:r>
              <a:rPr lang="ja-JP" altLang="en-US" b="1">
                <a:latin typeface="Courier New" pitchFamily="49" charset="0"/>
                <a:ea typeface="ＭＳ ゴシック" pitchFamily="49" charset="-128"/>
              </a:rPr>
              <a:t>通常，</a:t>
            </a:r>
            <a:r>
              <a:rPr lang="en-US" altLang="ja-JP" b="1">
                <a:latin typeface="Courier New" pitchFamily="49" charset="0"/>
                <a:ea typeface="ＭＳ ゴシック" pitchFamily="49" charset="-128"/>
              </a:rPr>
              <a:t>char</a:t>
            </a:r>
            <a:r>
              <a:rPr lang="ja-JP" altLang="en-US" b="1">
                <a:latin typeface="Courier New" pitchFamily="49" charset="0"/>
                <a:ea typeface="ＭＳ ゴシック" pitchFamily="49" charset="-128"/>
              </a:rPr>
              <a:t>型には文字を代入する *</a:t>
            </a:r>
            <a:r>
              <a:rPr lang="en-US" altLang="ja-JP" b="1">
                <a:latin typeface="Courier New" pitchFamily="49" charset="0"/>
                <a:ea typeface="ＭＳ ゴシック" pitchFamily="49" charset="-128"/>
              </a:rPr>
              <a:t>/</a:t>
            </a:r>
          </a:p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altLang="ja-JP" b="1">
                <a:latin typeface="Courier New" pitchFamily="49" charset="0"/>
                <a:ea typeface="ＭＳ ゴシック" pitchFamily="49" charset="-128"/>
              </a:rPr>
              <a:t>  d = 100;	/* char</a:t>
            </a:r>
            <a:r>
              <a:rPr lang="ja-JP" altLang="en-US" b="1">
                <a:latin typeface="Courier New" pitchFamily="49" charset="0"/>
                <a:ea typeface="ＭＳ ゴシック" pitchFamily="49" charset="-128"/>
              </a:rPr>
              <a:t>型の変数に，数値を代入してもよい *</a:t>
            </a:r>
            <a:r>
              <a:rPr lang="en-US" altLang="ja-JP" b="1">
                <a:latin typeface="Courier New" pitchFamily="49" charset="0"/>
                <a:ea typeface="ＭＳ ゴシック" pitchFamily="49" charset="-128"/>
              </a:rPr>
              <a:t>/</a:t>
            </a:r>
          </a:p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altLang="ja-JP" b="1">
                <a:latin typeface="Courier New" pitchFamily="49" charset="0"/>
                <a:ea typeface="ＭＳ ゴシック" pitchFamily="49" charset="-128"/>
              </a:rPr>
              <a:t>  return 0;</a:t>
            </a:r>
          </a:p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altLang="ja-JP" b="1">
                <a:latin typeface="Courier New" pitchFamily="49" charset="0"/>
                <a:ea typeface="ＭＳ ゴシック" pitchFamily="49" charset="-128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70539601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6C597-0FDE-44CC-BA2D-928EE28C4C98}" type="slidenum">
              <a:rPr lang="en-US" altLang="ja-JP"/>
              <a:pPr/>
              <a:t>52</a:t>
            </a:fld>
            <a:endParaRPr lang="en-US" altLang="ja-JP"/>
          </a:p>
        </p:txBody>
      </p:sp>
      <p:sp>
        <p:nvSpPr>
          <p:cNvPr id="69634" name="Text Box 2"/>
          <p:cNvSpPr txBox="1">
            <a:spLocks noChangeArrowheads="1"/>
          </p:cNvSpPr>
          <p:nvPr/>
        </p:nvSpPr>
        <p:spPr bwMode="auto">
          <a:xfrm>
            <a:off x="468313" y="1557338"/>
            <a:ext cx="4751387" cy="1158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50000"/>
              </a:lnSpc>
              <a:spcBef>
                <a:spcPct val="50000"/>
              </a:spcBef>
            </a:pPr>
            <a:endParaRPr lang="en-US" altLang="ja-JP" sz="2000" b="1">
              <a:latin typeface="ＭＳ ゴシック" pitchFamily="49" charset="-128"/>
              <a:ea typeface="ＭＳ ゴシック" pitchFamily="49" charset="-128"/>
            </a:endParaRPr>
          </a:p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altLang="ja-JP" sz="2000" b="1">
                <a:latin typeface="ＭＳ ゴシック" pitchFamily="49" charset="-128"/>
                <a:ea typeface="ＭＳ ゴシック" pitchFamily="49" charset="-128"/>
              </a:rPr>
              <a:t>■ </a:t>
            </a:r>
            <a:r>
              <a:rPr lang="en-US" altLang="ja-JP" sz="2000" b="1">
                <a:latin typeface="Courier New" pitchFamily="49" charset="0"/>
                <a:ea typeface="ＭＳ ゴシック" pitchFamily="49" charset="-128"/>
              </a:rPr>
              <a:t>char chr;</a:t>
            </a:r>
          </a:p>
          <a:p>
            <a:pPr>
              <a:lnSpc>
                <a:spcPct val="50000"/>
              </a:lnSpc>
              <a:spcBef>
                <a:spcPct val="50000"/>
              </a:spcBef>
            </a:pPr>
            <a:endParaRPr lang="en-US" altLang="ja-JP" sz="2000" b="1">
              <a:latin typeface="Courier New" pitchFamily="49" charset="0"/>
              <a:ea typeface="ＭＳ ゴシック" pitchFamily="49" charset="-128"/>
            </a:endParaRPr>
          </a:p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ja-JP" altLang="en-US" sz="2000" b="1">
                <a:solidFill>
                  <a:srgbClr val="FF0000"/>
                </a:solidFill>
                <a:latin typeface="ＭＳ ゴシック" pitchFamily="49" charset="-128"/>
                <a:ea typeface="ＭＳ ゴシック" pitchFamily="49" charset="-128"/>
              </a:rPr>
              <a:t>　　</a:t>
            </a:r>
            <a:r>
              <a:rPr lang="en-US" altLang="ja-JP" sz="2000" b="1">
                <a:solidFill>
                  <a:srgbClr val="FF0000"/>
                </a:solidFill>
                <a:latin typeface="Courier New" pitchFamily="49" charset="0"/>
                <a:ea typeface="ＭＳ ゴシック" pitchFamily="49" charset="-128"/>
              </a:rPr>
              <a:t>chr=65</a:t>
            </a:r>
            <a:r>
              <a:rPr lang="en-US" altLang="ja-JP" sz="2000" b="1">
                <a:latin typeface="Courier New" pitchFamily="49" charset="0"/>
                <a:ea typeface="ＭＳ ゴシック" pitchFamily="49" charset="-128"/>
              </a:rPr>
              <a:t>;        chr='A';</a:t>
            </a:r>
          </a:p>
        </p:txBody>
      </p:sp>
      <p:sp>
        <p:nvSpPr>
          <p:cNvPr id="69637" name="Text Box 5"/>
          <p:cNvSpPr txBox="1">
            <a:spLocks noChangeArrowheads="1"/>
          </p:cNvSpPr>
          <p:nvPr/>
        </p:nvSpPr>
        <p:spPr bwMode="auto">
          <a:xfrm>
            <a:off x="5467350" y="2057400"/>
            <a:ext cx="1143000" cy="2854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50000"/>
              </a:lnSpc>
              <a:spcBef>
                <a:spcPct val="50000"/>
              </a:spcBef>
            </a:pPr>
            <a:endParaRPr lang="en-US" altLang="ja-JP" b="1">
              <a:latin typeface="Courier New" pitchFamily="49" charset="0"/>
              <a:ea typeface="ＭＳ ゴシック" pitchFamily="49" charset="-128"/>
            </a:endParaRPr>
          </a:p>
          <a:p>
            <a:pPr>
              <a:lnSpc>
                <a:spcPct val="50000"/>
              </a:lnSpc>
              <a:spcBef>
                <a:spcPct val="50000"/>
              </a:spcBef>
            </a:pPr>
            <a:r>
              <a:rPr kumimoji="0" lang="en-US" altLang="ja-JP" b="1">
                <a:latin typeface="Courier New" pitchFamily="49" charset="0"/>
                <a:ea typeface="ＭＳ ゴシック" pitchFamily="49" charset="-128"/>
              </a:rPr>
              <a:t>'A</a:t>
            </a:r>
            <a:r>
              <a:rPr lang="en-US" altLang="ja-JP" b="1">
                <a:latin typeface="Courier New" pitchFamily="49" charset="0"/>
                <a:ea typeface="ＭＳ ゴシック" pitchFamily="49" charset="-128"/>
              </a:rPr>
              <a:t>'=65</a:t>
            </a:r>
          </a:p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altLang="ja-JP" b="1">
                <a:latin typeface="Courier New" pitchFamily="49" charset="0"/>
                <a:ea typeface="ＭＳ ゴシック" pitchFamily="49" charset="-128"/>
              </a:rPr>
              <a:t>'B'=66</a:t>
            </a:r>
          </a:p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altLang="ja-JP" b="1">
                <a:latin typeface="Courier New" pitchFamily="49" charset="0"/>
                <a:ea typeface="ＭＳ ゴシック" pitchFamily="49" charset="-128"/>
              </a:rPr>
              <a:t>'C'=67</a:t>
            </a:r>
          </a:p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altLang="ja-JP" b="1">
                <a:latin typeface="Courier New" pitchFamily="49" charset="0"/>
                <a:ea typeface="ＭＳ ゴシック" pitchFamily="49" charset="-128"/>
              </a:rPr>
              <a:t>'D'=68</a:t>
            </a:r>
          </a:p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altLang="ja-JP" b="1">
                <a:latin typeface="Courier New" pitchFamily="49" charset="0"/>
                <a:ea typeface="ＭＳ ゴシック" pitchFamily="49" charset="-128"/>
              </a:rPr>
              <a:t>'E'=69</a:t>
            </a:r>
            <a:br>
              <a:rPr lang="en-US" altLang="ja-JP" b="1">
                <a:latin typeface="Courier New" pitchFamily="49" charset="0"/>
                <a:ea typeface="ＭＳ ゴシック" pitchFamily="49" charset="-128"/>
              </a:rPr>
            </a:br>
            <a:endParaRPr lang="en-US" altLang="ja-JP" b="1">
              <a:latin typeface="Courier New" pitchFamily="49" charset="0"/>
              <a:ea typeface="ＭＳ ゴシック" pitchFamily="49" charset="-128"/>
            </a:endParaRPr>
          </a:p>
          <a:p>
            <a:pPr>
              <a:lnSpc>
                <a:spcPct val="50000"/>
              </a:lnSpc>
              <a:spcBef>
                <a:spcPct val="50000"/>
              </a:spcBef>
            </a:pPr>
            <a:endParaRPr lang="en-US" altLang="ja-JP" b="1">
              <a:latin typeface="Courier New" pitchFamily="49" charset="0"/>
              <a:ea typeface="ＭＳ ゴシック" pitchFamily="49" charset="-128"/>
            </a:endParaRPr>
          </a:p>
          <a:p>
            <a:pPr>
              <a:lnSpc>
                <a:spcPct val="50000"/>
              </a:lnSpc>
              <a:spcBef>
                <a:spcPct val="50000"/>
              </a:spcBef>
            </a:pPr>
            <a:endParaRPr lang="en-US" altLang="ja-JP" b="1">
              <a:latin typeface="Courier New" pitchFamily="49" charset="0"/>
              <a:ea typeface="ＭＳ ゴシック" pitchFamily="49" charset="-128"/>
            </a:endParaRPr>
          </a:p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altLang="ja-JP" b="1">
                <a:latin typeface="Courier New" pitchFamily="49" charset="0"/>
                <a:ea typeface="ＭＳ ゴシック" pitchFamily="49" charset="-128"/>
              </a:rPr>
              <a:t>'Y'=89</a:t>
            </a:r>
          </a:p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altLang="ja-JP" b="1">
                <a:latin typeface="Courier New" pitchFamily="49" charset="0"/>
                <a:ea typeface="ＭＳ ゴシック" pitchFamily="49" charset="-128"/>
              </a:rPr>
              <a:t>'Z'=90</a:t>
            </a:r>
          </a:p>
        </p:txBody>
      </p:sp>
      <p:sp>
        <p:nvSpPr>
          <p:cNvPr id="69638" name="Text Box 6"/>
          <p:cNvSpPr txBox="1">
            <a:spLocks noChangeArrowheads="1"/>
          </p:cNvSpPr>
          <p:nvPr/>
        </p:nvSpPr>
        <p:spPr bwMode="auto">
          <a:xfrm>
            <a:off x="6691313" y="2057400"/>
            <a:ext cx="1196975" cy="2854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50000"/>
              </a:lnSpc>
              <a:spcBef>
                <a:spcPct val="50000"/>
              </a:spcBef>
            </a:pPr>
            <a:endParaRPr lang="en-US" altLang="ja-JP" b="1">
              <a:latin typeface="Courier New" pitchFamily="49" charset="0"/>
              <a:ea typeface="ＭＳ ゴシック" pitchFamily="49" charset="-128"/>
            </a:endParaRPr>
          </a:p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altLang="ja-JP" b="1">
                <a:latin typeface="Courier New" pitchFamily="49" charset="0"/>
                <a:ea typeface="ＭＳ ゴシック" pitchFamily="49" charset="-128"/>
              </a:rPr>
              <a:t>'a'=97</a:t>
            </a:r>
          </a:p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altLang="ja-JP" b="1">
                <a:latin typeface="Courier New" pitchFamily="49" charset="0"/>
                <a:ea typeface="ＭＳ ゴシック" pitchFamily="49" charset="-128"/>
              </a:rPr>
              <a:t>'b'=98</a:t>
            </a:r>
          </a:p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altLang="ja-JP" b="1">
                <a:latin typeface="Courier New" pitchFamily="49" charset="0"/>
                <a:ea typeface="ＭＳ ゴシック" pitchFamily="49" charset="-128"/>
              </a:rPr>
              <a:t>'c'=99</a:t>
            </a:r>
          </a:p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altLang="ja-JP" b="1">
                <a:latin typeface="Courier New" pitchFamily="49" charset="0"/>
                <a:ea typeface="ＭＳ ゴシック" pitchFamily="49" charset="-128"/>
              </a:rPr>
              <a:t>'d'=100</a:t>
            </a:r>
          </a:p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altLang="ja-JP" b="1">
                <a:latin typeface="Courier New" pitchFamily="49" charset="0"/>
                <a:ea typeface="ＭＳ ゴシック" pitchFamily="49" charset="-128"/>
              </a:rPr>
              <a:t>'e'=101</a:t>
            </a:r>
            <a:br>
              <a:rPr lang="en-US" altLang="ja-JP" b="1">
                <a:latin typeface="Courier New" pitchFamily="49" charset="0"/>
                <a:ea typeface="ＭＳ ゴシック" pitchFamily="49" charset="-128"/>
              </a:rPr>
            </a:br>
            <a:endParaRPr lang="en-US" altLang="ja-JP" b="1">
              <a:latin typeface="Courier New" pitchFamily="49" charset="0"/>
              <a:ea typeface="ＭＳ ゴシック" pitchFamily="49" charset="-128"/>
            </a:endParaRPr>
          </a:p>
          <a:p>
            <a:pPr>
              <a:lnSpc>
                <a:spcPct val="50000"/>
              </a:lnSpc>
              <a:spcBef>
                <a:spcPct val="50000"/>
              </a:spcBef>
            </a:pPr>
            <a:endParaRPr lang="en-US" altLang="ja-JP" b="1">
              <a:latin typeface="Courier New" pitchFamily="49" charset="0"/>
              <a:ea typeface="ＭＳ ゴシック" pitchFamily="49" charset="-128"/>
            </a:endParaRPr>
          </a:p>
          <a:p>
            <a:pPr>
              <a:lnSpc>
                <a:spcPct val="50000"/>
              </a:lnSpc>
              <a:spcBef>
                <a:spcPct val="50000"/>
              </a:spcBef>
            </a:pPr>
            <a:endParaRPr lang="en-US" altLang="ja-JP" b="1">
              <a:latin typeface="Courier New" pitchFamily="49" charset="0"/>
              <a:ea typeface="ＭＳ ゴシック" pitchFamily="49" charset="-128"/>
            </a:endParaRPr>
          </a:p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altLang="ja-JP" b="1">
                <a:latin typeface="Courier New" pitchFamily="49" charset="0"/>
                <a:ea typeface="ＭＳ ゴシック" pitchFamily="49" charset="-128"/>
              </a:rPr>
              <a:t>'y'=121</a:t>
            </a:r>
          </a:p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altLang="ja-JP" b="1">
                <a:latin typeface="Courier New" pitchFamily="49" charset="0"/>
                <a:ea typeface="ＭＳ ゴシック" pitchFamily="49" charset="-128"/>
              </a:rPr>
              <a:t>'z'=122</a:t>
            </a:r>
          </a:p>
        </p:txBody>
      </p:sp>
      <p:sp>
        <p:nvSpPr>
          <p:cNvPr id="69639" name="Rectangle 7"/>
          <p:cNvSpPr>
            <a:spLocks noChangeArrowheads="1"/>
          </p:cNvSpPr>
          <p:nvPr/>
        </p:nvSpPr>
        <p:spPr bwMode="auto">
          <a:xfrm>
            <a:off x="5410200" y="1600200"/>
            <a:ext cx="2590800" cy="3429000"/>
          </a:xfrm>
          <a:prstGeom prst="rect">
            <a:avLst/>
          </a:prstGeom>
          <a:noFill/>
          <a:ln w="571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69640" name="Line 8"/>
          <p:cNvSpPr>
            <a:spLocks noChangeShapeType="1"/>
          </p:cNvSpPr>
          <p:nvPr/>
        </p:nvSpPr>
        <p:spPr bwMode="auto">
          <a:xfrm>
            <a:off x="5410200" y="2057400"/>
            <a:ext cx="2590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69641" name="Line 9"/>
          <p:cNvSpPr>
            <a:spLocks noChangeShapeType="1"/>
          </p:cNvSpPr>
          <p:nvPr/>
        </p:nvSpPr>
        <p:spPr bwMode="auto">
          <a:xfrm>
            <a:off x="6705600" y="2057400"/>
            <a:ext cx="0" cy="2971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69642" name="Text Box 10"/>
          <p:cNvSpPr txBox="1">
            <a:spLocks noChangeArrowheads="1"/>
          </p:cNvSpPr>
          <p:nvPr/>
        </p:nvSpPr>
        <p:spPr bwMode="auto">
          <a:xfrm>
            <a:off x="5715000" y="16002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ja-JP" sz="2400" b="1">
                <a:latin typeface="Courier New" pitchFamily="49" charset="0"/>
                <a:ea typeface="ＭＳ ゴシック" pitchFamily="49" charset="-128"/>
              </a:rPr>
              <a:t>ASCII</a:t>
            </a:r>
            <a:r>
              <a:rPr lang="ja-JP" altLang="en-US" sz="2400" b="1">
                <a:latin typeface="Courier New" pitchFamily="49" charset="0"/>
              </a:rPr>
              <a:t>コード</a:t>
            </a:r>
          </a:p>
        </p:txBody>
      </p:sp>
      <p:sp>
        <p:nvSpPr>
          <p:cNvPr id="69643" name="Rectangle 1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kumimoji="0" lang="ja-JP" altLang="en-US"/>
              <a:t>文字の扱い</a:t>
            </a:r>
          </a:p>
        </p:txBody>
      </p:sp>
      <p:sp>
        <p:nvSpPr>
          <p:cNvPr id="69645" name="Rectangle 13"/>
          <p:cNvSpPr>
            <a:spLocks noChangeArrowheads="1"/>
          </p:cNvSpPr>
          <p:nvPr/>
        </p:nvSpPr>
        <p:spPr bwMode="auto">
          <a:xfrm>
            <a:off x="5345113" y="5145088"/>
            <a:ext cx="2779712" cy="6413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ja-JP" altLang="en-US"/>
              <a:t>それぞれの文字には固有の番号が付加されている</a:t>
            </a:r>
          </a:p>
        </p:txBody>
      </p:sp>
      <p:sp>
        <p:nvSpPr>
          <p:cNvPr id="69646" name="Rectangle 14"/>
          <p:cNvSpPr>
            <a:spLocks noChangeArrowheads="1"/>
          </p:cNvSpPr>
          <p:nvPr/>
        </p:nvSpPr>
        <p:spPr bwMode="auto">
          <a:xfrm>
            <a:off x="2579688" y="1611313"/>
            <a:ext cx="2668587" cy="6413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ja-JP" altLang="en-US"/>
              <a:t>シングルクォートでくくると，文字そのものを表す</a:t>
            </a:r>
          </a:p>
        </p:txBody>
      </p:sp>
      <p:sp>
        <p:nvSpPr>
          <p:cNvPr id="69647" name="AutoShape 15"/>
          <p:cNvSpPr>
            <a:spLocks noChangeArrowheads="1"/>
          </p:cNvSpPr>
          <p:nvPr/>
        </p:nvSpPr>
        <p:spPr bwMode="auto">
          <a:xfrm>
            <a:off x="2339975" y="2422525"/>
            <a:ext cx="771525" cy="307975"/>
          </a:xfrm>
          <a:prstGeom prst="leftRightArrow">
            <a:avLst>
              <a:gd name="adj1" fmla="val 50000"/>
              <a:gd name="adj2" fmla="val 50103"/>
            </a:avLst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69652" name="Text Box 20"/>
          <p:cNvSpPr txBox="1">
            <a:spLocks noChangeArrowheads="1"/>
          </p:cNvSpPr>
          <p:nvPr/>
        </p:nvSpPr>
        <p:spPr bwMode="auto">
          <a:xfrm>
            <a:off x="547688" y="4210050"/>
            <a:ext cx="4576762" cy="2459038"/>
          </a:xfrm>
          <a:prstGeom prst="rect">
            <a:avLst/>
          </a:prstGeom>
          <a:noFill/>
          <a:ln w="38100">
            <a:solidFill>
              <a:schemeClr val="hlink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2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75000"/>
              </a:lnSpc>
              <a:spcBef>
                <a:spcPct val="50000"/>
              </a:spcBef>
            </a:pPr>
            <a:r>
              <a:rPr lang="en-US" altLang="ja-JP" sz="1600" b="1">
                <a:latin typeface="Courier New" pitchFamily="49" charset="0"/>
                <a:ea typeface="ＭＳ ゴシック" pitchFamily="49" charset="-128"/>
              </a:rPr>
              <a:t>#include &lt;stdio.h&gt;</a:t>
            </a:r>
          </a:p>
          <a:p>
            <a:pPr>
              <a:lnSpc>
                <a:spcPct val="75000"/>
              </a:lnSpc>
              <a:spcBef>
                <a:spcPct val="50000"/>
              </a:spcBef>
            </a:pPr>
            <a:r>
              <a:rPr lang="en-US" altLang="ja-JP" sz="1600" b="1">
                <a:latin typeface="Courier New" pitchFamily="49" charset="0"/>
                <a:ea typeface="ＭＳ ゴシック" pitchFamily="49" charset="-128"/>
              </a:rPr>
              <a:t>int main(void)</a:t>
            </a:r>
          </a:p>
          <a:p>
            <a:pPr>
              <a:lnSpc>
                <a:spcPct val="75000"/>
              </a:lnSpc>
              <a:spcBef>
                <a:spcPct val="50000"/>
              </a:spcBef>
            </a:pPr>
            <a:r>
              <a:rPr lang="en-US" altLang="ja-JP" sz="1600" b="1">
                <a:latin typeface="Courier New" pitchFamily="49" charset="0"/>
                <a:ea typeface="ＭＳ ゴシック" pitchFamily="49" charset="-128"/>
              </a:rPr>
              <a:t>{</a:t>
            </a:r>
          </a:p>
          <a:p>
            <a:pPr>
              <a:lnSpc>
                <a:spcPct val="75000"/>
              </a:lnSpc>
              <a:spcBef>
                <a:spcPct val="50000"/>
              </a:spcBef>
            </a:pPr>
            <a:r>
              <a:rPr lang="en-US" altLang="ja-JP" sz="1600" b="1">
                <a:latin typeface="Courier New" pitchFamily="49" charset="0"/>
                <a:ea typeface="ＭＳ ゴシック" pitchFamily="49" charset="-128"/>
              </a:rPr>
              <a:t>  char c = 'A';</a:t>
            </a:r>
          </a:p>
          <a:p>
            <a:pPr>
              <a:lnSpc>
                <a:spcPct val="75000"/>
              </a:lnSpc>
              <a:spcBef>
                <a:spcPct val="50000"/>
              </a:spcBef>
            </a:pPr>
            <a:r>
              <a:rPr lang="en-US" altLang="ja-JP" sz="1600" b="1">
                <a:latin typeface="Courier New" pitchFamily="49" charset="0"/>
                <a:ea typeface="ＭＳ ゴシック" pitchFamily="49" charset="-128"/>
              </a:rPr>
              <a:t>  printf("%c\n", c);</a:t>
            </a:r>
          </a:p>
          <a:p>
            <a:pPr>
              <a:lnSpc>
                <a:spcPct val="75000"/>
              </a:lnSpc>
              <a:spcBef>
                <a:spcPct val="50000"/>
              </a:spcBef>
            </a:pPr>
            <a:r>
              <a:rPr lang="en-US" altLang="ja-JP" sz="1600" b="1">
                <a:latin typeface="Courier New" pitchFamily="49" charset="0"/>
                <a:ea typeface="ＭＳ ゴシック" pitchFamily="49" charset="-128"/>
              </a:rPr>
              <a:t>  printf("%d\n", c);</a:t>
            </a:r>
          </a:p>
          <a:p>
            <a:pPr>
              <a:lnSpc>
                <a:spcPct val="75000"/>
              </a:lnSpc>
              <a:spcBef>
                <a:spcPct val="50000"/>
              </a:spcBef>
            </a:pPr>
            <a:r>
              <a:rPr lang="en-US" altLang="ja-JP" sz="1600" b="1">
                <a:latin typeface="Courier New" pitchFamily="49" charset="0"/>
                <a:ea typeface="ＭＳ ゴシック" pitchFamily="49" charset="-128"/>
              </a:rPr>
              <a:t>  return 0;</a:t>
            </a:r>
          </a:p>
          <a:p>
            <a:pPr>
              <a:lnSpc>
                <a:spcPct val="75000"/>
              </a:lnSpc>
              <a:spcBef>
                <a:spcPct val="50000"/>
              </a:spcBef>
            </a:pPr>
            <a:r>
              <a:rPr lang="en-US" altLang="ja-JP" sz="1600" b="1">
                <a:latin typeface="Courier New" pitchFamily="49" charset="0"/>
                <a:ea typeface="ＭＳ ゴシック" pitchFamily="49" charset="-128"/>
              </a:rPr>
              <a:t>}</a:t>
            </a:r>
          </a:p>
        </p:txBody>
      </p:sp>
      <p:sp>
        <p:nvSpPr>
          <p:cNvPr id="69653" name="Line 21"/>
          <p:cNvSpPr>
            <a:spLocks noChangeShapeType="1"/>
          </p:cNvSpPr>
          <p:nvPr/>
        </p:nvSpPr>
        <p:spPr bwMode="auto">
          <a:xfrm flipH="1">
            <a:off x="2546350" y="3811588"/>
            <a:ext cx="763588" cy="155575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69654" name="Text Box 22"/>
          <p:cNvSpPr txBox="1">
            <a:spLocks noChangeArrowheads="1"/>
          </p:cNvSpPr>
          <p:nvPr/>
        </p:nvSpPr>
        <p:spPr bwMode="auto">
          <a:xfrm>
            <a:off x="1954213" y="3444875"/>
            <a:ext cx="2493962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ja-JP" altLang="en-US">
                <a:solidFill>
                  <a:srgbClr val="FF0000"/>
                </a:solidFill>
              </a:rPr>
              <a:t>何が表示されるか？</a:t>
            </a:r>
          </a:p>
        </p:txBody>
      </p:sp>
    </p:spTree>
    <p:extLst>
      <p:ext uri="{BB962C8B-B14F-4D97-AF65-F5344CB8AC3E}">
        <p14:creationId xmlns:p14="http://schemas.microsoft.com/office/powerpoint/2010/main" val="250739549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2461E-92EF-486D-A611-D781C451D5B5}" type="slidenum">
              <a:rPr lang="en-US" altLang="ja-JP"/>
              <a:pPr/>
              <a:t>53</a:t>
            </a:fld>
            <a:endParaRPr lang="en-US" altLang="ja-JP"/>
          </a:p>
        </p:txBody>
      </p:sp>
      <p:sp>
        <p:nvSpPr>
          <p:cNvPr id="20482" name="Text Box 2"/>
          <p:cNvSpPr txBox="1">
            <a:spLocks noChangeArrowheads="1"/>
          </p:cNvSpPr>
          <p:nvPr/>
        </p:nvSpPr>
        <p:spPr bwMode="auto">
          <a:xfrm>
            <a:off x="1371600" y="1600200"/>
            <a:ext cx="7239000" cy="176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ja-JP" sz="2000" dirty="0">
                <a:latin typeface="ＭＳ ゴシック" pitchFamily="49" charset="-128"/>
                <a:ea typeface="ＭＳ ゴシック" pitchFamily="49" charset="-128"/>
              </a:rPr>
              <a:t>■</a:t>
            </a:r>
            <a:r>
              <a:rPr lang="ja-JP" altLang="en-US" sz="2000" dirty="0">
                <a:latin typeface="ＭＳ ゴシック" pitchFamily="49" charset="-128"/>
                <a:ea typeface="ＭＳ ゴシック" pitchFamily="49" charset="-128"/>
              </a:rPr>
              <a:t>文字コードを文字として表示は可能</a:t>
            </a:r>
          </a:p>
          <a:p>
            <a:pPr>
              <a:spcBef>
                <a:spcPct val="50000"/>
              </a:spcBef>
            </a:pPr>
            <a:r>
              <a:rPr lang="ja-JP" altLang="en-US" sz="2000" dirty="0">
                <a:latin typeface="ＭＳ ゴシック" pitchFamily="49" charset="-128"/>
                <a:ea typeface="ＭＳ ゴシック" pitchFamily="49" charset="-128"/>
              </a:rPr>
              <a:t>　　</a:t>
            </a:r>
            <a:r>
              <a:rPr lang="en-US" altLang="ja-JP" sz="2000" b="1" dirty="0" err="1">
                <a:latin typeface="Courier New" pitchFamily="49" charset="0"/>
                <a:ea typeface="ＭＳ ゴシック" pitchFamily="49" charset="-128"/>
              </a:rPr>
              <a:t>printf</a:t>
            </a:r>
            <a:r>
              <a:rPr lang="en-US" altLang="ja-JP" sz="2000" b="1" dirty="0">
                <a:latin typeface="Courier New" pitchFamily="49" charset="0"/>
                <a:ea typeface="ＭＳ ゴシック" pitchFamily="49" charset="-128"/>
              </a:rPr>
              <a:t>("</a:t>
            </a:r>
            <a:r>
              <a:rPr lang="en-US" altLang="ja-JP" sz="2000" b="1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ea typeface="ＭＳ ゴシック" pitchFamily="49" charset="-128"/>
              </a:rPr>
              <a:t>%c</a:t>
            </a:r>
            <a:r>
              <a:rPr lang="en-US" altLang="ja-JP" sz="2000" b="1" dirty="0">
                <a:latin typeface="Courier New" pitchFamily="49" charset="0"/>
                <a:ea typeface="ＭＳ ゴシック" pitchFamily="49" charset="-128"/>
              </a:rPr>
              <a:t>", 97);</a:t>
            </a:r>
          </a:p>
          <a:p>
            <a:pPr>
              <a:spcBef>
                <a:spcPct val="50000"/>
              </a:spcBef>
            </a:pPr>
            <a:r>
              <a:rPr lang="en-US" altLang="ja-JP" sz="2000" dirty="0">
                <a:latin typeface="ＭＳ ゴシック" pitchFamily="49" charset="-128"/>
                <a:ea typeface="ＭＳ ゴシック" pitchFamily="49" charset="-128"/>
              </a:rPr>
              <a:t>  </a:t>
            </a:r>
            <a:r>
              <a:rPr lang="ja-JP" altLang="en-US" sz="2000" dirty="0">
                <a:latin typeface="ＭＳ ゴシック" pitchFamily="49" charset="-128"/>
                <a:ea typeface="ＭＳ ゴシック" pitchFamily="49" charset="-128"/>
              </a:rPr>
              <a:t>文字を文字コードとして表示は可能</a:t>
            </a:r>
          </a:p>
          <a:p>
            <a:pPr>
              <a:spcBef>
                <a:spcPct val="50000"/>
              </a:spcBef>
            </a:pPr>
            <a:r>
              <a:rPr lang="ja-JP" altLang="en-US" sz="2000" dirty="0">
                <a:latin typeface="ＭＳ ゴシック" pitchFamily="49" charset="-128"/>
                <a:ea typeface="ＭＳ ゴシック" pitchFamily="49" charset="-128"/>
              </a:rPr>
              <a:t>　  </a:t>
            </a:r>
            <a:r>
              <a:rPr lang="en-US" altLang="ja-JP" sz="2000" b="1" dirty="0" err="1">
                <a:latin typeface="Courier New" pitchFamily="49" charset="0"/>
                <a:ea typeface="ＭＳ ゴシック" pitchFamily="49" charset="-128"/>
              </a:rPr>
              <a:t>printf</a:t>
            </a:r>
            <a:r>
              <a:rPr lang="en-US" altLang="ja-JP" sz="2000" b="1" dirty="0">
                <a:latin typeface="Courier New" pitchFamily="49" charset="0"/>
                <a:ea typeface="ＭＳ ゴシック" pitchFamily="49" charset="-128"/>
              </a:rPr>
              <a:t>("</a:t>
            </a:r>
            <a:r>
              <a:rPr lang="en-US" altLang="ja-JP" sz="2000" b="1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ea typeface="ＭＳ ゴシック" pitchFamily="49" charset="-128"/>
              </a:rPr>
              <a:t>%d</a:t>
            </a:r>
            <a:r>
              <a:rPr lang="en-US" altLang="ja-JP" sz="2000" b="1" dirty="0">
                <a:latin typeface="Courier New" pitchFamily="49" charset="0"/>
                <a:ea typeface="ＭＳ ゴシック" pitchFamily="49" charset="-128"/>
              </a:rPr>
              <a:t>", ’a’);</a:t>
            </a:r>
            <a:endParaRPr lang="en-US" altLang="ja-JP" sz="2000" dirty="0">
              <a:latin typeface="ＭＳ ゴシック" pitchFamily="49" charset="-128"/>
              <a:ea typeface="ＭＳ ゴシック" pitchFamily="49" charset="-128"/>
            </a:endParaRPr>
          </a:p>
        </p:txBody>
      </p:sp>
      <p:sp>
        <p:nvSpPr>
          <p:cNvPr id="2048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文字</a:t>
            </a:r>
            <a:r>
              <a:rPr kumimoji="0" lang="ja-JP" altLang="en-US"/>
              <a:t>の扱い</a:t>
            </a:r>
            <a:r>
              <a:rPr kumimoji="0" lang="en-US" altLang="ja-JP"/>
              <a:t>(</a:t>
            </a:r>
            <a:r>
              <a:rPr kumimoji="0" lang="ja-JP" altLang="en-US"/>
              <a:t>補足</a:t>
            </a:r>
            <a:r>
              <a:rPr kumimoji="0" lang="en-US" altLang="ja-JP"/>
              <a:t>)</a:t>
            </a:r>
          </a:p>
        </p:txBody>
      </p:sp>
      <p:sp>
        <p:nvSpPr>
          <p:cNvPr id="20489" name="Text Box 9"/>
          <p:cNvSpPr txBox="1">
            <a:spLocks noChangeArrowheads="1"/>
          </p:cNvSpPr>
          <p:nvPr/>
        </p:nvSpPr>
        <p:spPr bwMode="auto">
          <a:xfrm>
            <a:off x="4125913" y="3427413"/>
            <a:ext cx="4535487" cy="3406775"/>
          </a:xfrm>
          <a:prstGeom prst="rect">
            <a:avLst/>
          </a:prstGeom>
          <a:solidFill>
            <a:schemeClr val="accent2"/>
          </a:solidFill>
          <a:ln w="38100">
            <a:solidFill>
              <a:schemeClr val="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75000"/>
              </a:lnSpc>
              <a:spcBef>
                <a:spcPct val="50000"/>
              </a:spcBef>
            </a:pPr>
            <a:r>
              <a:rPr lang="en-US" altLang="ja-JP" sz="2000" b="1">
                <a:latin typeface="Courier New" pitchFamily="49" charset="0"/>
                <a:ea typeface="ＭＳ ゴシック" pitchFamily="49" charset="-128"/>
              </a:rPr>
              <a:t>#include &lt;stidio.h&gt;</a:t>
            </a:r>
          </a:p>
          <a:p>
            <a:pPr>
              <a:lnSpc>
                <a:spcPct val="75000"/>
              </a:lnSpc>
              <a:spcBef>
                <a:spcPct val="50000"/>
              </a:spcBef>
            </a:pPr>
            <a:r>
              <a:rPr lang="en-US" altLang="ja-JP" sz="2000" b="1">
                <a:latin typeface="Courier New" pitchFamily="49" charset="0"/>
                <a:ea typeface="ＭＳ ゴシック" pitchFamily="49" charset="-128"/>
              </a:rPr>
              <a:t>int main(void)</a:t>
            </a:r>
          </a:p>
          <a:p>
            <a:pPr>
              <a:lnSpc>
                <a:spcPct val="75000"/>
              </a:lnSpc>
              <a:spcBef>
                <a:spcPct val="50000"/>
              </a:spcBef>
            </a:pPr>
            <a:r>
              <a:rPr lang="en-US" altLang="ja-JP" sz="2000" b="1">
                <a:latin typeface="Courier New" pitchFamily="49" charset="0"/>
                <a:ea typeface="ＭＳ ゴシック" pitchFamily="49" charset="-128"/>
              </a:rPr>
              <a:t>{</a:t>
            </a:r>
          </a:p>
          <a:p>
            <a:pPr>
              <a:lnSpc>
                <a:spcPct val="75000"/>
              </a:lnSpc>
              <a:spcBef>
                <a:spcPct val="50000"/>
              </a:spcBef>
            </a:pPr>
            <a:r>
              <a:rPr lang="en-US" altLang="ja-JP" sz="2000" b="1">
                <a:latin typeface="Courier New" pitchFamily="49" charset="0"/>
                <a:ea typeface="ＭＳ ゴシック" pitchFamily="49" charset="-128"/>
              </a:rPr>
              <a:t>    char small, large;</a:t>
            </a:r>
          </a:p>
          <a:p>
            <a:pPr>
              <a:lnSpc>
                <a:spcPct val="75000"/>
              </a:lnSpc>
              <a:spcBef>
                <a:spcPct val="50000"/>
              </a:spcBef>
            </a:pPr>
            <a:r>
              <a:rPr lang="en-US" altLang="ja-JP" sz="2000" b="1">
                <a:latin typeface="Courier New" pitchFamily="49" charset="0"/>
                <a:ea typeface="ＭＳ ゴシック" pitchFamily="49" charset="-128"/>
              </a:rPr>
              <a:t>    scanf("%c", &amp;small);</a:t>
            </a:r>
          </a:p>
          <a:p>
            <a:pPr>
              <a:lnSpc>
                <a:spcPct val="75000"/>
              </a:lnSpc>
              <a:spcBef>
                <a:spcPct val="50000"/>
              </a:spcBef>
            </a:pPr>
            <a:r>
              <a:rPr lang="en-US" altLang="ja-JP" sz="2000" b="1">
                <a:latin typeface="Courier New" pitchFamily="49" charset="0"/>
                <a:ea typeface="ＭＳ ゴシック" pitchFamily="49" charset="-128"/>
              </a:rPr>
              <a:t>    </a:t>
            </a:r>
            <a:r>
              <a:rPr lang="en-US" altLang="ja-JP" sz="2000" b="1">
                <a:solidFill>
                  <a:srgbClr val="FF0000"/>
                </a:solidFill>
                <a:latin typeface="Courier New" pitchFamily="49" charset="0"/>
                <a:ea typeface="ＭＳ ゴシック" pitchFamily="49" charset="-128"/>
              </a:rPr>
              <a:t>large=small-('a'-'A')</a:t>
            </a:r>
            <a:r>
              <a:rPr lang="en-US" altLang="ja-JP" sz="2000" b="1">
                <a:latin typeface="Courier New" pitchFamily="49" charset="0"/>
                <a:ea typeface="ＭＳ ゴシック" pitchFamily="49" charset="-128"/>
              </a:rPr>
              <a:t>;</a:t>
            </a:r>
          </a:p>
          <a:p>
            <a:pPr>
              <a:lnSpc>
                <a:spcPct val="75000"/>
              </a:lnSpc>
              <a:spcBef>
                <a:spcPct val="50000"/>
              </a:spcBef>
            </a:pPr>
            <a:r>
              <a:rPr lang="en-US" altLang="ja-JP" sz="2000" b="1">
                <a:latin typeface="Courier New" pitchFamily="49" charset="0"/>
                <a:ea typeface="ＭＳ ゴシック" pitchFamily="49" charset="-128"/>
              </a:rPr>
              <a:t>    printf("%c", large);</a:t>
            </a:r>
          </a:p>
          <a:p>
            <a:pPr>
              <a:lnSpc>
                <a:spcPct val="75000"/>
              </a:lnSpc>
              <a:spcBef>
                <a:spcPct val="50000"/>
              </a:spcBef>
            </a:pPr>
            <a:r>
              <a:rPr lang="en-US" altLang="ja-JP" sz="2000" b="1">
                <a:latin typeface="Courier New" pitchFamily="49" charset="0"/>
                <a:ea typeface="ＭＳ ゴシック" pitchFamily="49" charset="-128"/>
              </a:rPr>
              <a:t>    retrun 0;</a:t>
            </a:r>
          </a:p>
          <a:p>
            <a:pPr>
              <a:lnSpc>
                <a:spcPct val="75000"/>
              </a:lnSpc>
              <a:spcBef>
                <a:spcPct val="50000"/>
              </a:spcBef>
            </a:pPr>
            <a:r>
              <a:rPr lang="en-US" altLang="ja-JP" sz="2000" b="1">
                <a:latin typeface="Courier New" pitchFamily="49" charset="0"/>
                <a:ea typeface="ＭＳ ゴシック" pitchFamily="49" charset="-128"/>
              </a:rPr>
              <a:t>}</a:t>
            </a:r>
          </a:p>
        </p:txBody>
      </p:sp>
      <p:sp>
        <p:nvSpPr>
          <p:cNvPr id="20490" name="Line 10"/>
          <p:cNvSpPr>
            <a:spLocks noChangeShapeType="1"/>
          </p:cNvSpPr>
          <p:nvPr/>
        </p:nvSpPr>
        <p:spPr bwMode="auto">
          <a:xfrm flipH="1">
            <a:off x="6467475" y="3717925"/>
            <a:ext cx="914400" cy="13493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20491" name="Text Box 11"/>
          <p:cNvSpPr txBox="1">
            <a:spLocks noChangeArrowheads="1"/>
          </p:cNvSpPr>
          <p:nvPr/>
        </p:nvSpPr>
        <p:spPr bwMode="auto">
          <a:xfrm>
            <a:off x="7118350" y="3154363"/>
            <a:ext cx="1744663" cy="581025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ja-JP" sz="1600"/>
              <a:t>%c</a:t>
            </a:r>
            <a:r>
              <a:rPr lang="ja-JP" altLang="en-US" sz="1600"/>
              <a:t>は文字を入力せよ，という意味</a:t>
            </a:r>
          </a:p>
        </p:txBody>
      </p:sp>
      <p:sp>
        <p:nvSpPr>
          <p:cNvPr id="20492" name="Text Box 12"/>
          <p:cNvSpPr txBox="1">
            <a:spLocks noChangeArrowheads="1"/>
          </p:cNvSpPr>
          <p:nvPr/>
        </p:nvSpPr>
        <p:spPr bwMode="auto">
          <a:xfrm>
            <a:off x="7169150" y="6075363"/>
            <a:ext cx="1744663" cy="581025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ja-JP" sz="1600" dirty="0"/>
              <a:t>%c</a:t>
            </a:r>
            <a:r>
              <a:rPr lang="ja-JP" altLang="en-US" sz="1600" dirty="0"/>
              <a:t>は文字を出力せよ，という意味</a:t>
            </a:r>
          </a:p>
        </p:txBody>
      </p:sp>
      <p:sp>
        <p:nvSpPr>
          <p:cNvPr id="20493" name="Line 13"/>
          <p:cNvSpPr>
            <a:spLocks noChangeShapeType="1"/>
          </p:cNvSpPr>
          <p:nvPr/>
        </p:nvSpPr>
        <p:spPr bwMode="auto">
          <a:xfrm flipH="1" flipV="1">
            <a:off x="6343650" y="5994400"/>
            <a:ext cx="831850" cy="250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71762433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7827-40A4-45BB-AC1B-33F891B06618}" type="slidenum">
              <a:rPr lang="en-US" altLang="ja-JP"/>
              <a:pPr/>
              <a:t>54</a:t>
            </a:fld>
            <a:endParaRPr lang="en-US" altLang="ja-JP"/>
          </a:p>
        </p:txBody>
      </p:sp>
      <p:sp>
        <p:nvSpPr>
          <p:cNvPr id="21507" name="Text Box 3"/>
          <p:cNvSpPr txBox="1">
            <a:spLocks noChangeArrowheads="1"/>
          </p:cNvSpPr>
          <p:nvPr/>
        </p:nvSpPr>
        <p:spPr bwMode="auto">
          <a:xfrm>
            <a:off x="1219200" y="3541713"/>
            <a:ext cx="3810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ja-JP" sz="2400"/>
              <a:t>■</a:t>
            </a:r>
            <a:r>
              <a:rPr lang="ja-JP" altLang="en-US" sz="2400"/>
              <a:t>代入文での変換</a:t>
            </a:r>
            <a:endParaRPr lang="ja-JP" altLang="en-US" sz="2000"/>
          </a:p>
        </p:txBody>
      </p:sp>
      <p:sp>
        <p:nvSpPr>
          <p:cNvPr id="21508" name="Text Box 4"/>
          <p:cNvSpPr txBox="1">
            <a:spLocks noChangeArrowheads="1"/>
          </p:cNvSpPr>
          <p:nvPr/>
        </p:nvSpPr>
        <p:spPr bwMode="auto">
          <a:xfrm>
            <a:off x="4912995" y="3719513"/>
            <a:ext cx="1752600" cy="1025525"/>
          </a:xfrm>
          <a:prstGeom prst="rect">
            <a:avLst/>
          </a:prstGeom>
          <a:noFill/>
          <a:ln w="38100">
            <a:solidFill>
              <a:schemeClr val="hlink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2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75000"/>
              </a:lnSpc>
              <a:spcBef>
                <a:spcPct val="50000"/>
              </a:spcBef>
            </a:pPr>
            <a:r>
              <a:rPr lang="en-US" altLang="ja-JP" b="1">
                <a:latin typeface="Courier New" pitchFamily="49" charset="0"/>
                <a:ea typeface="ＭＳ ゴシック" pitchFamily="49" charset="-128"/>
              </a:rPr>
              <a:t>int i=100;</a:t>
            </a:r>
          </a:p>
          <a:p>
            <a:pPr>
              <a:lnSpc>
                <a:spcPct val="75000"/>
              </a:lnSpc>
              <a:spcBef>
                <a:spcPct val="50000"/>
              </a:spcBef>
            </a:pPr>
            <a:r>
              <a:rPr lang="en-US" altLang="ja-JP" b="1">
                <a:latin typeface="Courier New" pitchFamily="49" charset="0"/>
                <a:ea typeface="ＭＳ ゴシック" pitchFamily="49" charset="-128"/>
              </a:rPr>
              <a:t>float j</a:t>
            </a:r>
          </a:p>
          <a:p>
            <a:pPr>
              <a:lnSpc>
                <a:spcPct val="75000"/>
              </a:lnSpc>
              <a:spcBef>
                <a:spcPct val="50000"/>
              </a:spcBef>
            </a:pPr>
            <a:r>
              <a:rPr lang="en-US" altLang="ja-JP" b="1">
                <a:latin typeface="Courier New" pitchFamily="49" charset="0"/>
                <a:ea typeface="ＭＳ ゴシック" pitchFamily="49" charset="-128"/>
              </a:rPr>
              <a:t>j = i;</a:t>
            </a:r>
          </a:p>
        </p:txBody>
      </p:sp>
      <p:sp>
        <p:nvSpPr>
          <p:cNvPr id="21509" name="Text Box 5"/>
          <p:cNvSpPr txBox="1">
            <a:spLocks noChangeArrowheads="1"/>
          </p:cNvSpPr>
          <p:nvPr/>
        </p:nvSpPr>
        <p:spPr bwMode="auto">
          <a:xfrm>
            <a:off x="1219200" y="1560513"/>
            <a:ext cx="3276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ja-JP" sz="2400"/>
              <a:t>■</a:t>
            </a:r>
            <a:r>
              <a:rPr lang="ja-JP" altLang="en-US" sz="2400"/>
              <a:t>式内部での変換</a:t>
            </a:r>
          </a:p>
        </p:txBody>
      </p:sp>
      <p:sp>
        <p:nvSpPr>
          <p:cNvPr id="21510" name="Text Box 6"/>
          <p:cNvSpPr txBox="1">
            <a:spLocks noChangeArrowheads="1"/>
          </p:cNvSpPr>
          <p:nvPr/>
        </p:nvSpPr>
        <p:spPr bwMode="auto">
          <a:xfrm>
            <a:off x="4912995" y="1446213"/>
            <a:ext cx="1919288" cy="2058987"/>
          </a:xfrm>
          <a:prstGeom prst="rect">
            <a:avLst/>
          </a:prstGeom>
          <a:noFill/>
          <a:ln w="38100">
            <a:solidFill>
              <a:schemeClr val="hlink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2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75000"/>
              </a:lnSpc>
              <a:spcBef>
                <a:spcPct val="50000"/>
              </a:spcBef>
            </a:pPr>
            <a:r>
              <a:rPr lang="en-US" altLang="ja-JP" b="1">
                <a:latin typeface="Courier New" pitchFamily="49" charset="0"/>
                <a:ea typeface="ＭＳ ゴシック" pitchFamily="49" charset="-128"/>
              </a:rPr>
              <a:t>int i</a:t>
            </a:r>
            <a:r>
              <a:rPr lang="ja-JP" altLang="en-US" b="1">
                <a:latin typeface="Courier New" pitchFamily="49" charset="0"/>
                <a:ea typeface="ＭＳ ゴシック" pitchFamily="49" charset="-128"/>
              </a:rPr>
              <a:t>；</a:t>
            </a:r>
          </a:p>
          <a:p>
            <a:pPr>
              <a:lnSpc>
                <a:spcPct val="75000"/>
              </a:lnSpc>
              <a:spcBef>
                <a:spcPct val="50000"/>
              </a:spcBef>
            </a:pPr>
            <a:r>
              <a:rPr lang="en-US" altLang="ja-JP" b="1">
                <a:latin typeface="Courier New" pitchFamily="49" charset="0"/>
                <a:ea typeface="ＭＳ ゴシック" pitchFamily="49" charset="-128"/>
              </a:rPr>
              <a:t>char c;</a:t>
            </a:r>
          </a:p>
          <a:p>
            <a:pPr>
              <a:lnSpc>
                <a:spcPct val="75000"/>
              </a:lnSpc>
              <a:spcBef>
                <a:spcPct val="50000"/>
              </a:spcBef>
            </a:pPr>
            <a:r>
              <a:rPr lang="en-US" altLang="ja-JP" b="1">
                <a:latin typeface="Courier New" pitchFamily="49" charset="0"/>
                <a:ea typeface="ＭＳ ゴシック" pitchFamily="49" charset="-128"/>
              </a:rPr>
              <a:t>float j;</a:t>
            </a:r>
          </a:p>
          <a:p>
            <a:pPr>
              <a:lnSpc>
                <a:spcPct val="75000"/>
              </a:lnSpc>
              <a:spcBef>
                <a:spcPct val="50000"/>
              </a:spcBef>
            </a:pPr>
            <a:r>
              <a:rPr lang="en-US" altLang="ja-JP" b="1">
                <a:latin typeface="Courier New" pitchFamily="49" charset="0"/>
                <a:ea typeface="ＭＳ ゴシック" pitchFamily="49" charset="-128"/>
              </a:rPr>
              <a:t>float k;</a:t>
            </a:r>
          </a:p>
          <a:p>
            <a:pPr>
              <a:lnSpc>
                <a:spcPct val="75000"/>
              </a:lnSpc>
              <a:spcBef>
                <a:spcPct val="50000"/>
              </a:spcBef>
            </a:pPr>
            <a:endParaRPr lang="en-US" altLang="ja-JP" b="1">
              <a:latin typeface="Courier New" pitchFamily="49" charset="0"/>
              <a:ea typeface="ＭＳ ゴシック" pitchFamily="49" charset="-128"/>
            </a:endParaRPr>
          </a:p>
          <a:p>
            <a:pPr>
              <a:lnSpc>
                <a:spcPct val="75000"/>
              </a:lnSpc>
              <a:spcBef>
                <a:spcPct val="50000"/>
              </a:spcBef>
            </a:pPr>
            <a:r>
              <a:rPr lang="en-US" altLang="ja-JP" b="1">
                <a:latin typeface="Courier New" pitchFamily="49" charset="0"/>
                <a:ea typeface="ＭＳ ゴシック" pitchFamily="49" charset="-128"/>
              </a:rPr>
              <a:t>k = i * c/j;</a:t>
            </a:r>
          </a:p>
        </p:txBody>
      </p:sp>
      <p:sp>
        <p:nvSpPr>
          <p:cNvPr id="21511" name="Text Box 7"/>
          <p:cNvSpPr txBox="1">
            <a:spLocks noChangeArrowheads="1"/>
          </p:cNvSpPr>
          <p:nvPr/>
        </p:nvSpPr>
        <p:spPr bwMode="auto">
          <a:xfrm>
            <a:off x="1219200" y="4837113"/>
            <a:ext cx="3810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ja-JP" sz="2400"/>
              <a:t>■</a:t>
            </a:r>
            <a:r>
              <a:rPr lang="ja-JP" altLang="en-US" sz="2400"/>
              <a:t>一時的な変換</a:t>
            </a:r>
            <a:r>
              <a:rPr lang="en-US" altLang="ja-JP" sz="2400">
                <a:solidFill>
                  <a:srgbClr val="FF0000"/>
                </a:solidFill>
              </a:rPr>
              <a:t>(cast)</a:t>
            </a:r>
          </a:p>
        </p:txBody>
      </p:sp>
      <p:sp>
        <p:nvSpPr>
          <p:cNvPr id="21512" name="Text Box 8"/>
          <p:cNvSpPr txBox="1">
            <a:spLocks noChangeArrowheads="1"/>
          </p:cNvSpPr>
          <p:nvPr/>
        </p:nvSpPr>
        <p:spPr bwMode="auto">
          <a:xfrm>
            <a:off x="4912995" y="4973638"/>
            <a:ext cx="3494088" cy="1714500"/>
          </a:xfrm>
          <a:prstGeom prst="rect">
            <a:avLst/>
          </a:prstGeom>
          <a:noFill/>
          <a:ln w="38100">
            <a:solidFill>
              <a:schemeClr val="hlink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2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75000"/>
              </a:lnSpc>
              <a:spcBef>
                <a:spcPct val="50000"/>
              </a:spcBef>
            </a:pPr>
            <a:r>
              <a:rPr lang="en-US" altLang="ja-JP" b="1">
                <a:latin typeface="Courier New" pitchFamily="49" charset="0"/>
                <a:ea typeface="ＭＳ ゴシック" pitchFamily="49" charset="-128"/>
              </a:rPr>
              <a:t>float f;</a:t>
            </a:r>
          </a:p>
          <a:p>
            <a:pPr>
              <a:lnSpc>
                <a:spcPct val="75000"/>
              </a:lnSpc>
              <a:spcBef>
                <a:spcPct val="50000"/>
              </a:spcBef>
            </a:pPr>
            <a:r>
              <a:rPr lang="en-US" altLang="ja-JP" b="1">
                <a:latin typeface="Courier New" pitchFamily="49" charset="0"/>
                <a:ea typeface="ＭＳ ゴシック" pitchFamily="49" charset="-128"/>
              </a:rPr>
              <a:t>int i, j;</a:t>
            </a:r>
          </a:p>
          <a:p>
            <a:pPr>
              <a:lnSpc>
                <a:spcPct val="75000"/>
              </a:lnSpc>
              <a:spcBef>
                <a:spcPct val="50000"/>
              </a:spcBef>
            </a:pPr>
            <a:r>
              <a:rPr kumimoji="0" lang="en-US" altLang="ja-JP" b="1">
                <a:latin typeface="Courier New" pitchFamily="49" charset="0"/>
                <a:ea typeface="ＭＳ ゴシック" pitchFamily="49" charset="-128"/>
              </a:rPr>
              <a:t>i = 10; j = 20;</a:t>
            </a:r>
          </a:p>
          <a:p>
            <a:pPr>
              <a:lnSpc>
                <a:spcPct val="75000"/>
              </a:lnSpc>
              <a:spcBef>
                <a:spcPct val="50000"/>
              </a:spcBef>
            </a:pPr>
            <a:endParaRPr kumimoji="0" lang="en-US" altLang="ja-JP" b="1">
              <a:latin typeface="Courier New" pitchFamily="49" charset="0"/>
              <a:ea typeface="ＭＳ ゴシック" pitchFamily="49" charset="-128"/>
            </a:endParaRPr>
          </a:p>
          <a:p>
            <a:pPr>
              <a:lnSpc>
                <a:spcPct val="75000"/>
              </a:lnSpc>
              <a:spcBef>
                <a:spcPct val="50000"/>
              </a:spcBef>
            </a:pPr>
            <a:r>
              <a:rPr lang="en-US" altLang="ja-JP" b="1">
                <a:latin typeface="Courier New" pitchFamily="49" charset="0"/>
                <a:ea typeface="ＭＳ ゴシック" pitchFamily="49" charset="-128"/>
              </a:rPr>
              <a:t>f = </a:t>
            </a:r>
            <a:r>
              <a:rPr lang="en-US" altLang="ja-JP" b="1">
                <a:solidFill>
                  <a:srgbClr val="FF0000"/>
                </a:solidFill>
                <a:latin typeface="Courier New" pitchFamily="49" charset="0"/>
                <a:ea typeface="ＭＳ ゴシック" pitchFamily="49" charset="-128"/>
              </a:rPr>
              <a:t>(float)i</a:t>
            </a:r>
            <a:r>
              <a:rPr lang="en-US" altLang="ja-JP" b="1">
                <a:latin typeface="Courier New" pitchFamily="49" charset="0"/>
                <a:ea typeface="ＭＳ ゴシック" pitchFamily="49" charset="-128"/>
              </a:rPr>
              <a:t>/j;</a:t>
            </a:r>
          </a:p>
        </p:txBody>
      </p:sp>
      <p:sp>
        <p:nvSpPr>
          <p:cNvPr id="21515" name="Rectangle 1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>
                <a:solidFill>
                  <a:schemeClr val="tx1"/>
                </a:solidFill>
              </a:rPr>
              <a:t>データ型変換</a:t>
            </a:r>
          </a:p>
        </p:txBody>
      </p:sp>
      <p:sp>
        <p:nvSpPr>
          <p:cNvPr id="21516" name="AutoShape 12"/>
          <p:cNvSpPr>
            <a:spLocks/>
          </p:cNvSpPr>
          <p:nvPr/>
        </p:nvSpPr>
        <p:spPr bwMode="auto">
          <a:xfrm>
            <a:off x="1831975" y="5481638"/>
            <a:ext cx="2081213" cy="642937"/>
          </a:xfrm>
          <a:prstGeom prst="borderCallout1">
            <a:avLst>
              <a:gd name="adj1" fmla="val 17778"/>
              <a:gd name="adj2" fmla="val 103662"/>
              <a:gd name="adj3" fmla="val 147653"/>
              <a:gd name="adj4" fmla="val 2135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altLang="ja-JP"/>
              <a:t>i</a:t>
            </a:r>
            <a:r>
              <a:rPr lang="ja-JP" altLang="en-US"/>
              <a:t>を一旦，</a:t>
            </a:r>
            <a:r>
              <a:rPr lang="en-US" altLang="ja-JP"/>
              <a:t>float</a:t>
            </a:r>
            <a:r>
              <a:rPr lang="ja-JP" altLang="en-US"/>
              <a:t>型に変換</a:t>
            </a:r>
          </a:p>
        </p:txBody>
      </p:sp>
      <p:sp>
        <p:nvSpPr>
          <p:cNvPr id="21517" name="AutoShape 13"/>
          <p:cNvSpPr>
            <a:spLocks/>
          </p:cNvSpPr>
          <p:nvPr/>
        </p:nvSpPr>
        <p:spPr bwMode="auto">
          <a:xfrm>
            <a:off x="3656013" y="419100"/>
            <a:ext cx="2216150" cy="642938"/>
          </a:xfrm>
          <a:prstGeom prst="borderCallout1">
            <a:avLst>
              <a:gd name="adj1" fmla="val 17778"/>
              <a:gd name="adj2" fmla="val 103440"/>
              <a:gd name="adj3" fmla="val 177282"/>
              <a:gd name="adj4" fmla="val 111606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ja-JP" altLang="en-US"/>
              <a:t>具体的なプログラムは次の頁を参照</a:t>
            </a:r>
          </a:p>
        </p:txBody>
      </p:sp>
    </p:spTree>
    <p:extLst>
      <p:ext uri="{BB962C8B-B14F-4D97-AF65-F5344CB8AC3E}">
        <p14:creationId xmlns:p14="http://schemas.microsoft.com/office/powerpoint/2010/main" val="38497154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7C2F4-6FE1-4C54-999C-5FF935C35F60}" type="slidenum">
              <a:rPr lang="en-US" altLang="ja-JP"/>
              <a:pPr/>
              <a:t>55</a:t>
            </a:fld>
            <a:endParaRPr lang="en-US" altLang="ja-JP"/>
          </a:p>
        </p:txBody>
      </p:sp>
      <p:sp>
        <p:nvSpPr>
          <p:cNvPr id="1024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例</a:t>
            </a:r>
          </a:p>
        </p:txBody>
      </p:sp>
      <p:sp>
        <p:nvSpPr>
          <p:cNvPr id="102404" name="Text Box 4"/>
          <p:cNvSpPr txBox="1">
            <a:spLocks noChangeArrowheads="1"/>
          </p:cNvSpPr>
          <p:nvPr/>
        </p:nvSpPr>
        <p:spPr bwMode="auto">
          <a:xfrm>
            <a:off x="2303463" y="1166813"/>
            <a:ext cx="4535487" cy="5311775"/>
          </a:xfrm>
          <a:prstGeom prst="rect">
            <a:avLst/>
          </a:prstGeom>
          <a:solidFill>
            <a:schemeClr val="accent2"/>
          </a:solidFill>
          <a:ln w="38100">
            <a:solidFill>
              <a:schemeClr val="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75000"/>
              </a:lnSpc>
              <a:spcBef>
                <a:spcPct val="50000"/>
              </a:spcBef>
            </a:pPr>
            <a:r>
              <a:rPr kumimoji="0" lang="en-US" altLang="ja-JP" sz="2000" b="1">
                <a:latin typeface="Courier New" pitchFamily="49" charset="0"/>
                <a:ea typeface="ＭＳ ゴシック" pitchFamily="49" charset="-128"/>
              </a:rPr>
              <a:t>#include &lt;stdio.h&gt;</a:t>
            </a:r>
          </a:p>
          <a:p>
            <a:pPr>
              <a:lnSpc>
                <a:spcPct val="75000"/>
              </a:lnSpc>
              <a:spcBef>
                <a:spcPct val="50000"/>
              </a:spcBef>
            </a:pPr>
            <a:r>
              <a:rPr kumimoji="0" lang="en-US" altLang="ja-JP" sz="2000" b="1">
                <a:latin typeface="Courier New" pitchFamily="49" charset="0"/>
                <a:ea typeface="ＭＳ ゴシック" pitchFamily="49" charset="-128"/>
              </a:rPr>
              <a:t>i</a:t>
            </a:r>
            <a:r>
              <a:rPr lang="en-US" altLang="ja-JP" sz="2000" b="1">
                <a:latin typeface="Courier New" pitchFamily="49" charset="0"/>
                <a:ea typeface="ＭＳ ゴシック" pitchFamily="49" charset="-128"/>
              </a:rPr>
              <a:t>nt main(void)</a:t>
            </a:r>
          </a:p>
          <a:p>
            <a:pPr>
              <a:lnSpc>
                <a:spcPct val="75000"/>
              </a:lnSpc>
              <a:spcBef>
                <a:spcPct val="50000"/>
              </a:spcBef>
            </a:pPr>
            <a:r>
              <a:rPr lang="en-US" altLang="ja-JP" sz="2000" b="1">
                <a:latin typeface="Courier New" pitchFamily="49" charset="0"/>
                <a:ea typeface="ＭＳ ゴシック" pitchFamily="49" charset="-128"/>
              </a:rPr>
              <a:t>{</a:t>
            </a:r>
          </a:p>
          <a:p>
            <a:pPr>
              <a:lnSpc>
                <a:spcPct val="75000"/>
              </a:lnSpc>
              <a:spcBef>
                <a:spcPct val="50000"/>
              </a:spcBef>
            </a:pPr>
            <a:r>
              <a:rPr lang="en-US" altLang="ja-JP" sz="2000" b="1">
                <a:latin typeface="Courier New" pitchFamily="49" charset="0"/>
                <a:ea typeface="ＭＳ ゴシック" pitchFamily="49" charset="-128"/>
              </a:rPr>
              <a:t>    </a:t>
            </a:r>
            <a:r>
              <a:rPr lang="en-US" altLang="ja-JP" sz="2000" b="1">
                <a:solidFill>
                  <a:srgbClr val="FF0000"/>
                </a:solidFill>
                <a:latin typeface="Courier New" pitchFamily="49" charset="0"/>
                <a:ea typeface="ＭＳ ゴシック" pitchFamily="49" charset="-128"/>
              </a:rPr>
              <a:t>int i</a:t>
            </a:r>
            <a:r>
              <a:rPr lang="ja-JP" altLang="en-US" sz="2000" b="1">
                <a:solidFill>
                  <a:srgbClr val="FF0000"/>
                </a:solidFill>
                <a:latin typeface="Courier New" pitchFamily="49" charset="0"/>
                <a:ea typeface="ＭＳ ゴシック" pitchFamily="49" charset="-128"/>
              </a:rPr>
              <a:t>；</a:t>
            </a:r>
          </a:p>
          <a:p>
            <a:pPr>
              <a:lnSpc>
                <a:spcPct val="75000"/>
              </a:lnSpc>
              <a:spcBef>
                <a:spcPct val="50000"/>
              </a:spcBef>
            </a:pPr>
            <a:r>
              <a:rPr lang="ja-JP" altLang="en-US" sz="2000" b="1">
                <a:solidFill>
                  <a:srgbClr val="FF0000"/>
                </a:solidFill>
                <a:latin typeface="Courier New" pitchFamily="49" charset="0"/>
                <a:ea typeface="ＭＳ ゴシック" pitchFamily="49" charset="-128"/>
              </a:rPr>
              <a:t>    </a:t>
            </a:r>
            <a:r>
              <a:rPr lang="en-US" altLang="ja-JP" sz="2000" b="1">
                <a:solidFill>
                  <a:srgbClr val="FF0000"/>
                </a:solidFill>
                <a:latin typeface="Courier New" pitchFamily="49" charset="0"/>
                <a:ea typeface="ＭＳ ゴシック" pitchFamily="49" charset="-128"/>
              </a:rPr>
              <a:t>char c;</a:t>
            </a:r>
          </a:p>
          <a:p>
            <a:pPr>
              <a:lnSpc>
                <a:spcPct val="75000"/>
              </a:lnSpc>
              <a:spcBef>
                <a:spcPct val="50000"/>
              </a:spcBef>
            </a:pPr>
            <a:r>
              <a:rPr lang="en-US" altLang="ja-JP" sz="2000" b="1">
                <a:solidFill>
                  <a:srgbClr val="FF0000"/>
                </a:solidFill>
                <a:latin typeface="Courier New" pitchFamily="49" charset="0"/>
                <a:ea typeface="ＭＳ ゴシック" pitchFamily="49" charset="-128"/>
              </a:rPr>
              <a:t>    float j;</a:t>
            </a:r>
          </a:p>
          <a:p>
            <a:pPr>
              <a:lnSpc>
                <a:spcPct val="75000"/>
              </a:lnSpc>
              <a:spcBef>
                <a:spcPct val="50000"/>
              </a:spcBef>
            </a:pPr>
            <a:r>
              <a:rPr lang="en-US" altLang="ja-JP" sz="2000" b="1">
                <a:solidFill>
                  <a:srgbClr val="FF0000"/>
                </a:solidFill>
                <a:latin typeface="Courier New" pitchFamily="49" charset="0"/>
                <a:ea typeface="ＭＳ ゴシック" pitchFamily="49" charset="-128"/>
              </a:rPr>
              <a:t>    float k;</a:t>
            </a:r>
          </a:p>
          <a:p>
            <a:pPr>
              <a:lnSpc>
                <a:spcPct val="75000"/>
              </a:lnSpc>
              <a:spcBef>
                <a:spcPct val="50000"/>
              </a:spcBef>
            </a:pPr>
            <a:endParaRPr lang="en-US" altLang="ja-JP" sz="2000" b="1">
              <a:solidFill>
                <a:srgbClr val="FF0000"/>
              </a:solidFill>
              <a:latin typeface="Courier New" pitchFamily="49" charset="0"/>
              <a:ea typeface="ＭＳ ゴシック" pitchFamily="49" charset="-128"/>
            </a:endParaRPr>
          </a:p>
          <a:p>
            <a:pPr>
              <a:lnSpc>
                <a:spcPct val="75000"/>
              </a:lnSpc>
              <a:spcBef>
                <a:spcPct val="50000"/>
              </a:spcBef>
            </a:pPr>
            <a:r>
              <a:rPr lang="en-US" altLang="ja-JP" sz="2000" b="1">
                <a:latin typeface="Courier New" pitchFamily="49" charset="0"/>
                <a:ea typeface="ＭＳ ゴシック" pitchFamily="49" charset="-128"/>
              </a:rPr>
              <a:t>    i=10; c=5; j=2.5;</a:t>
            </a:r>
          </a:p>
          <a:p>
            <a:pPr>
              <a:lnSpc>
                <a:spcPct val="75000"/>
              </a:lnSpc>
              <a:spcBef>
                <a:spcPct val="50000"/>
              </a:spcBef>
            </a:pPr>
            <a:endParaRPr lang="en-US" altLang="ja-JP" sz="2000" b="1">
              <a:latin typeface="Courier New" pitchFamily="49" charset="0"/>
              <a:ea typeface="ＭＳ ゴシック" pitchFamily="49" charset="-128"/>
            </a:endParaRPr>
          </a:p>
          <a:p>
            <a:pPr>
              <a:lnSpc>
                <a:spcPct val="75000"/>
              </a:lnSpc>
              <a:spcBef>
                <a:spcPct val="50000"/>
              </a:spcBef>
            </a:pPr>
            <a:r>
              <a:rPr lang="en-US" altLang="ja-JP" sz="2000" b="1">
                <a:latin typeface="Courier New" pitchFamily="49" charset="0"/>
                <a:ea typeface="ＭＳ ゴシック" pitchFamily="49" charset="-128"/>
              </a:rPr>
              <a:t>    </a:t>
            </a:r>
            <a:r>
              <a:rPr lang="en-US" altLang="ja-JP" sz="2000" b="1">
                <a:solidFill>
                  <a:srgbClr val="FF0000"/>
                </a:solidFill>
                <a:latin typeface="Courier New" pitchFamily="49" charset="0"/>
                <a:ea typeface="ＭＳ ゴシック" pitchFamily="49" charset="-128"/>
              </a:rPr>
              <a:t>k = i * c/j;</a:t>
            </a:r>
          </a:p>
          <a:p>
            <a:pPr>
              <a:lnSpc>
                <a:spcPct val="75000"/>
              </a:lnSpc>
              <a:spcBef>
                <a:spcPct val="50000"/>
              </a:spcBef>
            </a:pPr>
            <a:r>
              <a:rPr lang="en-US" altLang="ja-JP" sz="2000" b="1">
                <a:latin typeface="Courier New" pitchFamily="49" charset="0"/>
                <a:ea typeface="ＭＳ ゴシック" pitchFamily="49" charset="-128"/>
              </a:rPr>
              <a:t>    printf("</a:t>
            </a:r>
            <a:r>
              <a:rPr lang="en-US" altLang="ja-JP" sz="2000" b="1">
                <a:solidFill>
                  <a:srgbClr val="FF0000"/>
                </a:solidFill>
                <a:latin typeface="Courier New" pitchFamily="49" charset="0"/>
                <a:ea typeface="ＭＳ ゴシック" pitchFamily="49" charset="-128"/>
              </a:rPr>
              <a:t>%f</a:t>
            </a:r>
            <a:r>
              <a:rPr lang="en-US" altLang="ja-JP" sz="2000" b="1">
                <a:latin typeface="Courier New" pitchFamily="49" charset="0"/>
                <a:ea typeface="ＭＳ ゴシック" pitchFamily="49" charset="-128"/>
              </a:rPr>
              <a:t>\n", k);</a:t>
            </a:r>
          </a:p>
          <a:p>
            <a:pPr>
              <a:lnSpc>
                <a:spcPct val="75000"/>
              </a:lnSpc>
              <a:spcBef>
                <a:spcPct val="50000"/>
              </a:spcBef>
            </a:pPr>
            <a:r>
              <a:rPr lang="en-US" altLang="ja-JP" sz="2000" b="1">
                <a:latin typeface="Courier New" pitchFamily="49" charset="0"/>
                <a:ea typeface="ＭＳ ゴシック" pitchFamily="49" charset="-128"/>
              </a:rPr>
              <a:t>    retrun 0;</a:t>
            </a:r>
          </a:p>
          <a:p>
            <a:pPr>
              <a:lnSpc>
                <a:spcPct val="75000"/>
              </a:lnSpc>
              <a:spcBef>
                <a:spcPct val="50000"/>
              </a:spcBef>
            </a:pPr>
            <a:r>
              <a:rPr lang="en-US" altLang="ja-JP" sz="2000" b="1">
                <a:latin typeface="Courier New" pitchFamily="49" charset="0"/>
                <a:ea typeface="ＭＳ ゴシック" pitchFamily="49" charset="-128"/>
              </a:rPr>
              <a:t>}</a:t>
            </a:r>
          </a:p>
        </p:txBody>
      </p:sp>
      <p:sp>
        <p:nvSpPr>
          <p:cNvPr id="102405" name="AutoShape 5"/>
          <p:cNvSpPr>
            <a:spLocks/>
          </p:cNvSpPr>
          <p:nvPr/>
        </p:nvSpPr>
        <p:spPr bwMode="auto">
          <a:xfrm>
            <a:off x="6392863" y="3765550"/>
            <a:ext cx="2493962" cy="642938"/>
          </a:xfrm>
          <a:prstGeom prst="borderCallout1">
            <a:avLst>
              <a:gd name="adj1" fmla="val 17778"/>
              <a:gd name="adj2" fmla="val -3056"/>
              <a:gd name="adj3" fmla="val 252593"/>
              <a:gd name="adj4" fmla="val -76259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altLang="ja-JP" b="1">
                <a:solidFill>
                  <a:srgbClr val="FF0000"/>
                </a:solidFill>
                <a:latin typeface="Courier New" pitchFamily="49" charset="0"/>
              </a:rPr>
              <a:t>%f</a:t>
            </a:r>
            <a:r>
              <a:rPr lang="ja-JP" altLang="en-US"/>
              <a:t>は浮動小数点を表示せよ，という意味</a:t>
            </a:r>
          </a:p>
        </p:txBody>
      </p:sp>
    </p:spTree>
    <p:extLst>
      <p:ext uri="{BB962C8B-B14F-4D97-AF65-F5344CB8AC3E}">
        <p14:creationId xmlns:p14="http://schemas.microsoft.com/office/powerpoint/2010/main" val="375608833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5BBCC-3E58-4548-81D9-7EC78E35C5FA}" type="slidenum">
              <a:rPr lang="en-US" altLang="ja-JP"/>
              <a:pPr/>
              <a:t>56</a:t>
            </a:fld>
            <a:endParaRPr lang="en-US" altLang="ja-JP"/>
          </a:p>
        </p:txBody>
      </p:sp>
      <p:sp>
        <p:nvSpPr>
          <p:cNvPr id="23555" name="Text Box 3"/>
          <p:cNvSpPr txBox="1">
            <a:spLocks noChangeArrowheads="1"/>
          </p:cNvSpPr>
          <p:nvPr/>
        </p:nvSpPr>
        <p:spPr bwMode="auto">
          <a:xfrm>
            <a:off x="1258888" y="3141663"/>
            <a:ext cx="6781800" cy="3195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ja-JP" sz="2400" b="1">
                <a:latin typeface="Courier New" pitchFamily="49" charset="0"/>
                <a:ea typeface="ＭＳ ゴシック" pitchFamily="49" charset="-128"/>
              </a:rPr>
              <a:t>int</a:t>
            </a:r>
          </a:p>
          <a:p>
            <a:pPr>
              <a:spcBef>
                <a:spcPct val="50000"/>
              </a:spcBef>
            </a:pPr>
            <a:r>
              <a:rPr lang="en-US" altLang="ja-JP" sz="2400" b="1">
                <a:latin typeface="Courier New" pitchFamily="49" charset="0"/>
                <a:ea typeface="ＭＳ ゴシック" pitchFamily="49" charset="-128"/>
              </a:rPr>
              <a:t>unsigned int</a:t>
            </a:r>
          </a:p>
          <a:p>
            <a:pPr>
              <a:spcBef>
                <a:spcPct val="50000"/>
              </a:spcBef>
            </a:pPr>
            <a:r>
              <a:rPr lang="en-US" altLang="ja-JP" sz="2400" b="1">
                <a:latin typeface="Courier New" pitchFamily="49" charset="0"/>
                <a:ea typeface="ＭＳ ゴシック" pitchFamily="49" charset="-128"/>
              </a:rPr>
              <a:t>long int</a:t>
            </a:r>
          </a:p>
          <a:p>
            <a:pPr>
              <a:spcBef>
                <a:spcPct val="50000"/>
              </a:spcBef>
            </a:pPr>
            <a:r>
              <a:rPr lang="en-US" altLang="ja-JP" sz="2400" b="1">
                <a:latin typeface="Courier New" pitchFamily="49" charset="0"/>
                <a:ea typeface="ＭＳ ゴシック" pitchFamily="49" charset="-128"/>
              </a:rPr>
              <a:t>unsigned long int</a:t>
            </a:r>
          </a:p>
          <a:p>
            <a:pPr>
              <a:spcBef>
                <a:spcPct val="50000"/>
              </a:spcBef>
            </a:pPr>
            <a:r>
              <a:rPr lang="en-US" altLang="ja-JP" sz="2400" b="1">
                <a:latin typeface="Courier New" pitchFamily="49" charset="0"/>
                <a:ea typeface="ＭＳ ゴシック" pitchFamily="49" charset="-128"/>
              </a:rPr>
              <a:t>float</a:t>
            </a:r>
          </a:p>
          <a:p>
            <a:pPr>
              <a:spcBef>
                <a:spcPct val="50000"/>
              </a:spcBef>
            </a:pPr>
            <a:r>
              <a:rPr lang="en-US" altLang="ja-JP" sz="2400" b="1">
                <a:latin typeface="Courier New" pitchFamily="49" charset="0"/>
                <a:ea typeface="ＭＳ ゴシック" pitchFamily="49" charset="-128"/>
              </a:rPr>
              <a:t>double</a:t>
            </a:r>
          </a:p>
        </p:txBody>
      </p:sp>
      <p:sp>
        <p:nvSpPr>
          <p:cNvPr id="23556" name="Line 4"/>
          <p:cNvSpPr>
            <a:spLocks noChangeShapeType="1"/>
          </p:cNvSpPr>
          <p:nvPr/>
        </p:nvSpPr>
        <p:spPr bwMode="auto">
          <a:xfrm>
            <a:off x="4787900" y="3357563"/>
            <a:ext cx="0" cy="2971800"/>
          </a:xfrm>
          <a:prstGeom prst="line">
            <a:avLst/>
          </a:prstGeom>
          <a:noFill/>
          <a:ln w="57150">
            <a:solidFill>
              <a:srgbClr val="FF33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23557" name="Text Box 5"/>
          <p:cNvSpPr txBox="1">
            <a:spLocks noChangeArrowheads="1"/>
          </p:cNvSpPr>
          <p:nvPr/>
        </p:nvSpPr>
        <p:spPr bwMode="auto">
          <a:xfrm>
            <a:off x="5292725" y="4292600"/>
            <a:ext cx="3024188" cy="822325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ja-JP" altLang="en-US" sz="2400" b="1">
                <a:latin typeface="ＭＳ ゴシック" pitchFamily="49" charset="-128"/>
                <a:ea typeface="ＭＳ ゴシック" pitchFamily="49" charset="-128"/>
              </a:rPr>
              <a:t>なお，</a:t>
            </a:r>
            <a:r>
              <a:rPr lang="en-US" altLang="ja-JP" sz="2400" b="1">
                <a:latin typeface="ＭＳ ゴシック" pitchFamily="49" charset="-128"/>
                <a:ea typeface="ＭＳ ゴシック" pitchFamily="49" charset="-128"/>
              </a:rPr>
              <a:t>char</a:t>
            </a:r>
            <a:r>
              <a:rPr lang="ja-JP" altLang="en-US" sz="2400" b="1">
                <a:latin typeface="ＭＳ ゴシック" pitchFamily="49" charset="-128"/>
                <a:ea typeface="ＭＳ ゴシック" pitchFamily="49" charset="-128"/>
              </a:rPr>
              <a:t>は</a:t>
            </a:r>
            <a:r>
              <a:rPr lang="en-US" altLang="ja-JP" sz="2400" b="1">
                <a:latin typeface="ＭＳ ゴシック" pitchFamily="49" charset="-128"/>
                <a:ea typeface="ＭＳ ゴシック" pitchFamily="49" charset="-128"/>
              </a:rPr>
              <a:t>int</a:t>
            </a:r>
            <a:r>
              <a:rPr lang="ja-JP" altLang="en-US" sz="2400" b="1">
                <a:latin typeface="ＭＳ ゴシック" pitchFamily="49" charset="-128"/>
                <a:ea typeface="ＭＳ ゴシック" pitchFamily="49" charset="-128"/>
              </a:rPr>
              <a:t>に自動変換される</a:t>
            </a:r>
          </a:p>
        </p:txBody>
      </p:sp>
      <p:sp>
        <p:nvSpPr>
          <p:cNvPr id="23558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式内部での変換</a:t>
            </a:r>
          </a:p>
        </p:txBody>
      </p:sp>
      <p:sp>
        <p:nvSpPr>
          <p:cNvPr id="23559" name="Rectangle 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dirty="0"/>
              <a:t>一つの式の中に異なった型が混在している場合は，次の規則に従って型が格上げされる</a:t>
            </a:r>
          </a:p>
        </p:txBody>
      </p:sp>
    </p:spTree>
    <p:extLst>
      <p:ext uri="{BB962C8B-B14F-4D97-AF65-F5344CB8AC3E}">
        <p14:creationId xmlns:p14="http://schemas.microsoft.com/office/powerpoint/2010/main" val="387790728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AAA1D-0C58-4F3A-A4A8-4F5E55BA1231}" type="slidenum">
              <a:rPr lang="en-US" altLang="ja-JP"/>
              <a:pPr/>
              <a:t>57</a:t>
            </a:fld>
            <a:endParaRPr lang="en-US" altLang="ja-JP"/>
          </a:p>
        </p:txBody>
      </p:sp>
      <p:sp>
        <p:nvSpPr>
          <p:cNvPr id="22531" name="Text Box 3"/>
          <p:cNvSpPr txBox="1">
            <a:spLocks noChangeArrowheads="1"/>
          </p:cNvSpPr>
          <p:nvPr/>
        </p:nvSpPr>
        <p:spPr bwMode="auto">
          <a:xfrm>
            <a:off x="1143000" y="1828800"/>
            <a:ext cx="4087813" cy="2647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ja-JP" altLang="en-US" sz="2400" dirty="0">
                <a:latin typeface="Courier New" pitchFamily="49" charset="0"/>
              </a:rPr>
              <a:t>例えば，</a:t>
            </a:r>
          </a:p>
          <a:p>
            <a:pPr>
              <a:spcBef>
                <a:spcPct val="50000"/>
              </a:spcBef>
            </a:pPr>
            <a:r>
              <a:rPr lang="en-US" altLang="ja-JP" sz="2400" b="1" dirty="0">
                <a:latin typeface="Courier New" pitchFamily="49" charset="0"/>
                <a:ea typeface="ＭＳ ゴシック" pitchFamily="49" charset="-128"/>
              </a:rPr>
              <a:t>char </a:t>
            </a:r>
            <a:r>
              <a:rPr lang="en-US" altLang="ja-JP" sz="2400" b="1" dirty="0" err="1">
                <a:latin typeface="Courier New" pitchFamily="49" charset="0"/>
                <a:ea typeface="ＭＳ ゴシック" pitchFamily="49" charset="-128"/>
              </a:rPr>
              <a:t>ch</a:t>
            </a:r>
            <a:r>
              <a:rPr lang="en-US" altLang="ja-JP" sz="2400" b="1" dirty="0">
                <a:latin typeface="Courier New" pitchFamily="49" charset="0"/>
                <a:ea typeface="ＭＳ ゴシック" pitchFamily="49" charset="-128"/>
              </a:rPr>
              <a:t>;</a:t>
            </a:r>
          </a:p>
          <a:p>
            <a:pPr>
              <a:spcBef>
                <a:spcPct val="50000"/>
              </a:spcBef>
            </a:pPr>
            <a:r>
              <a:rPr lang="en-US" altLang="ja-JP" sz="2400" b="1" dirty="0" err="1">
                <a:latin typeface="Courier New" pitchFamily="49" charset="0"/>
                <a:ea typeface="ＭＳ ゴシック" pitchFamily="49" charset="-128"/>
              </a:rPr>
              <a:t>int</a:t>
            </a:r>
            <a:r>
              <a:rPr lang="en-US" altLang="ja-JP" sz="2400" b="1" dirty="0">
                <a:latin typeface="Courier New" pitchFamily="49" charset="0"/>
                <a:ea typeface="ＭＳ ゴシック" pitchFamily="49" charset="-128"/>
              </a:rPr>
              <a:t>  i;</a:t>
            </a:r>
          </a:p>
          <a:p>
            <a:pPr>
              <a:spcBef>
                <a:spcPct val="50000"/>
              </a:spcBef>
            </a:pPr>
            <a:r>
              <a:rPr lang="en-US" altLang="ja-JP" sz="2400" b="1" dirty="0">
                <a:latin typeface="Courier New" pitchFamily="49" charset="0"/>
                <a:ea typeface="ＭＳ ゴシック" pitchFamily="49" charset="-128"/>
              </a:rPr>
              <a:t>unsigned long </a:t>
            </a:r>
            <a:r>
              <a:rPr lang="en-US" altLang="ja-JP" sz="2400" b="1" dirty="0" err="1">
                <a:latin typeface="Courier New" pitchFamily="49" charset="0"/>
                <a:ea typeface="ＭＳ ゴシック" pitchFamily="49" charset="-128"/>
              </a:rPr>
              <a:t>int</a:t>
            </a:r>
            <a:r>
              <a:rPr lang="en-US" altLang="ja-JP" sz="2400" b="1" dirty="0">
                <a:latin typeface="Courier New" pitchFamily="49" charset="0"/>
                <a:ea typeface="ＭＳ ゴシック" pitchFamily="49" charset="-128"/>
              </a:rPr>
              <a:t> </a:t>
            </a:r>
            <a:r>
              <a:rPr lang="en-US" altLang="ja-JP" sz="2400" b="1" dirty="0" err="1">
                <a:latin typeface="Courier New" pitchFamily="49" charset="0"/>
                <a:ea typeface="ＭＳ ゴシック" pitchFamily="49" charset="-128"/>
              </a:rPr>
              <a:t>ul</a:t>
            </a:r>
            <a:r>
              <a:rPr lang="en-US" altLang="ja-JP" sz="2400" b="1" dirty="0">
                <a:latin typeface="Courier New" pitchFamily="49" charset="0"/>
                <a:ea typeface="ＭＳ ゴシック" pitchFamily="49" charset="-128"/>
              </a:rPr>
              <a:t>;</a:t>
            </a:r>
          </a:p>
          <a:p>
            <a:pPr>
              <a:spcBef>
                <a:spcPct val="50000"/>
              </a:spcBef>
            </a:pPr>
            <a:r>
              <a:rPr lang="en-US" altLang="ja-JP" sz="2400" b="1" dirty="0">
                <a:latin typeface="Courier New" pitchFamily="49" charset="0"/>
                <a:ea typeface="ＭＳ ゴシック" pitchFamily="49" charset="-128"/>
              </a:rPr>
              <a:t>float f;</a:t>
            </a:r>
          </a:p>
        </p:txBody>
      </p:sp>
      <p:sp>
        <p:nvSpPr>
          <p:cNvPr id="22532" name="Text Box 4"/>
          <p:cNvSpPr txBox="1">
            <a:spLocks noChangeArrowheads="1"/>
          </p:cNvSpPr>
          <p:nvPr/>
        </p:nvSpPr>
        <p:spPr bwMode="auto">
          <a:xfrm>
            <a:off x="5210175" y="2528888"/>
            <a:ext cx="2819400" cy="485775"/>
          </a:xfrm>
          <a:prstGeom prst="rect">
            <a:avLst/>
          </a:prstGeom>
          <a:noFill/>
          <a:ln w="28575">
            <a:solidFill>
              <a:schemeClr val="hlink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2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ja-JP" sz="2400" b="1">
                <a:latin typeface="Courier New" pitchFamily="49" charset="0"/>
                <a:ea typeface="ＭＳ ゴシック" pitchFamily="49" charset="-128"/>
              </a:rPr>
              <a:t>f/ch  –  i*ul</a:t>
            </a:r>
          </a:p>
        </p:txBody>
      </p:sp>
      <p:sp>
        <p:nvSpPr>
          <p:cNvPr id="22533" name="AutoShape 5"/>
          <p:cNvSpPr>
            <a:spLocks/>
          </p:cNvSpPr>
          <p:nvPr/>
        </p:nvSpPr>
        <p:spPr bwMode="auto">
          <a:xfrm rot="-5400000">
            <a:off x="5889625" y="2800350"/>
            <a:ext cx="152400" cy="609600"/>
          </a:xfrm>
          <a:prstGeom prst="leftBrace">
            <a:avLst>
              <a:gd name="adj1" fmla="val 33333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22534" name="AutoShape 6"/>
          <p:cNvSpPr>
            <a:spLocks/>
          </p:cNvSpPr>
          <p:nvPr/>
        </p:nvSpPr>
        <p:spPr bwMode="auto">
          <a:xfrm rot="-5400000">
            <a:off x="7261225" y="2800350"/>
            <a:ext cx="152400" cy="609600"/>
          </a:xfrm>
          <a:prstGeom prst="leftBrace">
            <a:avLst>
              <a:gd name="adj1" fmla="val 33333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22535" name="AutoShape 7"/>
          <p:cNvSpPr>
            <a:spLocks/>
          </p:cNvSpPr>
          <p:nvPr/>
        </p:nvSpPr>
        <p:spPr bwMode="auto">
          <a:xfrm rot="-5400000">
            <a:off x="6575425" y="3105150"/>
            <a:ext cx="304800" cy="1676400"/>
          </a:xfrm>
          <a:prstGeom prst="leftBrace">
            <a:avLst>
              <a:gd name="adj1" fmla="val 45833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22536" name="Text Box 8"/>
          <p:cNvSpPr txBox="1">
            <a:spLocks noChangeArrowheads="1"/>
          </p:cNvSpPr>
          <p:nvPr/>
        </p:nvSpPr>
        <p:spPr bwMode="auto">
          <a:xfrm>
            <a:off x="5308600" y="3181350"/>
            <a:ext cx="1295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ja-JP" sz="2400" b="1">
                <a:latin typeface="Courier New" pitchFamily="49" charset="0"/>
                <a:ea typeface="ＭＳ ゴシック" pitchFamily="49" charset="-128"/>
              </a:rPr>
              <a:t>float</a:t>
            </a:r>
          </a:p>
        </p:txBody>
      </p:sp>
      <p:sp>
        <p:nvSpPr>
          <p:cNvPr id="22537" name="Text Box 9"/>
          <p:cNvSpPr txBox="1">
            <a:spLocks noChangeArrowheads="1"/>
          </p:cNvSpPr>
          <p:nvPr/>
        </p:nvSpPr>
        <p:spPr bwMode="auto">
          <a:xfrm>
            <a:off x="6527800" y="3105150"/>
            <a:ext cx="15240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ja-JP" b="1">
                <a:latin typeface="Courier New" pitchFamily="49" charset="0"/>
                <a:ea typeface="ＭＳ ゴシック" pitchFamily="49" charset="-128"/>
              </a:rPr>
              <a:t>unsigned long int</a:t>
            </a:r>
          </a:p>
        </p:txBody>
      </p:sp>
      <p:sp>
        <p:nvSpPr>
          <p:cNvPr id="22538" name="Text Box 10"/>
          <p:cNvSpPr txBox="1">
            <a:spLocks noChangeArrowheads="1"/>
          </p:cNvSpPr>
          <p:nvPr/>
        </p:nvSpPr>
        <p:spPr bwMode="auto">
          <a:xfrm>
            <a:off x="6070600" y="4171950"/>
            <a:ext cx="1295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ja-JP" sz="2400" b="1">
                <a:latin typeface="Courier New" pitchFamily="49" charset="0"/>
                <a:ea typeface="ＭＳ ゴシック" pitchFamily="49" charset="-128"/>
              </a:rPr>
              <a:t>float</a:t>
            </a:r>
          </a:p>
        </p:txBody>
      </p:sp>
      <p:sp>
        <p:nvSpPr>
          <p:cNvPr id="22539" name="Rectangle 1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式内部での変換</a:t>
            </a:r>
          </a:p>
        </p:txBody>
      </p:sp>
      <p:sp>
        <p:nvSpPr>
          <p:cNvPr id="2" name="正方形/長方形 1"/>
          <p:cNvSpPr/>
          <p:nvPr/>
        </p:nvSpPr>
        <p:spPr>
          <a:xfrm>
            <a:off x="632356" y="5095994"/>
            <a:ext cx="795602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dirty="0">
                <a:solidFill>
                  <a:schemeClr val="accent1">
                    <a:lumMod val="50000"/>
                  </a:schemeClr>
                </a:solidFill>
              </a:rPr>
              <a:t>ただし、変数に格納する時にはその変数の型に変換される</a:t>
            </a:r>
            <a:endParaRPr lang="en-US" altLang="ja-JP" sz="2400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ja-JP" altLang="en-US" sz="2400" dirty="0">
                <a:solidFill>
                  <a:schemeClr val="accent1">
                    <a:lumMod val="50000"/>
                  </a:schemeClr>
                </a:solidFill>
              </a:rPr>
              <a:t>例えば上の結果を</a:t>
            </a:r>
            <a:r>
              <a:rPr lang="en-US" altLang="ja-JP" sz="2400" dirty="0" err="1">
                <a:solidFill>
                  <a:schemeClr val="accent1">
                    <a:lumMod val="50000"/>
                  </a:schemeClr>
                </a:solidFill>
              </a:rPr>
              <a:t>int</a:t>
            </a:r>
            <a:r>
              <a:rPr lang="ja-JP" altLang="en-US" sz="2400" dirty="0">
                <a:solidFill>
                  <a:schemeClr val="accent1">
                    <a:lumMod val="50000"/>
                  </a:schemeClr>
                </a:solidFill>
              </a:rPr>
              <a:t>に格納すれば、小数点以下は失われる</a:t>
            </a:r>
          </a:p>
        </p:txBody>
      </p:sp>
    </p:spTree>
    <p:extLst>
      <p:ext uri="{BB962C8B-B14F-4D97-AF65-F5344CB8AC3E}">
        <p14:creationId xmlns:p14="http://schemas.microsoft.com/office/powerpoint/2010/main" val="144108508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1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ja-JP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kumimoji="0" sz="1000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9pPr>
          </a:lstStyle>
          <a:p>
            <a:fld id="{23D00860-8957-43F7-B16B-3B115CCF3BA5}" type="slidenum">
              <a:rPr lang="en-US" altLang="ja-JP" smtClean="0"/>
              <a:pPr/>
              <a:t>58</a:t>
            </a:fld>
            <a:endParaRPr lang="en-US" altLang="ja-JP"/>
          </a:p>
        </p:txBody>
      </p:sp>
      <p:sp>
        <p:nvSpPr>
          <p:cNvPr id="70658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ja-JP" altLang="en-US"/>
              <a:t>アルゴリズムとデータ構造</a:t>
            </a:r>
          </a:p>
        </p:txBody>
      </p:sp>
      <p:sp>
        <p:nvSpPr>
          <p:cNvPr id="70659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0" lang="ja-JP" altLang="en-US"/>
              <a:t>コンソール</a:t>
            </a:r>
            <a:r>
              <a:rPr kumimoji="0" lang="en-US" altLang="ja-JP"/>
              <a:t>I/O</a:t>
            </a:r>
          </a:p>
        </p:txBody>
      </p:sp>
    </p:spTree>
    <p:extLst>
      <p:ext uri="{BB962C8B-B14F-4D97-AF65-F5344CB8AC3E}">
        <p14:creationId xmlns:p14="http://schemas.microsoft.com/office/powerpoint/2010/main" val="312550727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F354B-CBD0-4489-A120-EF5E6D3C7711}" type="slidenum">
              <a:rPr lang="en-US" altLang="ja-JP"/>
              <a:pPr/>
              <a:t>59</a:t>
            </a:fld>
            <a:endParaRPr lang="en-US" altLang="ja-JP"/>
          </a:p>
        </p:txBody>
      </p:sp>
      <p:sp>
        <p:nvSpPr>
          <p:cNvPr id="716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目次</a:t>
            </a:r>
          </a:p>
        </p:txBody>
      </p:sp>
      <p:sp>
        <p:nvSpPr>
          <p:cNvPr id="716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/>
              <a:t>printf(), scanf()</a:t>
            </a:r>
          </a:p>
          <a:p>
            <a:endParaRPr lang="en-US" altLang="ja-JP"/>
          </a:p>
          <a:p>
            <a:endParaRPr kumimoji="0" lang="en-US" altLang="ja-JP"/>
          </a:p>
        </p:txBody>
      </p:sp>
    </p:spTree>
    <p:extLst>
      <p:ext uri="{BB962C8B-B14F-4D97-AF65-F5344CB8AC3E}">
        <p14:creationId xmlns:p14="http://schemas.microsoft.com/office/powerpoint/2010/main" val="31718961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スライド番号プレースホルダ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fld id="{B28E54C6-8D02-42D1-A2B8-978E5AAC6C99}" type="slidenum">
              <a:rPr kumimoji="0" lang="en-US" altLang="ja-JP" smtClean="0"/>
              <a:pPr eaLnBrk="1" hangingPunct="1"/>
              <a:t>6</a:t>
            </a:fld>
            <a:endParaRPr kumimoji="0" lang="en-US" altLang="ja-JP"/>
          </a:p>
        </p:txBody>
      </p:sp>
      <p:sp>
        <p:nvSpPr>
          <p:cNvPr id="16387" name="Text Box 4"/>
          <p:cNvSpPr txBox="1">
            <a:spLocks noChangeArrowheads="1"/>
          </p:cNvSpPr>
          <p:nvPr/>
        </p:nvSpPr>
        <p:spPr bwMode="auto">
          <a:xfrm>
            <a:off x="1195388" y="2963863"/>
            <a:ext cx="6705600" cy="3582987"/>
          </a:xfrm>
          <a:prstGeom prst="rect">
            <a:avLst/>
          </a:prstGeom>
          <a:solidFill>
            <a:schemeClr val="accent2"/>
          </a:solidFill>
          <a:ln w="38100">
            <a:solidFill>
              <a:schemeClr val="hlink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>
              <a:lnSpc>
                <a:spcPct val="50000"/>
              </a:lnSpc>
              <a:spcBef>
                <a:spcPct val="50000"/>
              </a:spcBef>
            </a:pPr>
            <a:r>
              <a:rPr lang="en-US" altLang="ja-JP" b="1">
                <a:latin typeface="Courier New" pitchFamily="49" charset="0"/>
              </a:rPr>
              <a:t>#include    &lt;stdio.h&gt;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</a:pPr>
            <a:r>
              <a:rPr lang="en-US" altLang="ja-JP" b="1">
                <a:latin typeface="Courier New" pitchFamily="49" charset="0"/>
              </a:rPr>
              <a:t>#define     N   100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</a:pPr>
            <a:r>
              <a:rPr lang="en-US" altLang="ja-JP" b="1">
                <a:solidFill>
                  <a:srgbClr val="FF0000"/>
                </a:solidFill>
                <a:latin typeface="Courier New" pitchFamily="49" charset="0"/>
              </a:rPr>
              <a:t>int main(void)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</a:pPr>
            <a:r>
              <a:rPr lang="en-US" altLang="ja-JP" b="1">
                <a:solidFill>
                  <a:srgbClr val="FF0000"/>
                </a:solidFill>
                <a:latin typeface="Courier New" pitchFamily="49" charset="0"/>
              </a:rPr>
              <a:t>{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</a:pPr>
            <a:r>
              <a:rPr lang="en-US" altLang="ja-JP" b="1">
                <a:latin typeface="Courier New" pitchFamily="49" charset="0"/>
              </a:rPr>
              <a:t>    int i;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</a:pPr>
            <a:r>
              <a:rPr lang="en-US" altLang="ja-JP" b="1">
                <a:latin typeface="Courier New" pitchFamily="49" charset="0"/>
              </a:rPr>
              <a:t>    int s;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</a:pPr>
            <a:r>
              <a:rPr lang="en-US" altLang="ja-JP" b="1">
                <a:latin typeface="Courier New" pitchFamily="49" charset="0"/>
              </a:rPr>
              <a:t>    s = 0;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</a:pPr>
            <a:r>
              <a:rPr lang="en-US" altLang="ja-JP" b="1">
                <a:latin typeface="Courier New" pitchFamily="49" charset="0"/>
              </a:rPr>
              <a:t>    for (i = 1; i &lt;= N; i++)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</a:pPr>
            <a:r>
              <a:rPr lang="en-US" altLang="ja-JP" b="1">
                <a:latin typeface="Courier New" pitchFamily="49" charset="0"/>
              </a:rPr>
              <a:t>        s += i;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</a:pPr>
            <a:endParaRPr lang="en-US" altLang="ja-JP" b="1">
              <a:latin typeface="Courier New" pitchFamily="49" charset="0"/>
            </a:endParaRPr>
          </a:p>
          <a:p>
            <a:pPr eaLnBrk="1" hangingPunct="1">
              <a:lnSpc>
                <a:spcPct val="50000"/>
              </a:lnSpc>
              <a:spcBef>
                <a:spcPct val="50000"/>
              </a:spcBef>
            </a:pPr>
            <a:r>
              <a:rPr lang="en-US" altLang="ja-JP" b="1">
                <a:latin typeface="Courier New" pitchFamily="49" charset="0"/>
              </a:rPr>
              <a:t>    printf("s = %d\n", s);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</a:pPr>
            <a:r>
              <a:rPr lang="en-US" altLang="ja-JP" b="1">
                <a:latin typeface="Courier New" pitchFamily="49" charset="0"/>
              </a:rPr>
              <a:t>    return 0;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</a:pPr>
            <a:r>
              <a:rPr lang="en-US" altLang="ja-JP" b="1">
                <a:solidFill>
                  <a:srgbClr val="FF0000"/>
                </a:solidFill>
                <a:latin typeface="Courier New" pitchFamily="49" charset="0"/>
              </a:rPr>
              <a:t>}</a:t>
            </a:r>
          </a:p>
        </p:txBody>
      </p:sp>
      <p:sp>
        <p:nvSpPr>
          <p:cNvPr id="1638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ja-JP"/>
              <a:t>C</a:t>
            </a:r>
            <a:r>
              <a:rPr lang="ja-JP" altLang="en-US"/>
              <a:t>言語によるプログラミング</a:t>
            </a:r>
          </a:p>
        </p:txBody>
      </p:sp>
      <p:sp>
        <p:nvSpPr>
          <p:cNvPr id="1638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131445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ja-JP" altLang="en-US" sz="2400"/>
              <a:t>ポイント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ja-JP" sz="2000"/>
              <a:t>C</a:t>
            </a:r>
            <a:r>
              <a:rPr lang="ja-JP" altLang="en-US" sz="2000"/>
              <a:t>言語は，</a:t>
            </a:r>
            <a:r>
              <a:rPr lang="ja-JP" altLang="en-US" sz="2000" b="1" u="sng"/>
              <a:t>関数</a:t>
            </a:r>
            <a:r>
              <a:rPr lang="ja-JP" altLang="en-US" sz="2000"/>
              <a:t>の集まり</a:t>
            </a:r>
          </a:p>
          <a:p>
            <a:pPr lvl="1" eaLnBrk="1" hangingPunct="1">
              <a:lnSpc>
                <a:spcPct val="80000"/>
              </a:lnSpc>
            </a:pPr>
            <a:r>
              <a:rPr kumimoji="0" lang="ja-JP" altLang="en-US" sz="2000"/>
              <a:t>最初に呼び出される関数が，</a:t>
            </a:r>
            <a:r>
              <a:rPr kumimoji="0" lang="en-US" altLang="ja-JP" sz="2000" b="1">
                <a:solidFill>
                  <a:srgbClr val="FF0000"/>
                </a:solidFill>
              </a:rPr>
              <a:t>main</a:t>
            </a:r>
            <a:r>
              <a:rPr kumimoji="0" lang="ja-JP" altLang="en-US" sz="2000" b="1">
                <a:solidFill>
                  <a:srgbClr val="FF0000"/>
                </a:solidFill>
              </a:rPr>
              <a:t>関数</a:t>
            </a:r>
            <a:r>
              <a:rPr kumimoji="0" lang="ja-JP" altLang="en-US" sz="2000"/>
              <a:t>である</a:t>
            </a:r>
          </a:p>
          <a:p>
            <a:pPr lvl="1" eaLnBrk="1" hangingPunct="1">
              <a:lnSpc>
                <a:spcPct val="80000"/>
              </a:lnSpc>
            </a:pPr>
            <a:r>
              <a:rPr kumimoji="0" lang="en-US" altLang="ja-JP" sz="2000"/>
              <a:t>main</a:t>
            </a:r>
            <a:r>
              <a:rPr kumimoji="0" lang="ja-JP" altLang="en-US" sz="2000"/>
              <a:t>関数は必ず必要である</a:t>
            </a:r>
          </a:p>
          <a:p>
            <a:pPr lvl="1" eaLnBrk="1" hangingPunct="1">
              <a:lnSpc>
                <a:spcPct val="80000"/>
              </a:lnSpc>
            </a:pPr>
            <a:endParaRPr lang="en-US" altLang="ja-JP" sz="2000"/>
          </a:p>
        </p:txBody>
      </p:sp>
      <p:sp>
        <p:nvSpPr>
          <p:cNvPr id="16390" name="Text Box 5"/>
          <p:cNvSpPr txBox="1">
            <a:spLocks noChangeArrowheads="1"/>
          </p:cNvSpPr>
          <p:nvPr/>
        </p:nvSpPr>
        <p:spPr bwMode="auto">
          <a:xfrm>
            <a:off x="3546475" y="1182688"/>
            <a:ext cx="5470525" cy="679450"/>
          </a:xfrm>
          <a:prstGeom prst="rect">
            <a:avLst/>
          </a:prstGeom>
          <a:solidFill>
            <a:schemeClr val="bg1"/>
          </a:solidFill>
          <a:ln w="38100">
            <a:solidFill>
              <a:schemeClr val="hlink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ja-JP"/>
              <a:t>Cygwin</a:t>
            </a:r>
            <a:r>
              <a:rPr lang="ja-JP" altLang="en-US"/>
              <a:t>とメモ帳を使った</a:t>
            </a:r>
            <a:r>
              <a:rPr lang="en-US" altLang="ja-JP"/>
              <a:t>C</a:t>
            </a:r>
            <a:r>
              <a:rPr lang="ja-JP" altLang="en-US"/>
              <a:t>のプログラミングおよびコンパイル，実行の方法がこの資料の最後にあります．</a:t>
            </a:r>
          </a:p>
        </p:txBody>
      </p:sp>
      <p:sp>
        <p:nvSpPr>
          <p:cNvPr id="16391" name="Rectangle 6"/>
          <p:cNvSpPr>
            <a:spLocks noChangeArrowheads="1"/>
          </p:cNvSpPr>
          <p:nvPr/>
        </p:nvSpPr>
        <p:spPr bwMode="auto">
          <a:xfrm>
            <a:off x="1693863" y="3940175"/>
            <a:ext cx="3878262" cy="24034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16392" name="Line 7"/>
          <p:cNvSpPr>
            <a:spLocks noChangeShapeType="1"/>
          </p:cNvSpPr>
          <p:nvPr/>
        </p:nvSpPr>
        <p:spPr bwMode="auto">
          <a:xfrm flipH="1">
            <a:off x="5581650" y="4476750"/>
            <a:ext cx="4254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16393" name="Text Box 8"/>
          <p:cNvSpPr txBox="1">
            <a:spLocks noChangeArrowheads="1"/>
          </p:cNvSpPr>
          <p:nvPr/>
        </p:nvSpPr>
        <p:spPr bwMode="auto">
          <a:xfrm>
            <a:off x="6007100" y="4257675"/>
            <a:ext cx="1890713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ja-JP"/>
              <a:t>main</a:t>
            </a:r>
            <a:r>
              <a:rPr lang="ja-JP" altLang="en-US"/>
              <a:t>関数の中身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6A50F-BAE3-4ADC-9AED-5FAA4BDFB378}" type="slidenum">
              <a:rPr lang="en-US" altLang="ja-JP"/>
              <a:pPr/>
              <a:t>60</a:t>
            </a:fld>
            <a:endParaRPr lang="en-US" altLang="ja-JP"/>
          </a:p>
        </p:txBody>
      </p:sp>
      <p:sp>
        <p:nvSpPr>
          <p:cNvPr id="727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printf()</a:t>
            </a:r>
            <a:br>
              <a:rPr lang="en-US" altLang="ja-JP"/>
            </a:br>
            <a:r>
              <a:rPr lang="ja-JP" altLang="en-US" sz="2800"/>
              <a:t>画面に書式付きで表示する</a:t>
            </a:r>
          </a:p>
        </p:txBody>
      </p:sp>
      <p:sp>
        <p:nvSpPr>
          <p:cNvPr id="72707" name="Rectangle 3"/>
          <p:cNvSpPr>
            <a:spLocks noChangeArrowheads="1"/>
          </p:cNvSpPr>
          <p:nvPr/>
        </p:nvSpPr>
        <p:spPr bwMode="auto">
          <a:xfrm>
            <a:off x="360363" y="1543050"/>
            <a:ext cx="8423275" cy="5006975"/>
          </a:xfrm>
          <a:prstGeom prst="rect">
            <a:avLst/>
          </a:prstGeom>
          <a:noFill/>
          <a:ln w="38100">
            <a:solidFill>
              <a:schemeClr val="hlink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ja-JP" sz="2000" b="1" dirty="0">
                <a:latin typeface="Courier New" pitchFamily="49" charset="0"/>
              </a:rPr>
              <a:t>#include &lt;</a:t>
            </a:r>
            <a:r>
              <a:rPr lang="en-US" altLang="ja-JP" sz="2000" b="1" dirty="0" err="1">
                <a:latin typeface="Courier New" pitchFamily="49" charset="0"/>
              </a:rPr>
              <a:t>stdio.h</a:t>
            </a:r>
            <a:r>
              <a:rPr lang="en-US" altLang="ja-JP" sz="2000" b="1" dirty="0">
                <a:latin typeface="Courier New" pitchFamily="49" charset="0"/>
              </a:rPr>
              <a:t>&gt;</a:t>
            </a:r>
          </a:p>
          <a:p>
            <a:endParaRPr lang="en-US" altLang="ja-JP" sz="2000" b="1" dirty="0">
              <a:latin typeface="Courier New" pitchFamily="49" charset="0"/>
            </a:endParaRPr>
          </a:p>
          <a:p>
            <a:r>
              <a:rPr lang="en-US" altLang="ja-JP" sz="2000" b="1" dirty="0" err="1">
                <a:latin typeface="Courier New" pitchFamily="49" charset="0"/>
              </a:rPr>
              <a:t>int</a:t>
            </a:r>
            <a:r>
              <a:rPr lang="en-US" altLang="ja-JP" sz="2000" b="1" dirty="0">
                <a:latin typeface="Courier New" pitchFamily="49" charset="0"/>
              </a:rPr>
              <a:t> main(void)</a:t>
            </a:r>
          </a:p>
          <a:p>
            <a:r>
              <a:rPr lang="en-US" altLang="ja-JP" sz="2000" b="1" dirty="0">
                <a:latin typeface="Courier New" pitchFamily="49" charset="0"/>
              </a:rPr>
              <a:t>{</a:t>
            </a:r>
          </a:p>
          <a:p>
            <a:r>
              <a:rPr lang="en-US" altLang="ja-JP" sz="2000" b="1" dirty="0">
                <a:latin typeface="Courier New" pitchFamily="49" charset="0"/>
              </a:rPr>
              <a:t>  char c = 'A';</a:t>
            </a:r>
          </a:p>
          <a:p>
            <a:r>
              <a:rPr lang="en-US" altLang="ja-JP" sz="2000" b="1" dirty="0">
                <a:latin typeface="Courier New" pitchFamily="49" charset="0"/>
              </a:rPr>
              <a:t>  </a:t>
            </a:r>
            <a:r>
              <a:rPr lang="en-US" altLang="ja-JP" sz="2000" b="1" dirty="0" err="1">
                <a:latin typeface="Courier New" pitchFamily="49" charset="0"/>
              </a:rPr>
              <a:t>int</a:t>
            </a:r>
            <a:r>
              <a:rPr lang="en-US" altLang="ja-JP" sz="2000" b="1" dirty="0">
                <a:latin typeface="Courier New" pitchFamily="49" charset="0"/>
              </a:rPr>
              <a:t> </a:t>
            </a:r>
            <a:r>
              <a:rPr lang="en-US" altLang="ja-JP" sz="2000" b="1" dirty="0" err="1">
                <a:latin typeface="Courier New" pitchFamily="49" charset="0"/>
              </a:rPr>
              <a:t>num</a:t>
            </a:r>
            <a:r>
              <a:rPr lang="en-US" altLang="ja-JP" sz="2000" b="1" dirty="0">
                <a:latin typeface="Courier New" pitchFamily="49" charset="0"/>
              </a:rPr>
              <a:t> = 5;</a:t>
            </a:r>
          </a:p>
          <a:p>
            <a:r>
              <a:rPr lang="en-US" altLang="ja-JP" sz="2000" b="1" dirty="0">
                <a:latin typeface="Courier New" pitchFamily="49" charset="0"/>
              </a:rPr>
              <a:t>  float f = 1.0; double d = 1.0;</a:t>
            </a:r>
          </a:p>
          <a:p>
            <a:endParaRPr lang="en-US" altLang="ja-JP" sz="2000" b="1" dirty="0">
              <a:latin typeface="Courier New" pitchFamily="49" charset="0"/>
            </a:endParaRPr>
          </a:p>
          <a:p>
            <a:r>
              <a:rPr lang="en-US" altLang="ja-JP" sz="2000" b="1" dirty="0">
                <a:latin typeface="Courier New" pitchFamily="49" charset="0"/>
              </a:rPr>
              <a:t>  </a:t>
            </a:r>
            <a:r>
              <a:rPr lang="en-US" altLang="ja-JP" sz="2000" b="1" dirty="0" err="1">
                <a:latin typeface="Courier New" pitchFamily="49" charset="0"/>
              </a:rPr>
              <a:t>printf</a:t>
            </a:r>
            <a:r>
              <a:rPr lang="en-US" altLang="ja-JP" sz="2000" b="1" dirty="0">
                <a:latin typeface="Courier New" pitchFamily="49" charset="0"/>
              </a:rPr>
              <a:t>("hello world\n");</a:t>
            </a:r>
          </a:p>
          <a:p>
            <a:r>
              <a:rPr lang="en-US" altLang="ja-JP" sz="2000" b="1" dirty="0">
                <a:latin typeface="Courier New" pitchFamily="49" charset="0"/>
              </a:rPr>
              <a:t>  </a:t>
            </a:r>
            <a:r>
              <a:rPr lang="en-US" altLang="ja-JP" sz="2000" b="1" dirty="0" err="1">
                <a:latin typeface="Courier New" pitchFamily="49" charset="0"/>
              </a:rPr>
              <a:t>printf</a:t>
            </a:r>
            <a:r>
              <a:rPr lang="en-US" altLang="ja-JP" sz="2000" b="1" dirty="0">
                <a:latin typeface="Courier New" pitchFamily="49" charset="0"/>
              </a:rPr>
              <a:t>("</a:t>
            </a:r>
            <a:r>
              <a:rPr lang="en-US" altLang="ja-JP" sz="2000" b="1" dirty="0">
                <a:solidFill>
                  <a:srgbClr val="FF0000"/>
                </a:solidFill>
                <a:latin typeface="Courier New" pitchFamily="49" charset="0"/>
              </a:rPr>
              <a:t>%c</a:t>
            </a:r>
            <a:r>
              <a:rPr lang="en-US" altLang="ja-JP" sz="2000" b="1" dirty="0">
                <a:latin typeface="Courier New" pitchFamily="49" charset="0"/>
              </a:rPr>
              <a:t>\n", c);</a:t>
            </a:r>
          </a:p>
          <a:p>
            <a:r>
              <a:rPr lang="en-US" altLang="ja-JP" sz="2000" b="1" dirty="0">
                <a:latin typeface="Courier New" pitchFamily="49" charset="0"/>
              </a:rPr>
              <a:t>  </a:t>
            </a:r>
            <a:r>
              <a:rPr lang="en-US" altLang="ja-JP" sz="2000" b="1" dirty="0" err="1">
                <a:latin typeface="Courier New" pitchFamily="49" charset="0"/>
              </a:rPr>
              <a:t>printf</a:t>
            </a:r>
            <a:r>
              <a:rPr lang="en-US" altLang="ja-JP" sz="2000" b="1" dirty="0">
                <a:latin typeface="Courier New" pitchFamily="49" charset="0"/>
              </a:rPr>
              <a:t>("</a:t>
            </a:r>
            <a:r>
              <a:rPr lang="en-US" altLang="ja-JP" sz="2000" b="1" dirty="0">
                <a:solidFill>
                  <a:srgbClr val="FF0000"/>
                </a:solidFill>
                <a:latin typeface="Courier New" pitchFamily="49" charset="0"/>
              </a:rPr>
              <a:t>%d</a:t>
            </a:r>
            <a:r>
              <a:rPr lang="en-US" altLang="ja-JP" sz="2000" b="1" dirty="0">
                <a:latin typeface="Courier New" pitchFamily="49" charset="0"/>
              </a:rPr>
              <a:t>\n", </a:t>
            </a:r>
            <a:r>
              <a:rPr lang="en-US" altLang="ja-JP" sz="2000" b="1" dirty="0" err="1">
                <a:latin typeface="Courier New" pitchFamily="49" charset="0"/>
              </a:rPr>
              <a:t>num</a:t>
            </a:r>
            <a:r>
              <a:rPr lang="en-US" altLang="ja-JP" sz="2000" b="1" dirty="0">
                <a:latin typeface="Courier New" pitchFamily="49" charset="0"/>
              </a:rPr>
              <a:t>);</a:t>
            </a:r>
          </a:p>
          <a:p>
            <a:r>
              <a:rPr lang="en-US" altLang="ja-JP" sz="2000" b="1" dirty="0">
                <a:latin typeface="Courier New" pitchFamily="49" charset="0"/>
              </a:rPr>
              <a:t>  </a:t>
            </a:r>
            <a:r>
              <a:rPr lang="en-US" altLang="ja-JP" sz="2000" b="1" dirty="0" err="1">
                <a:latin typeface="Courier New" pitchFamily="49" charset="0"/>
              </a:rPr>
              <a:t>printf</a:t>
            </a:r>
            <a:r>
              <a:rPr lang="en-US" altLang="ja-JP" sz="2000" b="1" dirty="0">
                <a:latin typeface="Courier New" pitchFamily="49" charset="0"/>
              </a:rPr>
              <a:t>("number=&gt; </a:t>
            </a:r>
            <a:r>
              <a:rPr lang="en-US" altLang="ja-JP" sz="2000" b="1" dirty="0">
                <a:solidFill>
                  <a:srgbClr val="FF0000"/>
                </a:solidFill>
                <a:latin typeface="Courier New" pitchFamily="49" charset="0"/>
              </a:rPr>
              <a:t>%d</a:t>
            </a:r>
            <a:r>
              <a:rPr lang="en-US" altLang="ja-JP" sz="2000" b="1" dirty="0">
                <a:latin typeface="Courier New" pitchFamily="49" charset="0"/>
              </a:rPr>
              <a:t>\n", </a:t>
            </a:r>
            <a:r>
              <a:rPr lang="en-US" altLang="ja-JP" sz="2000" b="1" dirty="0" err="1">
                <a:latin typeface="Courier New" pitchFamily="49" charset="0"/>
              </a:rPr>
              <a:t>num</a:t>
            </a:r>
            <a:r>
              <a:rPr lang="en-US" altLang="ja-JP" sz="2000" b="1" dirty="0">
                <a:latin typeface="Courier New" pitchFamily="49" charset="0"/>
              </a:rPr>
              <a:t>);</a:t>
            </a:r>
          </a:p>
          <a:p>
            <a:r>
              <a:rPr lang="en-US" altLang="ja-JP" sz="2000" b="1" dirty="0">
                <a:latin typeface="Courier New" pitchFamily="49" charset="0"/>
              </a:rPr>
              <a:t>  </a:t>
            </a:r>
            <a:r>
              <a:rPr lang="en-US" altLang="ja-JP" sz="2000" b="1" dirty="0" err="1">
                <a:latin typeface="Courier New" pitchFamily="49" charset="0"/>
              </a:rPr>
              <a:t>printf</a:t>
            </a:r>
            <a:r>
              <a:rPr lang="en-US" altLang="ja-JP" sz="2000" b="1" dirty="0">
                <a:latin typeface="Courier New" pitchFamily="49" charset="0"/>
              </a:rPr>
              <a:t>("</a:t>
            </a:r>
            <a:r>
              <a:rPr lang="en-US" altLang="ja-JP" sz="2000" b="1" dirty="0">
                <a:solidFill>
                  <a:srgbClr val="FF0000"/>
                </a:solidFill>
                <a:latin typeface="Courier New" pitchFamily="49" charset="0"/>
              </a:rPr>
              <a:t>%f</a:t>
            </a:r>
            <a:r>
              <a:rPr lang="en-US" altLang="ja-JP" sz="2000" b="1" dirty="0">
                <a:latin typeface="Courier New" pitchFamily="49" charset="0"/>
              </a:rPr>
              <a:t>\n", f);</a:t>
            </a:r>
          </a:p>
          <a:p>
            <a:r>
              <a:rPr lang="en-US" altLang="ja-JP" sz="2000" b="1" dirty="0">
                <a:latin typeface="Courier New" pitchFamily="49" charset="0"/>
              </a:rPr>
              <a:t>  </a:t>
            </a:r>
            <a:r>
              <a:rPr lang="en-US" altLang="ja-JP" sz="2000" b="1" dirty="0" err="1">
                <a:latin typeface="Courier New" pitchFamily="49" charset="0"/>
              </a:rPr>
              <a:t>printf</a:t>
            </a:r>
            <a:r>
              <a:rPr lang="en-US" altLang="ja-JP" sz="2000" b="1" dirty="0">
                <a:latin typeface="Courier New" pitchFamily="49" charset="0"/>
              </a:rPr>
              <a:t>("</a:t>
            </a:r>
            <a:r>
              <a:rPr lang="en-US" altLang="ja-JP" sz="2000" b="1" dirty="0">
                <a:solidFill>
                  <a:srgbClr val="FF0000"/>
                </a:solidFill>
                <a:latin typeface="Courier New" pitchFamily="49" charset="0"/>
              </a:rPr>
              <a:t>%f</a:t>
            </a:r>
            <a:r>
              <a:rPr lang="en-US" altLang="ja-JP" sz="2000" b="1" dirty="0">
                <a:latin typeface="Courier New" pitchFamily="49" charset="0"/>
              </a:rPr>
              <a:t>\n", d);</a:t>
            </a:r>
          </a:p>
          <a:p>
            <a:r>
              <a:rPr lang="en-US" altLang="ja-JP" sz="2000" b="1" dirty="0">
                <a:latin typeface="Courier New" pitchFamily="49" charset="0"/>
              </a:rPr>
              <a:t>  return 0;</a:t>
            </a:r>
          </a:p>
          <a:p>
            <a:r>
              <a:rPr lang="en-US" altLang="ja-JP" sz="2000" b="1" dirty="0">
                <a:latin typeface="Courier New" pitchFamily="49" charset="0"/>
              </a:rPr>
              <a:t>}</a:t>
            </a:r>
          </a:p>
        </p:txBody>
      </p:sp>
      <p:sp>
        <p:nvSpPr>
          <p:cNvPr id="72709" name="Text Box 5"/>
          <p:cNvSpPr txBox="1">
            <a:spLocks noChangeArrowheads="1"/>
          </p:cNvSpPr>
          <p:nvPr/>
        </p:nvSpPr>
        <p:spPr bwMode="auto">
          <a:xfrm>
            <a:off x="5643563" y="520700"/>
            <a:ext cx="2714625" cy="1778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ja-JP" b="1" dirty="0">
                <a:solidFill>
                  <a:srgbClr val="FF0000"/>
                </a:solidFill>
                <a:latin typeface="Courier New" pitchFamily="49" charset="0"/>
              </a:rPr>
              <a:t>%c char</a:t>
            </a:r>
            <a:br>
              <a:rPr lang="en-US" altLang="ja-JP" dirty="0">
                <a:solidFill>
                  <a:srgbClr val="FF0000"/>
                </a:solidFill>
                <a:latin typeface="Courier New" pitchFamily="49" charset="0"/>
              </a:rPr>
            </a:br>
            <a:r>
              <a:rPr lang="en-US" altLang="ja-JP" b="1" dirty="0">
                <a:solidFill>
                  <a:srgbClr val="FF0000"/>
                </a:solidFill>
                <a:latin typeface="Courier New" pitchFamily="49" charset="0"/>
              </a:rPr>
              <a:t>%d </a:t>
            </a:r>
            <a:r>
              <a:rPr lang="en-US" altLang="ja-JP" b="1" dirty="0" err="1">
                <a:solidFill>
                  <a:srgbClr val="FF0000"/>
                </a:solidFill>
                <a:latin typeface="Courier New" pitchFamily="49" charset="0"/>
              </a:rPr>
              <a:t>int</a:t>
            </a:r>
            <a:br>
              <a:rPr lang="en-US" altLang="ja-JP" b="1" dirty="0">
                <a:solidFill>
                  <a:srgbClr val="FF0000"/>
                </a:solidFill>
                <a:latin typeface="Courier New" pitchFamily="49" charset="0"/>
              </a:rPr>
            </a:br>
            <a:r>
              <a:rPr lang="en-US" altLang="ja-JP" b="1" dirty="0">
                <a:solidFill>
                  <a:srgbClr val="FF0000"/>
                </a:solidFill>
                <a:latin typeface="Courier New" pitchFamily="49" charset="0"/>
              </a:rPr>
              <a:t>%</a:t>
            </a:r>
            <a:r>
              <a:rPr lang="en-US" altLang="ja-JP" b="1" dirty="0" err="1">
                <a:solidFill>
                  <a:srgbClr val="FF0000"/>
                </a:solidFill>
                <a:latin typeface="Courier New" pitchFamily="49" charset="0"/>
              </a:rPr>
              <a:t>ld</a:t>
            </a:r>
            <a:r>
              <a:rPr lang="en-US" altLang="ja-JP" b="1" dirty="0">
                <a:solidFill>
                  <a:srgbClr val="FF0000"/>
                </a:solidFill>
                <a:latin typeface="Courier New" pitchFamily="49" charset="0"/>
              </a:rPr>
              <a:t> long </a:t>
            </a:r>
            <a:r>
              <a:rPr lang="en-US" altLang="ja-JP" b="1" dirty="0" err="1">
                <a:solidFill>
                  <a:srgbClr val="FF0000"/>
                </a:solidFill>
                <a:latin typeface="Courier New" pitchFamily="49" charset="0"/>
              </a:rPr>
              <a:t>int</a:t>
            </a:r>
            <a:br>
              <a:rPr lang="en-US" altLang="ja-JP" b="1" dirty="0">
                <a:solidFill>
                  <a:srgbClr val="FF0000"/>
                </a:solidFill>
                <a:latin typeface="Courier New" pitchFamily="49" charset="0"/>
              </a:rPr>
            </a:br>
            <a:r>
              <a:rPr lang="en-US" altLang="ja-JP" b="1" dirty="0">
                <a:solidFill>
                  <a:srgbClr val="FF0000"/>
                </a:solidFill>
                <a:latin typeface="Courier New" pitchFamily="49" charset="0"/>
              </a:rPr>
              <a:t>%u unsigned </a:t>
            </a:r>
            <a:r>
              <a:rPr lang="en-US" altLang="ja-JP" b="1" dirty="0" err="1">
                <a:solidFill>
                  <a:srgbClr val="FF0000"/>
                </a:solidFill>
                <a:latin typeface="Courier New" pitchFamily="49" charset="0"/>
              </a:rPr>
              <a:t>int</a:t>
            </a:r>
            <a:br>
              <a:rPr lang="en-US" altLang="ja-JP" dirty="0">
                <a:solidFill>
                  <a:srgbClr val="FF0000"/>
                </a:solidFill>
                <a:latin typeface="Courier New" pitchFamily="49" charset="0"/>
              </a:rPr>
            </a:br>
            <a:r>
              <a:rPr lang="en-US" altLang="ja-JP" b="1" dirty="0">
                <a:solidFill>
                  <a:srgbClr val="FF0000"/>
                </a:solidFill>
                <a:latin typeface="Courier New" pitchFamily="49" charset="0"/>
              </a:rPr>
              <a:t>%f float</a:t>
            </a:r>
            <a:br>
              <a:rPr lang="en-US" altLang="ja-JP" dirty="0">
                <a:solidFill>
                  <a:srgbClr val="FF0000"/>
                </a:solidFill>
                <a:latin typeface="Courier New" pitchFamily="49" charset="0"/>
              </a:rPr>
            </a:br>
            <a:r>
              <a:rPr lang="en-US" altLang="ja-JP" b="1" dirty="0">
                <a:solidFill>
                  <a:srgbClr val="FF0000"/>
                </a:solidFill>
                <a:latin typeface="Courier New" pitchFamily="49" charset="0"/>
              </a:rPr>
              <a:t>%f double</a:t>
            </a:r>
          </a:p>
        </p:txBody>
      </p:sp>
      <p:sp>
        <p:nvSpPr>
          <p:cNvPr id="72711" name="Text Box 7"/>
          <p:cNvSpPr txBox="1">
            <a:spLocks noChangeArrowheads="1"/>
          </p:cNvSpPr>
          <p:nvPr/>
        </p:nvSpPr>
        <p:spPr bwMode="auto">
          <a:xfrm>
            <a:off x="5637213" y="2820988"/>
            <a:ext cx="2714625" cy="2468562"/>
          </a:xfrm>
          <a:prstGeom prst="rect">
            <a:avLst/>
          </a:prstGeom>
          <a:solidFill>
            <a:schemeClr val="accent2"/>
          </a:solidFill>
          <a:ln w="38100">
            <a:solidFill>
              <a:schemeClr val="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ja-JP" b="1">
                <a:latin typeface="Courier New" pitchFamily="49" charset="0"/>
              </a:rPr>
              <a:t>hello world</a:t>
            </a:r>
          </a:p>
          <a:p>
            <a:pPr>
              <a:spcBef>
                <a:spcPct val="50000"/>
              </a:spcBef>
            </a:pPr>
            <a:r>
              <a:rPr lang="en-US" altLang="ja-JP" b="1">
                <a:latin typeface="Courier New" pitchFamily="49" charset="0"/>
              </a:rPr>
              <a:t>A</a:t>
            </a:r>
          </a:p>
          <a:p>
            <a:pPr>
              <a:spcBef>
                <a:spcPct val="50000"/>
              </a:spcBef>
            </a:pPr>
            <a:r>
              <a:rPr lang="en-US" altLang="ja-JP" b="1">
                <a:latin typeface="Courier New" pitchFamily="49" charset="0"/>
              </a:rPr>
              <a:t>5</a:t>
            </a:r>
          </a:p>
          <a:p>
            <a:pPr>
              <a:spcBef>
                <a:spcPct val="50000"/>
              </a:spcBef>
            </a:pPr>
            <a:r>
              <a:rPr lang="en-US" altLang="ja-JP" b="1">
                <a:latin typeface="Courier New" pitchFamily="49" charset="0"/>
              </a:rPr>
              <a:t>number=&gt; 5</a:t>
            </a:r>
          </a:p>
          <a:p>
            <a:pPr>
              <a:spcBef>
                <a:spcPct val="50000"/>
              </a:spcBef>
            </a:pPr>
            <a:r>
              <a:rPr lang="en-US" altLang="ja-JP" b="1">
                <a:latin typeface="Courier New" pitchFamily="49" charset="0"/>
              </a:rPr>
              <a:t>1.000000</a:t>
            </a:r>
          </a:p>
          <a:p>
            <a:pPr>
              <a:spcBef>
                <a:spcPct val="50000"/>
              </a:spcBef>
            </a:pPr>
            <a:r>
              <a:rPr lang="en-US" altLang="ja-JP" b="1">
                <a:latin typeface="Courier New" pitchFamily="49" charset="0"/>
              </a:rPr>
              <a:t>1.000000</a:t>
            </a:r>
          </a:p>
        </p:txBody>
      </p:sp>
      <p:sp>
        <p:nvSpPr>
          <p:cNvPr id="72712" name="Text Box 8"/>
          <p:cNvSpPr txBox="1">
            <a:spLocks noChangeArrowheads="1"/>
          </p:cNvSpPr>
          <p:nvPr/>
        </p:nvSpPr>
        <p:spPr bwMode="auto">
          <a:xfrm>
            <a:off x="5224463" y="2416175"/>
            <a:ext cx="1193800" cy="442913"/>
          </a:xfrm>
          <a:prstGeom prst="rect">
            <a:avLst/>
          </a:prstGeom>
          <a:solidFill>
            <a:schemeClr val="bg1"/>
          </a:solidFill>
          <a:ln w="76200">
            <a:solidFill>
              <a:schemeClr val="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ja-JP" altLang="en-US"/>
              <a:t>出力画面</a:t>
            </a:r>
          </a:p>
        </p:txBody>
      </p:sp>
      <p:sp>
        <p:nvSpPr>
          <p:cNvPr id="72713" name="Line 9"/>
          <p:cNvSpPr>
            <a:spLocks noChangeShapeType="1"/>
          </p:cNvSpPr>
          <p:nvPr/>
        </p:nvSpPr>
        <p:spPr bwMode="auto">
          <a:xfrm flipV="1">
            <a:off x="5132388" y="3152775"/>
            <a:ext cx="1163637" cy="2224088"/>
          </a:xfrm>
          <a:prstGeom prst="line">
            <a:avLst/>
          </a:prstGeom>
          <a:noFill/>
          <a:ln w="9525">
            <a:solidFill>
              <a:schemeClr val="hlink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72714" name="Text Box 10"/>
          <p:cNvSpPr txBox="1">
            <a:spLocks noChangeArrowheads="1"/>
          </p:cNvSpPr>
          <p:nvPr/>
        </p:nvSpPr>
        <p:spPr bwMode="auto">
          <a:xfrm>
            <a:off x="3863975" y="5326063"/>
            <a:ext cx="3414713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ja-JP" altLang="en-US">
                <a:solidFill>
                  <a:schemeClr val="hlink"/>
                </a:solidFill>
              </a:rPr>
              <a:t>ダブルクオートの中の文字がそのまま画面に表示される</a:t>
            </a:r>
          </a:p>
        </p:txBody>
      </p:sp>
      <p:sp>
        <p:nvSpPr>
          <p:cNvPr id="72715" name="Line 11"/>
          <p:cNvSpPr>
            <a:spLocks noChangeShapeType="1"/>
          </p:cNvSpPr>
          <p:nvPr/>
        </p:nvSpPr>
        <p:spPr bwMode="auto">
          <a:xfrm flipH="1" flipV="1">
            <a:off x="7069138" y="4329113"/>
            <a:ext cx="555625" cy="1643062"/>
          </a:xfrm>
          <a:prstGeom prst="line">
            <a:avLst/>
          </a:prstGeom>
          <a:noFill/>
          <a:ln w="9525">
            <a:solidFill>
              <a:schemeClr val="hlink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72716" name="Text Box 12"/>
          <p:cNvSpPr txBox="1">
            <a:spLocks noChangeArrowheads="1"/>
          </p:cNvSpPr>
          <p:nvPr/>
        </p:nvSpPr>
        <p:spPr bwMode="auto">
          <a:xfrm>
            <a:off x="5362575" y="5948363"/>
            <a:ext cx="3414713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ja-JP" b="1">
                <a:solidFill>
                  <a:srgbClr val="FF0000"/>
                </a:solidFill>
                <a:latin typeface="Courier New" pitchFamily="49" charset="0"/>
              </a:rPr>
              <a:t>%c</a:t>
            </a:r>
            <a:r>
              <a:rPr lang="ja-JP" altLang="en-US">
                <a:solidFill>
                  <a:schemeClr val="hlink"/>
                </a:solidFill>
              </a:rPr>
              <a:t>や</a:t>
            </a:r>
            <a:r>
              <a:rPr lang="en-US" altLang="ja-JP" b="1">
                <a:solidFill>
                  <a:srgbClr val="FF0000"/>
                </a:solidFill>
                <a:latin typeface="Courier New" pitchFamily="49" charset="0"/>
              </a:rPr>
              <a:t>%d</a:t>
            </a:r>
            <a:r>
              <a:rPr lang="ja-JP" altLang="en-US">
                <a:solidFill>
                  <a:schemeClr val="hlink"/>
                </a:solidFill>
              </a:rPr>
              <a:t>は，後に続く</a:t>
            </a:r>
            <a:r>
              <a:rPr lang="ja-JP" altLang="en-US" b="1">
                <a:solidFill>
                  <a:srgbClr val="FF0000"/>
                </a:solidFill>
              </a:rPr>
              <a:t>変数の値</a:t>
            </a:r>
            <a:r>
              <a:rPr lang="ja-JP" altLang="en-US">
                <a:solidFill>
                  <a:schemeClr val="hlink"/>
                </a:solidFill>
              </a:rPr>
              <a:t>が表示される</a:t>
            </a:r>
            <a:r>
              <a:rPr lang="en-US" altLang="ja-JP">
                <a:solidFill>
                  <a:schemeClr val="hlink"/>
                </a:solidFill>
              </a:rPr>
              <a:t>(</a:t>
            </a:r>
            <a:r>
              <a:rPr lang="ja-JP" altLang="en-US">
                <a:solidFill>
                  <a:schemeClr val="hlink"/>
                </a:solidFill>
              </a:rPr>
              <a:t>対応関係に注意</a:t>
            </a:r>
            <a:r>
              <a:rPr lang="en-US" altLang="ja-JP">
                <a:solidFill>
                  <a:schemeClr val="hlink"/>
                </a:solidFill>
              </a:rPr>
              <a:t>)</a:t>
            </a:r>
          </a:p>
        </p:txBody>
      </p:sp>
      <p:sp>
        <p:nvSpPr>
          <p:cNvPr id="72717" name="Line 13"/>
          <p:cNvSpPr>
            <a:spLocks noChangeShapeType="1"/>
          </p:cNvSpPr>
          <p:nvPr/>
        </p:nvSpPr>
        <p:spPr bwMode="auto">
          <a:xfrm flipV="1">
            <a:off x="5132388" y="4310063"/>
            <a:ext cx="1131887" cy="1066800"/>
          </a:xfrm>
          <a:prstGeom prst="line">
            <a:avLst/>
          </a:prstGeom>
          <a:noFill/>
          <a:ln w="9525">
            <a:solidFill>
              <a:schemeClr val="hlink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57927065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83464-0302-449C-8BF2-94C6CC30B37F}" type="slidenum">
              <a:rPr lang="en-US" altLang="ja-JP"/>
              <a:pPr/>
              <a:t>61</a:t>
            </a:fld>
            <a:endParaRPr lang="en-US" altLang="ja-JP"/>
          </a:p>
        </p:txBody>
      </p:sp>
      <p:sp>
        <p:nvSpPr>
          <p:cNvPr id="93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printf()</a:t>
            </a:r>
            <a:br>
              <a:rPr lang="en-US" altLang="ja-JP"/>
            </a:br>
            <a:r>
              <a:rPr lang="ja-JP" altLang="en-US" sz="2800"/>
              <a:t>画面に書式付きで表示する</a:t>
            </a:r>
          </a:p>
        </p:txBody>
      </p:sp>
      <p:sp>
        <p:nvSpPr>
          <p:cNvPr id="93188" name="Rectangle 4"/>
          <p:cNvSpPr>
            <a:spLocks noChangeArrowheads="1"/>
          </p:cNvSpPr>
          <p:nvPr/>
        </p:nvSpPr>
        <p:spPr bwMode="auto">
          <a:xfrm>
            <a:off x="457200" y="1543050"/>
            <a:ext cx="408305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ja-JP" sz="2000" b="1">
                <a:latin typeface="Courier New" pitchFamily="49" charset="0"/>
              </a:rPr>
              <a:t>printf("Hello, World</a:t>
            </a:r>
            <a:r>
              <a:rPr lang="en-US" altLang="ja-JP" sz="2000" b="1">
                <a:solidFill>
                  <a:srgbClr val="FF0000"/>
                </a:solidFill>
                <a:latin typeface="Courier New" pitchFamily="49" charset="0"/>
              </a:rPr>
              <a:t>\n</a:t>
            </a:r>
            <a:r>
              <a:rPr lang="en-US" altLang="ja-JP" sz="2000" b="1">
                <a:latin typeface="Courier New" pitchFamily="49" charset="0"/>
              </a:rPr>
              <a:t>");</a:t>
            </a:r>
          </a:p>
          <a:p>
            <a:r>
              <a:rPr lang="en-US" altLang="ja-JP" sz="2000" b="1">
                <a:latin typeface="Courier New" pitchFamily="49" charset="0"/>
              </a:rPr>
              <a:t>printf("Hello, World</a:t>
            </a:r>
            <a:r>
              <a:rPr lang="en-US" altLang="ja-JP" sz="2000" b="1">
                <a:solidFill>
                  <a:srgbClr val="FF0000"/>
                </a:solidFill>
                <a:latin typeface="Courier New" pitchFamily="49" charset="0"/>
              </a:rPr>
              <a:t>\n</a:t>
            </a:r>
            <a:r>
              <a:rPr lang="en-US" altLang="ja-JP" sz="2000" b="1">
                <a:latin typeface="Courier New" pitchFamily="49" charset="0"/>
              </a:rPr>
              <a:t>");</a:t>
            </a:r>
          </a:p>
        </p:txBody>
      </p:sp>
      <p:sp>
        <p:nvSpPr>
          <p:cNvPr id="93189" name="Text Box 5"/>
          <p:cNvSpPr txBox="1">
            <a:spLocks noChangeArrowheads="1"/>
          </p:cNvSpPr>
          <p:nvPr/>
        </p:nvSpPr>
        <p:spPr bwMode="auto">
          <a:xfrm>
            <a:off x="4894263" y="1543050"/>
            <a:ext cx="3948112" cy="1643063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ja-JP" b="1">
                <a:latin typeface="Courier New" pitchFamily="49" charset="0"/>
              </a:rPr>
              <a:t>$ ./test</a:t>
            </a:r>
          </a:p>
          <a:p>
            <a:pPr>
              <a:spcBef>
                <a:spcPct val="50000"/>
              </a:spcBef>
            </a:pPr>
            <a:r>
              <a:rPr lang="en-US" altLang="ja-JP" b="1">
                <a:latin typeface="Courier New" pitchFamily="49" charset="0"/>
              </a:rPr>
              <a:t>Hello, World</a:t>
            </a:r>
          </a:p>
          <a:p>
            <a:pPr>
              <a:spcBef>
                <a:spcPct val="50000"/>
              </a:spcBef>
            </a:pPr>
            <a:r>
              <a:rPr lang="en-US" altLang="ja-JP" b="1">
                <a:latin typeface="Courier New" pitchFamily="49" charset="0"/>
              </a:rPr>
              <a:t>Hello, World</a:t>
            </a:r>
          </a:p>
          <a:p>
            <a:pPr>
              <a:spcBef>
                <a:spcPct val="50000"/>
              </a:spcBef>
            </a:pPr>
            <a:r>
              <a:rPr lang="en-US" altLang="ja-JP" b="1">
                <a:latin typeface="Courier New" pitchFamily="49" charset="0"/>
              </a:rPr>
              <a:t>$ </a:t>
            </a:r>
          </a:p>
        </p:txBody>
      </p:sp>
      <p:sp>
        <p:nvSpPr>
          <p:cNvPr id="93190" name="Rectangle 6"/>
          <p:cNvSpPr>
            <a:spLocks noChangeArrowheads="1"/>
          </p:cNvSpPr>
          <p:nvPr/>
        </p:nvSpPr>
        <p:spPr bwMode="auto">
          <a:xfrm>
            <a:off x="455613" y="5286375"/>
            <a:ext cx="408305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ja-JP" sz="2000" b="1">
                <a:latin typeface="Courier New" pitchFamily="49" charset="0"/>
              </a:rPr>
              <a:t>printf("Hello, World</a:t>
            </a:r>
            <a:r>
              <a:rPr lang="en-US" altLang="ja-JP" sz="2000" b="1">
                <a:solidFill>
                  <a:srgbClr val="FF0000"/>
                </a:solidFill>
                <a:latin typeface="Courier New" pitchFamily="49" charset="0"/>
              </a:rPr>
              <a:t>\t</a:t>
            </a:r>
            <a:r>
              <a:rPr lang="en-US" altLang="ja-JP" sz="2000" b="1">
                <a:latin typeface="Courier New" pitchFamily="49" charset="0"/>
              </a:rPr>
              <a:t>");</a:t>
            </a:r>
          </a:p>
          <a:p>
            <a:r>
              <a:rPr lang="en-US" altLang="ja-JP" sz="2000" b="1">
                <a:latin typeface="Courier New" pitchFamily="49" charset="0"/>
              </a:rPr>
              <a:t>printf("Hello, World</a:t>
            </a:r>
            <a:r>
              <a:rPr lang="en-US" altLang="ja-JP" sz="2000" b="1">
                <a:solidFill>
                  <a:srgbClr val="FF0000"/>
                </a:solidFill>
                <a:latin typeface="Courier New" pitchFamily="49" charset="0"/>
              </a:rPr>
              <a:t>\n</a:t>
            </a:r>
            <a:r>
              <a:rPr lang="en-US" altLang="ja-JP" sz="2000" b="1">
                <a:latin typeface="Courier New" pitchFamily="49" charset="0"/>
              </a:rPr>
              <a:t>");</a:t>
            </a:r>
          </a:p>
        </p:txBody>
      </p:sp>
      <p:sp>
        <p:nvSpPr>
          <p:cNvPr id="93191" name="Text Box 7"/>
          <p:cNvSpPr txBox="1">
            <a:spLocks noChangeArrowheads="1"/>
          </p:cNvSpPr>
          <p:nvPr/>
        </p:nvSpPr>
        <p:spPr bwMode="auto">
          <a:xfrm>
            <a:off x="4894263" y="5286375"/>
            <a:ext cx="4224337" cy="1230313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ja-JP" b="1">
                <a:latin typeface="Courier New" pitchFamily="49" charset="0"/>
              </a:rPr>
              <a:t>$ ./test</a:t>
            </a:r>
          </a:p>
          <a:p>
            <a:pPr>
              <a:spcBef>
                <a:spcPct val="50000"/>
              </a:spcBef>
            </a:pPr>
            <a:r>
              <a:rPr lang="en-US" altLang="ja-JP" b="1">
                <a:latin typeface="Courier New" pitchFamily="49" charset="0"/>
              </a:rPr>
              <a:t>Hello, World    Hello, World</a:t>
            </a:r>
          </a:p>
          <a:p>
            <a:pPr>
              <a:spcBef>
                <a:spcPct val="50000"/>
              </a:spcBef>
            </a:pPr>
            <a:r>
              <a:rPr lang="en-US" altLang="ja-JP" b="1">
                <a:latin typeface="Courier New" pitchFamily="49" charset="0"/>
              </a:rPr>
              <a:t>$ </a:t>
            </a:r>
          </a:p>
        </p:txBody>
      </p:sp>
      <p:sp>
        <p:nvSpPr>
          <p:cNvPr id="93192" name="Rectangle 8"/>
          <p:cNvSpPr>
            <a:spLocks noChangeArrowheads="1"/>
          </p:cNvSpPr>
          <p:nvPr/>
        </p:nvSpPr>
        <p:spPr bwMode="auto">
          <a:xfrm>
            <a:off x="468313" y="3586163"/>
            <a:ext cx="408305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ja-JP" sz="2000" b="1">
                <a:latin typeface="Courier New" pitchFamily="49" charset="0"/>
              </a:rPr>
              <a:t>printf("Hello, World");</a:t>
            </a:r>
          </a:p>
          <a:p>
            <a:r>
              <a:rPr lang="en-US" altLang="ja-JP" sz="2000" b="1">
                <a:latin typeface="Courier New" pitchFamily="49" charset="0"/>
              </a:rPr>
              <a:t>printf("Hello, World</a:t>
            </a:r>
            <a:r>
              <a:rPr lang="en-US" altLang="ja-JP" sz="2000" b="1">
                <a:solidFill>
                  <a:srgbClr val="FF0000"/>
                </a:solidFill>
                <a:latin typeface="Courier New" pitchFamily="49" charset="0"/>
              </a:rPr>
              <a:t>\n</a:t>
            </a:r>
            <a:r>
              <a:rPr lang="en-US" altLang="ja-JP" sz="2000" b="1">
                <a:latin typeface="Courier New" pitchFamily="49" charset="0"/>
              </a:rPr>
              <a:t>");</a:t>
            </a:r>
          </a:p>
        </p:txBody>
      </p:sp>
      <p:sp>
        <p:nvSpPr>
          <p:cNvPr id="93193" name="Text Box 9"/>
          <p:cNvSpPr txBox="1">
            <a:spLocks noChangeArrowheads="1"/>
          </p:cNvSpPr>
          <p:nvPr/>
        </p:nvSpPr>
        <p:spPr bwMode="auto">
          <a:xfrm>
            <a:off x="4894263" y="3617913"/>
            <a:ext cx="4210050" cy="1230312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ja-JP" b="1">
                <a:latin typeface="Courier New" pitchFamily="49" charset="0"/>
              </a:rPr>
              <a:t>$ ./test</a:t>
            </a:r>
          </a:p>
          <a:p>
            <a:pPr>
              <a:spcBef>
                <a:spcPct val="50000"/>
              </a:spcBef>
            </a:pPr>
            <a:r>
              <a:rPr lang="en-US" altLang="ja-JP" b="1">
                <a:latin typeface="Courier New" pitchFamily="49" charset="0"/>
              </a:rPr>
              <a:t>Hello, WorldHello, World</a:t>
            </a:r>
          </a:p>
          <a:p>
            <a:pPr>
              <a:spcBef>
                <a:spcPct val="50000"/>
              </a:spcBef>
            </a:pPr>
            <a:r>
              <a:rPr lang="en-US" altLang="ja-JP" b="1">
                <a:latin typeface="Courier New" pitchFamily="49" charset="0"/>
              </a:rPr>
              <a:t>$ </a:t>
            </a:r>
          </a:p>
        </p:txBody>
      </p:sp>
      <p:sp>
        <p:nvSpPr>
          <p:cNvPr id="93194" name="Line 10"/>
          <p:cNvSpPr>
            <a:spLocks noChangeShapeType="1"/>
          </p:cNvSpPr>
          <p:nvPr/>
        </p:nvSpPr>
        <p:spPr bwMode="auto">
          <a:xfrm flipH="1" flipV="1">
            <a:off x="6789738" y="5994400"/>
            <a:ext cx="246062" cy="334963"/>
          </a:xfrm>
          <a:prstGeom prst="line">
            <a:avLst/>
          </a:prstGeom>
          <a:noFill/>
          <a:ln w="9525">
            <a:solidFill>
              <a:schemeClr val="hlink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93195" name="Text Box 11"/>
          <p:cNvSpPr txBox="1">
            <a:spLocks noChangeArrowheads="1"/>
          </p:cNvSpPr>
          <p:nvPr/>
        </p:nvSpPr>
        <p:spPr bwMode="auto">
          <a:xfrm>
            <a:off x="6892925" y="6184900"/>
            <a:ext cx="220662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ja-JP">
                <a:solidFill>
                  <a:schemeClr val="hlink"/>
                </a:solidFill>
              </a:rPr>
              <a:t>TAB</a:t>
            </a:r>
            <a:r>
              <a:rPr lang="ja-JP" altLang="en-US">
                <a:solidFill>
                  <a:schemeClr val="hlink"/>
                </a:solidFill>
              </a:rPr>
              <a:t>が挿入される</a:t>
            </a:r>
          </a:p>
        </p:txBody>
      </p:sp>
      <p:sp>
        <p:nvSpPr>
          <p:cNvPr id="93196" name="Line 12"/>
          <p:cNvSpPr>
            <a:spLocks noChangeShapeType="1"/>
          </p:cNvSpPr>
          <p:nvPr/>
        </p:nvSpPr>
        <p:spPr bwMode="auto">
          <a:xfrm flipH="1" flipV="1">
            <a:off x="6791325" y="2146300"/>
            <a:ext cx="246063" cy="334963"/>
          </a:xfrm>
          <a:prstGeom prst="line">
            <a:avLst/>
          </a:prstGeom>
          <a:noFill/>
          <a:ln w="9525">
            <a:solidFill>
              <a:schemeClr val="hlink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93197" name="Text Box 13"/>
          <p:cNvSpPr txBox="1">
            <a:spLocks noChangeArrowheads="1"/>
          </p:cNvSpPr>
          <p:nvPr/>
        </p:nvSpPr>
        <p:spPr bwMode="auto">
          <a:xfrm>
            <a:off x="6527800" y="2395538"/>
            <a:ext cx="220662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ja-JP" altLang="en-US">
                <a:solidFill>
                  <a:schemeClr val="hlink"/>
                </a:solidFill>
              </a:rPr>
              <a:t>改行される</a:t>
            </a:r>
          </a:p>
        </p:txBody>
      </p:sp>
      <p:sp>
        <p:nvSpPr>
          <p:cNvPr id="93198" name="Text Box 14"/>
          <p:cNvSpPr txBox="1">
            <a:spLocks noChangeArrowheads="1"/>
          </p:cNvSpPr>
          <p:nvPr/>
        </p:nvSpPr>
        <p:spPr bwMode="auto">
          <a:xfrm>
            <a:off x="4699000" y="1146175"/>
            <a:ext cx="1193800" cy="442913"/>
          </a:xfrm>
          <a:prstGeom prst="rect">
            <a:avLst/>
          </a:prstGeom>
          <a:solidFill>
            <a:schemeClr val="bg1"/>
          </a:solidFill>
          <a:ln w="76200">
            <a:solidFill>
              <a:schemeClr val="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ja-JP" altLang="en-US"/>
              <a:t>出力画面</a:t>
            </a:r>
          </a:p>
        </p:txBody>
      </p:sp>
      <p:sp>
        <p:nvSpPr>
          <p:cNvPr id="93199" name="Text Box 15"/>
          <p:cNvSpPr txBox="1">
            <a:spLocks noChangeArrowheads="1"/>
          </p:cNvSpPr>
          <p:nvPr/>
        </p:nvSpPr>
        <p:spPr bwMode="auto">
          <a:xfrm>
            <a:off x="4699000" y="3238500"/>
            <a:ext cx="1193800" cy="442913"/>
          </a:xfrm>
          <a:prstGeom prst="rect">
            <a:avLst/>
          </a:prstGeom>
          <a:solidFill>
            <a:schemeClr val="bg1"/>
          </a:solidFill>
          <a:ln w="76200">
            <a:solidFill>
              <a:schemeClr val="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ja-JP" altLang="en-US"/>
              <a:t>出力画面</a:t>
            </a:r>
          </a:p>
        </p:txBody>
      </p:sp>
      <p:sp>
        <p:nvSpPr>
          <p:cNvPr id="93200" name="Text Box 16"/>
          <p:cNvSpPr txBox="1">
            <a:spLocks noChangeArrowheads="1"/>
          </p:cNvSpPr>
          <p:nvPr/>
        </p:nvSpPr>
        <p:spPr bwMode="auto">
          <a:xfrm>
            <a:off x="4699000" y="4943475"/>
            <a:ext cx="1193800" cy="442913"/>
          </a:xfrm>
          <a:prstGeom prst="rect">
            <a:avLst/>
          </a:prstGeom>
          <a:solidFill>
            <a:schemeClr val="bg1"/>
          </a:solidFill>
          <a:ln w="76200">
            <a:solidFill>
              <a:schemeClr val="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ja-JP" altLang="en-US"/>
              <a:t>出力画面</a:t>
            </a:r>
          </a:p>
        </p:txBody>
      </p:sp>
    </p:spTree>
    <p:extLst>
      <p:ext uri="{BB962C8B-B14F-4D97-AF65-F5344CB8AC3E}">
        <p14:creationId xmlns:p14="http://schemas.microsoft.com/office/powerpoint/2010/main" val="220069257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AB500-B3CB-4DF6-9102-DB23032E5E07}" type="slidenum">
              <a:rPr lang="en-US" altLang="ja-JP"/>
              <a:pPr/>
              <a:t>62</a:t>
            </a:fld>
            <a:endParaRPr lang="en-US" altLang="ja-JP"/>
          </a:p>
        </p:txBody>
      </p:sp>
      <p:sp>
        <p:nvSpPr>
          <p:cNvPr id="9626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scanf()</a:t>
            </a:r>
            <a:br>
              <a:rPr lang="en-US" altLang="ja-JP"/>
            </a:br>
            <a:r>
              <a:rPr lang="ja-JP" altLang="en-US" sz="2800"/>
              <a:t>キーボードから入力する</a:t>
            </a:r>
          </a:p>
        </p:txBody>
      </p:sp>
      <p:sp>
        <p:nvSpPr>
          <p:cNvPr id="96261" name="Rectangle 5"/>
          <p:cNvSpPr>
            <a:spLocks noChangeArrowheads="1"/>
          </p:cNvSpPr>
          <p:nvPr/>
        </p:nvSpPr>
        <p:spPr bwMode="auto">
          <a:xfrm>
            <a:off x="360363" y="1654175"/>
            <a:ext cx="8423275" cy="3482975"/>
          </a:xfrm>
          <a:prstGeom prst="rect">
            <a:avLst/>
          </a:prstGeom>
          <a:noFill/>
          <a:ln w="38100">
            <a:solidFill>
              <a:schemeClr val="hlink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ja-JP" sz="2000" b="1">
                <a:latin typeface="Courier New" pitchFamily="49" charset="0"/>
              </a:rPr>
              <a:t>#include &lt;stdio.h&gt;</a:t>
            </a:r>
          </a:p>
          <a:p>
            <a:endParaRPr lang="en-US" altLang="ja-JP" sz="2000" b="1">
              <a:latin typeface="Courier New" pitchFamily="49" charset="0"/>
            </a:endParaRPr>
          </a:p>
          <a:p>
            <a:r>
              <a:rPr lang="en-US" altLang="ja-JP" sz="2000" b="1">
                <a:latin typeface="Courier New" pitchFamily="49" charset="0"/>
              </a:rPr>
              <a:t>int main(void)</a:t>
            </a:r>
          </a:p>
          <a:p>
            <a:r>
              <a:rPr lang="en-US" altLang="ja-JP" sz="2000" b="1">
                <a:latin typeface="Courier New" pitchFamily="49" charset="0"/>
              </a:rPr>
              <a:t>{</a:t>
            </a:r>
          </a:p>
          <a:p>
            <a:r>
              <a:rPr lang="en-US" altLang="ja-JP" sz="2000" b="1">
                <a:latin typeface="Courier New" pitchFamily="49" charset="0"/>
              </a:rPr>
              <a:t>  int num;</a:t>
            </a:r>
          </a:p>
          <a:p>
            <a:endParaRPr lang="en-US" altLang="ja-JP" sz="2000" b="1">
              <a:latin typeface="Courier New" pitchFamily="49" charset="0"/>
            </a:endParaRPr>
          </a:p>
          <a:p>
            <a:r>
              <a:rPr lang="en-US" altLang="ja-JP" sz="2000" b="1">
                <a:latin typeface="Courier New" pitchFamily="49" charset="0"/>
              </a:rPr>
              <a:t>  scanf("</a:t>
            </a:r>
            <a:r>
              <a:rPr lang="en-US" altLang="ja-JP" sz="2000" b="1">
                <a:solidFill>
                  <a:srgbClr val="FF0000"/>
                </a:solidFill>
                <a:latin typeface="Courier New" pitchFamily="49" charset="0"/>
              </a:rPr>
              <a:t>%d</a:t>
            </a:r>
            <a:r>
              <a:rPr lang="en-US" altLang="ja-JP" sz="2000" b="1">
                <a:latin typeface="Courier New" pitchFamily="49" charset="0"/>
              </a:rPr>
              <a:t>", &amp;num);</a:t>
            </a:r>
          </a:p>
          <a:p>
            <a:r>
              <a:rPr lang="en-US" altLang="ja-JP" sz="2000" b="1">
                <a:latin typeface="Courier New" pitchFamily="49" charset="0"/>
              </a:rPr>
              <a:t>  printf("d = %d\n", num);</a:t>
            </a:r>
          </a:p>
          <a:p>
            <a:endParaRPr lang="en-US" altLang="ja-JP" sz="2000" b="1">
              <a:latin typeface="Courier New" pitchFamily="49" charset="0"/>
            </a:endParaRPr>
          </a:p>
          <a:p>
            <a:r>
              <a:rPr lang="en-US" altLang="ja-JP" sz="2000" b="1">
                <a:latin typeface="Courier New" pitchFamily="49" charset="0"/>
              </a:rPr>
              <a:t>  return 0;</a:t>
            </a:r>
          </a:p>
          <a:p>
            <a:r>
              <a:rPr lang="en-US" altLang="ja-JP" sz="2000" b="1">
                <a:latin typeface="Courier New" pitchFamily="49" charset="0"/>
              </a:rPr>
              <a:t>}</a:t>
            </a:r>
          </a:p>
        </p:txBody>
      </p:sp>
      <p:sp>
        <p:nvSpPr>
          <p:cNvPr id="96262" name="Text Box 6"/>
          <p:cNvSpPr txBox="1">
            <a:spLocks noChangeArrowheads="1"/>
          </p:cNvSpPr>
          <p:nvPr/>
        </p:nvSpPr>
        <p:spPr bwMode="auto">
          <a:xfrm>
            <a:off x="5584825" y="517525"/>
            <a:ext cx="3030538" cy="1778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ja-JP" b="1" dirty="0">
                <a:solidFill>
                  <a:srgbClr val="FF0000"/>
                </a:solidFill>
                <a:latin typeface="Courier New" pitchFamily="49" charset="0"/>
              </a:rPr>
              <a:t>%c char</a:t>
            </a:r>
            <a:br>
              <a:rPr lang="en-US" altLang="ja-JP" dirty="0">
                <a:solidFill>
                  <a:srgbClr val="FF0000"/>
                </a:solidFill>
                <a:latin typeface="Courier New" pitchFamily="49" charset="0"/>
              </a:rPr>
            </a:br>
            <a:r>
              <a:rPr lang="en-US" altLang="ja-JP" b="1" dirty="0">
                <a:solidFill>
                  <a:srgbClr val="FF0000"/>
                </a:solidFill>
                <a:latin typeface="Courier New" pitchFamily="49" charset="0"/>
              </a:rPr>
              <a:t>%d </a:t>
            </a:r>
            <a:r>
              <a:rPr lang="en-US" altLang="ja-JP" b="1" dirty="0" err="1">
                <a:solidFill>
                  <a:srgbClr val="FF0000"/>
                </a:solidFill>
                <a:latin typeface="Courier New" pitchFamily="49" charset="0"/>
              </a:rPr>
              <a:t>int</a:t>
            </a:r>
            <a:br>
              <a:rPr lang="en-US" altLang="ja-JP" b="1" dirty="0">
                <a:solidFill>
                  <a:srgbClr val="FF0000"/>
                </a:solidFill>
                <a:latin typeface="Courier New" pitchFamily="49" charset="0"/>
              </a:rPr>
            </a:br>
            <a:r>
              <a:rPr lang="en-US" altLang="ja-JP" b="1" dirty="0">
                <a:solidFill>
                  <a:srgbClr val="FF0000"/>
                </a:solidFill>
                <a:latin typeface="Courier New" pitchFamily="49" charset="0"/>
              </a:rPr>
              <a:t>%</a:t>
            </a:r>
            <a:r>
              <a:rPr lang="en-US" altLang="ja-JP" b="1" dirty="0" err="1">
                <a:solidFill>
                  <a:srgbClr val="FF0000"/>
                </a:solidFill>
                <a:latin typeface="Courier New" pitchFamily="49" charset="0"/>
              </a:rPr>
              <a:t>ld</a:t>
            </a:r>
            <a:r>
              <a:rPr lang="en-US" altLang="ja-JP" b="1" dirty="0">
                <a:solidFill>
                  <a:srgbClr val="FF0000"/>
                </a:solidFill>
                <a:latin typeface="Courier New" pitchFamily="49" charset="0"/>
              </a:rPr>
              <a:t> long </a:t>
            </a:r>
            <a:r>
              <a:rPr lang="en-US" altLang="ja-JP" b="1" dirty="0" err="1">
                <a:solidFill>
                  <a:srgbClr val="FF0000"/>
                </a:solidFill>
                <a:latin typeface="Courier New" pitchFamily="49" charset="0"/>
              </a:rPr>
              <a:t>int</a:t>
            </a:r>
            <a:br>
              <a:rPr lang="en-US" altLang="ja-JP" b="1" dirty="0">
                <a:solidFill>
                  <a:srgbClr val="FF0000"/>
                </a:solidFill>
                <a:latin typeface="Courier New" pitchFamily="49" charset="0"/>
              </a:rPr>
            </a:br>
            <a:r>
              <a:rPr lang="en-US" altLang="ja-JP" b="1" dirty="0">
                <a:solidFill>
                  <a:srgbClr val="FF0000"/>
                </a:solidFill>
                <a:latin typeface="Courier New" pitchFamily="49" charset="0"/>
              </a:rPr>
              <a:t>%u unsigned </a:t>
            </a:r>
            <a:r>
              <a:rPr lang="en-US" altLang="ja-JP" b="1" dirty="0" err="1">
                <a:solidFill>
                  <a:srgbClr val="FF0000"/>
                </a:solidFill>
                <a:latin typeface="Courier New" pitchFamily="49" charset="0"/>
              </a:rPr>
              <a:t>int</a:t>
            </a:r>
            <a:br>
              <a:rPr lang="en-US" altLang="ja-JP" dirty="0">
                <a:solidFill>
                  <a:srgbClr val="FF0000"/>
                </a:solidFill>
                <a:latin typeface="Courier New" pitchFamily="49" charset="0"/>
              </a:rPr>
            </a:br>
            <a:r>
              <a:rPr lang="en-US" altLang="ja-JP" b="1" dirty="0">
                <a:solidFill>
                  <a:srgbClr val="FF0000"/>
                </a:solidFill>
                <a:latin typeface="Courier New" pitchFamily="49" charset="0"/>
              </a:rPr>
              <a:t>%f float</a:t>
            </a:r>
            <a:br>
              <a:rPr lang="en-US" altLang="ja-JP" dirty="0">
                <a:solidFill>
                  <a:srgbClr val="FF0000"/>
                </a:solidFill>
                <a:latin typeface="Courier New" pitchFamily="49" charset="0"/>
              </a:rPr>
            </a:br>
            <a:r>
              <a:rPr lang="en-US" altLang="ja-JP" b="1" dirty="0">
                <a:solidFill>
                  <a:srgbClr val="FF0000"/>
                </a:solidFill>
                <a:latin typeface="Courier New" pitchFamily="49" charset="0"/>
              </a:rPr>
              <a:t>%f double</a:t>
            </a:r>
          </a:p>
        </p:txBody>
      </p:sp>
      <p:sp>
        <p:nvSpPr>
          <p:cNvPr id="96264" name="Text Box 8"/>
          <p:cNvSpPr txBox="1">
            <a:spLocks noChangeArrowheads="1"/>
          </p:cNvSpPr>
          <p:nvPr/>
        </p:nvSpPr>
        <p:spPr bwMode="auto">
          <a:xfrm>
            <a:off x="5595938" y="2909888"/>
            <a:ext cx="3030537" cy="1643062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ja-JP" b="1">
                <a:latin typeface="Courier New" pitchFamily="49" charset="0"/>
              </a:rPr>
              <a:t>$ ./sample</a:t>
            </a:r>
          </a:p>
          <a:p>
            <a:pPr>
              <a:spcBef>
                <a:spcPct val="50000"/>
              </a:spcBef>
            </a:pPr>
            <a:r>
              <a:rPr lang="en-US" altLang="ja-JP" b="1" u="sng">
                <a:latin typeface="Courier New" pitchFamily="49" charset="0"/>
              </a:rPr>
              <a:t>10</a:t>
            </a:r>
          </a:p>
          <a:p>
            <a:pPr>
              <a:spcBef>
                <a:spcPct val="50000"/>
              </a:spcBef>
            </a:pPr>
            <a:r>
              <a:rPr lang="en-US" altLang="ja-JP" b="1">
                <a:latin typeface="Courier New" pitchFamily="49" charset="0"/>
              </a:rPr>
              <a:t>d = 10</a:t>
            </a:r>
          </a:p>
          <a:p>
            <a:pPr>
              <a:spcBef>
                <a:spcPct val="50000"/>
              </a:spcBef>
            </a:pPr>
            <a:r>
              <a:rPr lang="en-US" altLang="ja-JP" b="1">
                <a:latin typeface="Courier New" pitchFamily="49" charset="0"/>
              </a:rPr>
              <a:t>$</a:t>
            </a:r>
          </a:p>
        </p:txBody>
      </p:sp>
      <p:sp>
        <p:nvSpPr>
          <p:cNvPr id="96265" name="Text Box 9"/>
          <p:cNvSpPr txBox="1">
            <a:spLocks noChangeArrowheads="1"/>
          </p:cNvSpPr>
          <p:nvPr/>
        </p:nvSpPr>
        <p:spPr bwMode="auto">
          <a:xfrm>
            <a:off x="5238750" y="2509838"/>
            <a:ext cx="1193800" cy="442912"/>
          </a:xfrm>
          <a:prstGeom prst="rect">
            <a:avLst/>
          </a:prstGeom>
          <a:solidFill>
            <a:schemeClr val="bg1"/>
          </a:solidFill>
          <a:ln w="76200">
            <a:solidFill>
              <a:schemeClr val="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ja-JP" altLang="en-US"/>
              <a:t>出力画面</a:t>
            </a:r>
          </a:p>
        </p:txBody>
      </p:sp>
      <p:sp>
        <p:nvSpPr>
          <p:cNvPr id="96266" name="Line 10"/>
          <p:cNvSpPr>
            <a:spLocks noChangeShapeType="1"/>
          </p:cNvSpPr>
          <p:nvPr/>
        </p:nvSpPr>
        <p:spPr bwMode="auto">
          <a:xfrm flipV="1">
            <a:off x="4572000" y="3657600"/>
            <a:ext cx="1238250" cy="1624013"/>
          </a:xfrm>
          <a:prstGeom prst="line">
            <a:avLst/>
          </a:prstGeom>
          <a:noFill/>
          <a:ln w="9525">
            <a:solidFill>
              <a:schemeClr val="hlink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96267" name="Text Box 11"/>
          <p:cNvSpPr txBox="1">
            <a:spLocks noChangeArrowheads="1"/>
          </p:cNvSpPr>
          <p:nvPr/>
        </p:nvSpPr>
        <p:spPr bwMode="auto">
          <a:xfrm>
            <a:off x="2633663" y="5265738"/>
            <a:ext cx="3260725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ja-JP" altLang="en-US">
                <a:solidFill>
                  <a:schemeClr val="hlink"/>
                </a:solidFill>
              </a:rPr>
              <a:t>キーボードから「</a:t>
            </a:r>
            <a:r>
              <a:rPr lang="en-US" altLang="ja-JP">
                <a:solidFill>
                  <a:schemeClr val="hlink"/>
                </a:solidFill>
              </a:rPr>
              <a:t>1</a:t>
            </a:r>
            <a:r>
              <a:rPr lang="ja-JP" altLang="en-US">
                <a:solidFill>
                  <a:schemeClr val="hlink"/>
                </a:solidFill>
              </a:rPr>
              <a:t>」，「</a:t>
            </a:r>
            <a:r>
              <a:rPr lang="en-US" altLang="ja-JP">
                <a:solidFill>
                  <a:schemeClr val="hlink"/>
                </a:solidFill>
              </a:rPr>
              <a:t>0</a:t>
            </a:r>
            <a:r>
              <a:rPr lang="ja-JP" altLang="en-US">
                <a:solidFill>
                  <a:schemeClr val="hlink"/>
                </a:solidFill>
              </a:rPr>
              <a:t>」，「</a:t>
            </a:r>
            <a:r>
              <a:rPr lang="en-US" altLang="ja-JP">
                <a:solidFill>
                  <a:schemeClr val="hlink"/>
                </a:solidFill>
              </a:rPr>
              <a:t>Enter</a:t>
            </a:r>
            <a:r>
              <a:rPr lang="ja-JP" altLang="en-US">
                <a:solidFill>
                  <a:schemeClr val="hlink"/>
                </a:solidFill>
              </a:rPr>
              <a:t>キー」と入力する</a:t>
            </a:r>
          </a:p>
        </p:txBody>
      </p:sp>
      <p:sp>
        <p:nvSpPr>
          <p:cNvPr id="96268" name="Text Box 12"/>
          <p:cNvSpPr txBox="1">
            <a:spLocks noChangeArrowheads="1"/>
          </p:cNvSpPr>
          <p:nvPr/>
        </p:nvSpPr>
        <p:spPr bwMode="auto">
          <a:xfrm>
            <a:off x="944563" y="5981700"/>
            <a:ext cx="3182937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ja-JP" altLang="en-US">
                <a:solidFill>
                  <a:schemeClr val="hlink"/>
                </a:solidFill>
              </a:rPr>
              <a:t>キーボードから整数を入力したい場合には，</a:t>
            </a:r>
            <a:r>
              <a:rPr lang="en-US" altLang="ja-JP" b="1">
                <a:solidFill>
                  <a:srgbClr val="FF0000"/>
                </a:solidFill>
                <a:latin typeface="Courier New" pitchFamily="49" charset="0"/>
              </a:rPr>
              <a:t>%d</a:t>
            </a:r>
            <a:endParaRPr lang="en-US" altLang="ja-JP">
              <a:solidFill>
                <a:schemeClr val="hlink"/>
              </a:solidFill>
            </a:endParaRPr>
          </a:p>
        </p:txBody>
      </p:sp>
      <p:sp>
        <p:nvSpPr>
          <p:cNvPr id="96269" name="Line 13"/>
          <p:cNvSpPr>
            <a:spLocks noChangeShapeType="1"/>
          </p:cNvSpPr>
          <p:nvPr/>
        </p:nvSpPr>
        <p:spPr bwMode="auto">
          <a:xfrm flipH="1" flipV="1">
            <a:off x="2120900" y="3825875"/>
            <a:ext cx="560388" cy="2212975"/>
          </a:xfrm>
          <a:prstGeom prst="line">
            <a:avLst/>
          </a:prstGeom>
          <a:noFill/>
          <a:ln w="9525">
            <a:solidFill>
              <a:schemeClr val="hlink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96270" name="Line 14"/>
          <p:cNvSpPr>
            <a:spLocks noChangeShapeType="1"/>
          </p:cNvSpPr>
          <p:nvPr/>
        </p:nvSpPr>
        <p:spPr bwMode="auto">
          <a:xfrm flipH="1">
            <a:off x="2817813" y="3249613"/>
            <a:ext cx="236537" cy="390525"/>
          </a:xfrm>
          <a:prstGeom prst="line">
            <a:avLst/>
          </a:prstGeom>
          <a:noFill/>
          <a:ln w="9525">
            <a:solidFill>
              <a:schemeClr val="hlink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96271" name="Text Box 15"/>
          <p:cNvSpPr txBox="1">
            <a:spLocks noChangeArrowheads="1"/>
          </p:cNvSpPr>
          <p:nvPr/>
        </p:nvSpPr>
        <p:spPr bwMode="auto">
          <a:xfrm>
            <a:off x="2306638" y="2478088"/>
            <a:ext cx="2730500" cy="779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ja-JP" altLang="en-US">
                <a:solidFill>
                  <a:schemeClr val="hlink"/>
                </a:solidFill>
              </a:rPr>
              <a:t>整数型</a:t>
            </a:r>
            <a:r>
              <a:rPr lang="en-US" altLang="ja-JP">
                <a:solidFill>
                  <a:schemeClr val="hlink"/>
                </a:solidFill>
              </a:rPr>
              <a:t>(int</a:t>
            </a:r>
            <a:r>
              <a:rPr lang="ja-JP" altLang="en-US">
                <a:solidFill>
                  <a:schemeClr val="hlink"/>
                </a:solidFill>
              </a:rPr>
              <a:t>型</a:t>
            </a:r>
            <a:r>
              <a:rPr lang="en-US" altLang="ja-JP">
                <a:solidFill>
                  <a:schemeClr val="hlink"/>
                </a:solidFill>
              </a:rPr>
              <a:t>)</a:t>
            </a:r>
            <a:r>
              <a:rPr lang="ja-JP" altLang="en-US">
                <a:solidFill>
                  <a:schemeClr val="hlink"/>
                </a:solidFill>
              </a:rPr>
              <a:t>の変数</a:t>
            </a:r>
          </a:p>
          <a:p>
            <a:pPr algn="ctr">
              <a:spcBef>
                <a:spcPct val="50000"/>
              </a:spcBef>
            </a:pPr>
            <a:r>
              <a:rPr lang="ja-JP" altLang="en-US">
                <a:solidFill>
                  <a:schemeClr val="hlink"/>
                </a:solidFill>
              </a:rPr>
              <a:t>変数の前に「</a:t>
            </a:r>
            <a:r>
              <a:rPr lang="en-US" altLang="ja-JP">
                <a:solidFill>
                  <a:schemeClr val="hlink"/>
                </a:solidFill>
              </a:rPr>
              <a:t>&amp;</a:t>
            </a:r>
            <a:r>
              <a:rPr lang="ja-JP" altLang="en-US">
                <a:solidFill>
                  <a:schemeClr val="hlink"/>
                </a:solidFill>
              </a:rPr>
              <a:t>」を付ける</a:t>
            </a:r>
          </a:p>
        </p:txBody>
      </p:sp>
    </p:spTree>
    <p:extLst>
      <p:ext uri="{BB962C8B-B14F-4D97-AF65-F5344CB8AC3E}">
        <p14:creationId xmlns:p14="http://schemas.microsoft.com/office/powerpoint/2010/main" val="408625089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58FA40-FB04-4944-AF57-51CCA3F5F1DC}" type="slidenum">
              <a:rPr lang="en-US" altLang="ja-JP"/>
              <a:pPr/>
              <a:t>63</a:t>
            </a:fld>
            <a:endParaRPr lang="en-US" altLang="ja-JP"/>
          </a:p>
        </p:txBody>
      </p:sp>
      <p:sp>
        <p:nvSpPr>
          <p:cNvPr id="983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scanf()</a:t>
            </a:r>
            <a:br>
              <a:rPr lang="en-US" altLang="ja-JP"/>
            </a:br>
            <a:r>
              <a:rPr lang="ja-JP" altLang="en-US" sz="2800"/>
              <a:t>キーボードから入力する</a:t>
            </a:r>
          </a:p>
        </p:txBody>
      </p:sp>
      <p:sp>
        <p:nvSpPr>
          <p:cNvPr id="98307" name="Rectangle 3"/>
          <p:cNvSpPr>
            <a:spLocks noChangeArrowheads="1"/>
          </p:cNvSpPr>
          <p:nvPr/>
        </p:nvSpPr>
        <p:spPr bwMode="auto">
          <a:xfrm>
            <a:off x="360363" y="1654175"/>
            <a:ext cx="8423275" cy="3482975"/>
          </a:xfrm>
          <a:prstGeom prst="rect">
            <a:avLst/>
          </a:prstGeom>
          <a:noFill/>
          <a:ln w="38100">
            <a:solidFill>
              <a:schemeClr val="hlink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ja-JP" sz="2000" b="1">
                <a:latin typeface="Courier New" pitchFamily="49" charset="0"/>
              </a:rPr>
              <a:t>#include &lt;stdio.h&gt;</a:t>
            </a:r>
          </a:p>
          <a:p>
            <a:endParaRPr lang="en-US" altLang="ja-JP" sz="2000" b="1">
              <a:latin typeface="Courier New" pitchFamily="49" charset="0"/>
            </a:endParaRPr>
          </a:p>
          <a:p>
            <a:r>
              <a:rPr lang="en-US" altLang="ja-JP" sz="2000" b="1">
                <a:latin typeface="Courier New" pitchFamily="49" charset="0"/>
              </a:rPr>
              <a:t>int main(void)</a:t>
            </a:r>
          </a:p>
          <a:p>
            <a:r>
              <a:rPr lang="en-US" altLang="ja-JP" sz="2000" b="1">
                <a:latin typeface="Courier New" pitchFamily="49" charset="0"/>
              </a:rPr>
              <a:t>{</a:t>
            </a:r>
          </a:p>
          <a:p>
            <a:r>
              <a:rPr lang="en-US" altLang="ja-JP" sz="2000" b="1">
                <a:latin typeface="Courier New" pitchFamily="49" charset="0"/>
              </a:rPr>
              <a:t>  char c;</a:t>
            </a:r>
          </a:p>
          <a:p>
            <a:endParaRPr lang="en-US" altLang="ja-JP" sz="2000" b="1">
              <a:latin typeface="Courier New" pitchFamily="49" charset="0"/>
            </a:endParaRPr>
          </a:p>
          <a:p>
            <a:r>
              <a:rPr lang="en-US" altLang="ja-JP" sz="2000" b="1">
                <a:latin typeface="Courier New" pitchFamily="49" charset="0"/>
              </a:rPr>
              <a:t>  scanf("</a:t>
            </a:r>
            <a:r>
              <a:rPr lang="en-US" altLang="ja-JP" sz="2000" b="1">
                <a:solidFill>
                  <a:srgbClr val="FF0000"/>
                </a:solidFill>
                <a:latin typeface="Courier New" pitchFamily="49" charset="0"/>
              </a:rPr>
              <a:t>%c</a:t>
            </a:r>
            <a:r>
              <a:rPr lang="en-US" altLang="ja-JP" sz="2000" b="1">
                <a:latin typeface="Courier New" pitchFamily="49" charset="0"/>
              </a:rPr>
              <a:t>", &amp;c);</a:t>
            </a:r>
          </a:p>
          <a:p>
            <a:r>
              <a:rPr lang="en-US" altLang="ja-JP" sz="2000" b="1">
                <a:latin typeface="Courier New" pitchFamily="49" charset="0"/>
              </a:rPr>
              <a:t>  printf("c = %c\n", c);</a:t>
            </a:r>
          </a:p>
          <a:p>
            <a:endParaRPr lang="en-US" altLang="ja-JP" sz="2000" b="1">
              <a:latin typeface="Courier New" pitchFamily="49" charset="0"/>
            </a:endParaRPr>
          </a:p>
          <a:p>
            <a:r>
              <a:rPr lang="en-US" altLang="ja-JP" sz="2000" b="1">
                <a:latin typeface="Courier New" pitchFamily="49" charset="0"/>
              </a:rPr>
              <a:t>  return 0;</a:t>
            </a:r>
          </a:p>
          <a:p>
            <a:r>
              <a:rPr lang="en-US" altLang="ja-JP" sz="2000" b="1">
                <a:latin typeface="Courier New" pitchFamily="49" charset="0"/>
              </a:rPr>
              <a:t>}</a:t>
            </a:r>
          </a:p>
        </p:txBody>
      </p:sp>
      <p:sp>
        <p:nvSpPr>
          <p:cNvPr id="98308" name="Text Box 4"/>
          <p:cNvSpPr txBox="1">
            <a:spLocks noChangeArrowheads="1"/>
          </p:cNvSpPr>
          <p:nvPr/>
        </p:nvSpPr>
        <p:spPr bwMode="auto">
          <a:xfrm>
            <a:off x="5584825" y="517525"/>
            <a:ext cx="2714625" cy="1778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ja-JP" b="1" dirty="0">
                <a:solidFill>
                  <a:srgbClr val="FF0000"/>
                </a:solidFill>
                <a:latin typeface="Courier New" pitchFamily="49" charset="0"/>
              </a:rPr>
              <a:t>%c char</a:t>
            </a:r>
            <a:br>
              <a:rPr lang="en-US" altLang="ja-JP" dirty="0">
                <a:solidFill>
                  <a:srgbClr val="FF0000"/>
                </a:solidFill>
                <a:latin typeface="Courier New" pitchFamily="49" charset="0"/>
              </a:rPr>
            </a:br>
            <a:r>
              <a:rPr lang="en-US" altLang="ja-JP" b="1" dirty="0">
                <a:solidFill>
                  <a:srgbClr val="FF0000"/>
                </a:solidFill>
                <a:latin typeface="Courier New" pitchFamily="49" charset="0"/>
              </a:rPr>
              <a:t>%d </a:t>
            </a:r>
            <a:r>
              <a:rPr lang="en-US" altLang="ja-JP" b="1" dirty="0" err="1">
                <a:solidFill>
                  <a:srgbClr val="FF0000"/>
                </a:solidFill>
                <a:latin typeface="Courier New" pitchFamily="49" charset="0"/>
              </a:rPr>
              <a:t>int</a:t>
            </a:r>
            <a:br>
              <a:rPr lang="en-US" altLang="ja-JP" b="1" dirty="0">
                <a:solidFill>
                  <a:srgbClr val="FF0000"/>
                </a:solidFill>
                <a:latin typeface="Courier New" pitchFamily="49" charset="0"/>
              </a:rPr>
            </a:br>
            <a:r>
              <a:rPr lang="en-US" altLang="ja-JP" b="1" dirty="0">
                <a:solidFill>
                  <a:srgbClr val="FF0000"/>
                </a:solidFill>
                <a:latin typeface="Courier New" pitchFamily="49" charset="0"/>
              </a:rPr>
              <a:t>%</a:t>
            </a:r>
            <a:r>
              <a:rPr lang="en-US" altLang="ja-JP" b="1" dirty="0" err="1">
                <a:solidFill>
                  <a:srgbClr val="FF0000"/>
                </a:solidFill>
                <a:latin typeface="Courier New" pitchFamily="49" charset="0"/>
              </a:rPr>
              <a:t>ld</a:t>
            </a:r>
            <a:r>
              <a:rPr lang="en-US" altLang="ja-JP" b="1" dirty="0">
                <a:solidFill>
                  <a:srgbClr val="FF0000"/>
                </a:solidFill>
                <a:latin typeface="Courier New" pitchFamily="49" charset="0"/>
              </a:rPr>
              <a:t> long </a:t>
            </a:r>
            <a:r>
              <a:rPr lang="en-US" altLang="ja-JP" b="1" dirty="0" err="1">
                <a:solidFill>
                  <a:srgbClr val="FF0000"/>
                </a:solidFill>
                <a:latin typeface="Courier New" pitchFamily="49" charset="0"/>
              </a:rPr>
              <a:t>int</a:t>
            </a:r>
            <a:br>
              <a:rPr lang="en-US" altLang="ja-JP" b="1" dirty="0">
                <a:solidFill>
                  <a:srgbClr val="FF0000"/>
                </a:solidFill>
                <a:latin typeface="Courier New" pitchFamily="49" charset="0"/>
              </a:rPr>
            </a:br>
            <a:r>
              <a:rPr lang="en-US" altLang="ja-JP" b="1" dirty="0">
                <a:solidFill>
                  <a:srgbClr val="FF0000"/>
                </a:solidFill>
                <a:latin typeface="Courier New" pitchFamily="49" charset="0"/>
              </a:rPr>
              <a:t>%u unsigned </a:t>
            </a:r>
            <a:r>
              <a:rPr lang="en-US" altLang="ja-JP" b="1" dirty="0" err="1">
                <a:solidFill>
                  <a:srgbClr val="FF0000"/>
                </a:solidFill>
                <a:latin typeface="Courier New" pitchFamily="49" charset="0"/>
              </a:rPr>
              <a:t>int</a:t>
            </a:r>
            <a:br>
              <a:rPr lang="en-US" altLang="ja-JP" dirty="0">
                <a:solidFill>
                  <a:srgbClr val="FF0000"/>
                </a:solidFill>
                <a:latin typeface="Courier New" pitchFamily="49" charset="0"/>
              </a:rPr>
            </a:br>
            <a:r>
              <a:rPr lang="en-US" altLang="ja-JP" b="1" dirty="0">
                <a:solidFill>
                  <a:srgbClr val="FF0000"/>
                </a:solidFill>
                <a:latin typeface="Courier New" pitchFamily="49" charset="0"/>
              </a:rPr>
              <a:t>%f float</a:t>
            </a:r>
            <a:br>
              <a:rPr lang="en-US" altLang="ja-JP">
                <a:solidFill>
                  <a:srgbClr val="FF0000"/>
                </a:solidFill>
                <a:latin typeface="Courier New" pitchFamily="49" charset="0"/>
              </a:rPr>
            </a:br>
            <a:r>
              <a:rPr lang="en-US" altLang="ja-JP" b="1">
                <a:solidFill>
                  <a:srgbClr val="FF0000"/>
                </a:solidFill>
                <a:latin typeface="Courier New" pitchFamily="49" charset="0"/>
              </a:rPr>
              <a:t>%f </a:t>
            </a:r>
            <a:r>
              <a:rPr lang="en-US" altLang="ja-JP" b="1" dirty="0">
                <a:solidFill>
                  <a:srgbClr val="FF0000"/>
                </a:solidFill>
                <a:latin typeface="Courier New" pitchFamily="49" charset="0"/>
              </a:rPr>
              <a:t>double</a:t>
            </a:r>
          </a:p>
        </p:txBody>
      </p:sp>
      <p:sp>
        <p:nvSpPr>
          <p:cNvPr id="98309" name="Text Box 5"/>
          <p:cNvSpPr txBox="1">
            <a:spLocks noChangeArrowheads="1"/>
          </p:cNvSpPr>
          <p:nvPr/>
        </p:nvSpPr>
        <p:spPr bwMode="auto">
          <a:xfrm>
            <a:off x="5627688" y="2895600"/>
            <a:ext cx="2714625" cy="1643063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ja-JP" b="1">
                <a:latin typeface="Courier New" pitchFamily="49" charset="0"/>
              </a:rPr>
              <a:t>$ ./sample</a:t>
            </a:r>
          </a:p>
          <a:p>
            <a:pPr>
              <a:spcBef>
                <a:spcPct val="50000"/>
              </a:spcBef>
            </a:pPr>
            <a:r>
              <a:rPr lang="en-US" altLang="ja-JP" b="1" u="sng">
                <a:latin typeface="Courier New" pitchFamily="49" charset="0"/>
              </a:rPr>
              <a:t>A</a:t>
            </a:r>
          </a:p>
          <a:p>
            <a:pPr>
              <a:spcBef>
                <a:spcPct val="50000"/>
              </a:spcBef>
            </a:pPr>
            <a:r>
              <a:rPr lang="en-US" altLang="ja-JP" b="1">
                <a:latin typeface="Courier New" pitchFamily="49" charset="0"/>
              </a:rPr>
              <a:t>c = A</a:t>
            </a:r>
          </a:p>
          <a:p>
            <a:pPr>
              <a:spcBef>
                <a:spcPct val="50000"/>
              </a:spcBef>
            </a:pPr>
            <a:r>
              <a:rPr lang="en-US" altLang="ja-JP" b="1">
                <a:latin typeface="Courier New" pitchFamily="49" charset="0"/>
              </a:rPr>
              <a:t>$</a:t>
            </a:r>
          </a:p>
        </p:txBody>
      </p:sp>
      <p:sp>
        <p:nvSpPr>
          <p:cNvPr id="98310" name="Text Box 6"/>
          <p:cNvSpPr txBox="1">
            <a:spLocks noChangeArrowheads="1"/>
          </p:cNvSpPr>
          <p:nvPr/>
        </p:nvSpPr>
        <p:spPr bwMode="auto">
          <a:xfrm>
            <a:off x="5238750" y="2509838"/>
            <a:ext cx="1193800" cy="442912"/>
          </a:xfrm>
          <a:prstGeom prst="rect">
            <a:avLst/>
          </a:prstGeom>
          <a:solidFill>
            <a:schemeClr val="bg1"/>
          </a:solidFill>
          <a:ln w="76200">
            <a:solidFill>
              <a:schemeClr val="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ja-JP" altLang="en-US"/>
              <a:t>出力画面</a:t>
            </a:r>
          </a:p>
        </p:txBody>
      </p:sp>
      <p:sp>
        <p:nvSpPr>
          <p:cNvPr id="98311" name="Line 7"/>
          <p:cNvSpPr>
            <a:spLocks noChangeShapeType="1"/>
          </p:cNvSpPr>
          <p:nvPr/>
        </p:nvSpPr>
        <p:spPr bwMode="auto">
          <a:xfrm flipV="1">
            <a:off x="4772025" y="3657600"/>
            <a:ext cx="1038225" cy="1811338"/>
          </a:xfrm>
          <a:prstGeom prst="line">
            <a:avLst/>
          </a:prstGeom>
          <a:noFill/>
          <a:ln w="9525">
            <a:solidFill>
              <a:schemeClr val="hlink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98312" name="Text Box 8"/>
          <p:cNvSpPr txBox="1">
            <a:spLocks noChangeArrowheads="1"/>
          </p:cNvSpPr>
          <p:nvPr/>
        </p:nvSpPr>
        <p:spPr bwMode="auto">
          <a:xfrm>
            <a:off x="3160713" y="5465763"/>
            <a:ext cx="50419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ja-JP" altLang="en-US">
                <a:solidFill>
                  <a:schemeClr val="hlink"/>
                </a:solidFill>
              </a:rPr>
              <a:t>キーボードから「</a:t>
            </a:r>
            <a:r>
              <a:rPr lang="en-US" altLang="ja-JP">
                <a:solidFill>
                  <a:schemeClr val="hlink"/>
                </a:solidFill>
              </a:rPr>
              <a:t>A</a:t>
            </a:r>
            <a:r>
              <a:rPr lang="ja-JP" altLang="en-US">
                <a:solidFill>
                  <a:schemeClr val="hlink"/>
                </a:solidFill>
              </a:rPr>
              <a:t>」，「</a:t>
            </a:r>
            <a:r>
              <a:rPr lang="en-US" altLang="ja-JP">
                <a:solidFill>
                  <a:schemeClr val="hlink"/>
                </a:solidFill>
              </a:rPr>
              <a:t>Enter</a:t>
            </a:r>
            <a:r>
              <a:rPr lang="ja-JP" altLang="en-US">
                <a:solidFill>
                  <a:schemeClr val="hlink"/>
                </a:solidFill>
              </a:rPr>
              <a:t>キー」と入力する</a:t>
            </a:r>
          </a:p>
        </p:txBody>
      </p:sp>
      <p:sp>
        <p:nvSpPr>
          <p:cNvPr id="98313" name="Text Box 9"/>
          <p:cNvSpPr txBox="1">
            <a:spLocks noChangeArrowheads="1"/>
          </p:cNvSpPr>
          <p:nvPr/>
        </p:nvSpPr>
        <p:spPr bwMode="auto">
          <a:xfrm>
            <a:off x="944563" y="5981700"/>
            <a:ext cx="3182937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ja-JP" altLang="en-US">
                <a:solidFill>
                  <a:schemeClr val="hlink"/>
                </a:solidFill>
              </a:rPr>
              <a:t>キーボードから文字を入力したい場合には，</a:t>
            </a:r>
            <a:r>
              <a:rPr lang="en-US" altLang="ja-JP" b="1">
                <a:solidFill>
                  <a:srgbClr val="FF0000"/>
                </a:solidFill>
                <a:latin typeface="Courier New" pitchFamily="49" charset="0"/>
              </a:rPr>
              <a:t>%c</a:t>
            </a:r>
            <a:endParaRPr lang="en-US" altLang="ja-JP">
              <a:solidFill>
                <a:schemeClr val="hlink"/>
              </a:solidFill>
            </a:endParaRPr>
          </a:p>
        </p:txBody>
      </p:sp>
      <p:sp>
        <p:nvSpPr>
          <p:cNvPr id="98314" name="Line 10"/>
          <p:cNvSpPr>
            <a:spLocks noChangeShapeType="1"/>
          </p:cNvSpPr>
          <p:nvPr/>
        </p:nvSpPr>
        <p:spPr bwMode="auto">
          <a:xfrm flipH="1" flipV="1">
            <a:off x="2120900" y="3825875"/>
            <a:ext cx="560388" cy="2212975"/>
          </a:xfrm>
          <a:prstGeom prst="line">
            <a:avLst/>
          </a:prstGeom>
          <a:noFill/>
          <a:ln w="9525">
            <a:solidFill>
              <a:schemeClr val="hlink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98315" name="Line 11"/>
          <p:cNvSpPr>
            <a:spLocks noChangeShapeType="1"/>
          </p:cNvSpPr>
          <p:nvPr/>
        </p:nvSpPr>
        <p:spPr bwMode="auto">
          <a:xfrm flipH="1">
            <a:off x="2817813" y="3187700"/>
            <a:ext cx="436562" cy="452438"/>
          </a:xfrm>
          <a:prstGeom prst="line">
            <a:avLst/>
          </a:prstGeom>
          <a:noFill/>
          <a:ln w="9525">
            <a:solidFill>
              <a:schemeClr val="hlink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98316" name="Text Box 12"/>
          <p:cNvSpPr txBox="1">
            <a:spLocks noChangeArrowheads="1"/>
          </p:cNvSpPr>
          <p:nvPr/>
        </p:nvSpPr>
        <p:spPr bwMode="auto">
          <a:xfrm>
            <a:off x="2089150" y="2462213"/>
            <a:ext cx="3182938" cy="779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ja-JP" altLang="en-US">
                <a:solidFill>
                  <a:schemeClr val="hlink"/>
                </a:solidFill>
              </a:rPr>
              <a:t>文字型</a:t>
            </a:r>
            <a:r>
              <a:rPr lang="en-US" altLang="ja-JP">
                <a:solidFill>
                  <a:schemeClr val="hlink"/>
                </a:solidFill>
              </a:rPr>
              <a:t>(char</a:t>
            </a:r>
            <a:r>
              <a:rPr lang="ja-JP" altLang="en-US">
                <a:solidFill>
                  <a:schemeClr val="hlink"/>
                </a:solidFill>
              </a:rPr>
              <a:t>型</a:t>
            </a:r>
            <a:r>
              <a:rPr lang="en-US" altLang="ja-JP">
                <a:solidFill>
                  <a:schemeClr val="hlink"/>
                </a:solidFill>
              </a:rPr>
              <a:t>)</a:t>
            </a:r>
            <a:r>
              <a:rPr lang="ja-JP" altLang="en-US">
                <a:solidFill>
                  <a:schemeClr val="hlink"/>
                </a:solidFill>
              </a:rPr>
              <a:t>の変数</a:t>
            </a:r>
          </a:p>
          <a:p>
            <a:pPr algn="ctr">
              <a:spcBef>
                <a:spcPct val="50000"/>
              </a:spcBef>
            </a:pPr>
            <a:r>
              <a:rPr lang="ja-JP" altLang="en-US">
                <a:solidFill>
                  <a:schemeClr val="hlink"/>
                </a:solidFill>
              </a:rPr>
              <a:t>変数の前に「</a:t>
            </a:r>
            <a:r>
              <a:rPr lang="en-US" altLang="ja-JP">
                <a:solidFill>
                  <a:schemeClr val="hlink"/>
                </a:solidFill>
              </a:rPr>
              <a:t>&amp;</a:t>
            </a:r>
            <a:r>
              <a:rPr lang="ja-JP" altLang="en-US">
                <a:solidFill>
                  <a:schemeClr val="hlink"/>
                </a:solidFill>
              </a:rPr>
              <a:t>」を付ける</a:t>
            </a:r>
          </a:p>
        </p:txBody>
      </p:sp>
    </p:spTree>
    <p:extLst>
      <p:ext uri="{BB962C8B-B14F-4D97-AF65-F5344CB8AC3E}">
        <p14:creationId xmlns:p14="http://schemas.microsoft.com/office/powerpoint/2010/main" val="19227564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1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ja-JP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kumimoji="0" sz="1000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1600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1600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1600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1600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5pPr>
            <a:lvl6pPr marL="2286000" algn="l" defTabSz="914400" rtl="0" eaLnBrk="1" latinLnBrk="0" hangingPunct="1">
              <a:defRPr kumimoji="1" sz="1600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6pPr>
            <a:lvl7pPr marL="2743200" algn="l" defTabSz="914400" rtl="0" eaLnBrk="1" latinLnBrk="0" hangingPunct="1">
              <a:defRPr kumimoji="1" sz="1600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7pPr>
            <a:lvl8pPr marL="3200400" algn="l" defTabSz="914400" rtl="0" eaLnBrk="1" latinLnBrk="0" hangingPunct="1">
              <a:defRPr kumimoji="1" sz="1600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8pPr>
            <a:lvl9pPr marL="3657600" algn="l" defTabSz="914400" rtl="0" eaLnBrk="1" latinLnBrk="0" hangingPunct="1">
              <a:defRPr kumimoji="1" sz="1600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9pPr>
          </a:lstStyle>
          <a:p>
            <a:fld id="{3138AF47-194B-49A4-AF2C-52E0E6BCFF6F}" type="slidenum">
              <a:rPr lang="en-US" altLang="ja-JP" smtClean="0"/>
              <a:pPr/>
              <a:t>64</a:t>
            </a:fld>
            <a:endParaRPr lang="en-US" altLang="ja-JP"/>
          </a:p>
        </p:txBody>
      </p:sp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ja-JP" altLang="en-US"/>
              <a:t>アルゴリズムとデータ構造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0" lang="ja-JP" altLang="en-US"/>
              <a:t>関数</a:t>
            </a:r>
          </a:p>
        </p:txBody>
      </p:sp>
    </p:spTree>
    <p:extLst>
      <p:ext uri="{BB962C8B-B14F-4D97-AF65-F5344CB8AC3E}">
        <p14:creationId xmlns:p14="http://schemas.microsoft.com/office/powerpoint/2010/main" val="420470854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AE40B-8F5D-4774-B1DD-349EDE4877DA}" type="slidenum">
              <a:rPr lang="en-US" altLang="ja-JP"/>
              <a:pPr/>
              <a:t>65</a:t>
            </a:fld>
            <a:endParaRPr lang="en-US" altLang="ja-JP"/>
          </a:p>
        </p:txBody>
      </p:sp>
      <p:sp>
        <p:nvSpPr>
          <p:cNvPr id="1249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目次</a:t>
            </a:r>
          </a:p>
        </p:txBody>
      </p:sp>
      <p:sp>
        <p:nvSpPr>
          <p:cNvPr id="1249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ja-JP" altLang="en-US">
                <a:latin typeface="ＭＳ Ｐゴシック" charset="-128"/>
              </a:rPr>
              <a:t>関数</a:t>
            </a:r>
          </a:p>
          <a:p>
            <a:pPr algn="just"/>
            <a:r>
              <a:rPr lang="ja-JP" altLang="en-US">
                <a:latin typeface="ＭＳ Ｐゴシック" charset="-128"/>
              </a:rPr>
              <a:t>関数プロトタイプ</a:t>
            </a:r>
          </a:p>
          <a:p>
            <a:pPr algn="just"/>
            <a:r>
              <a:rPr lang="ja-JP" altLang="en-US">
                <a:latin typeface="ＭＳ Ｐゴシック" charset="-128"/>
              </a:rPr>
              <a:t>再帰関数</a:t>
            </a:r>
          </a:p>
          <a:p>
            <a:pPr algn="just"/>
            <a:endParaRPr kumimoji="0" lang="en-US" altLang="ja-JP">
              <a:latin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6002001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519EA-3294-4C69-9EFC-9AFD894FCC91}" type="slidenum">
              <a:rPr lang="en-US" altLang="ja-JP"/>
              <a:pPr/>
              <a:t>66</a:t>
            </a:fld>
            <a:endParaRPr lang="en-US" altLang="ja-JP"/>
          </a:p>
        </p:txBody>
      </p:sp>
      <p:sp>
        <p:nvSpPr>
          <p:cNvPr id="1914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関数</a:t>
            </a:r>
          </a:p>
        </p:txBody>
      </p:sp>
      <p:sp>
        <p:nvSpPr>
          <p:cNvPr id="1914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2306638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ja-JP" dirty="0"/>
              <a:t>C</a:t>
            </a:r>
            <a:r>
              <a:rPr lang="ja-JP" altLang="en-US" dirty="0"/>
              <a:t>言語における関数</a:t>
            </a:r>
          </a:p>
          <a:p>
            <a:pPr lvl="1">
              <a:lnSpc>
                <a:spcPct val="90000"/>
              </a:lnSpc>
            </a:pPr>
            <a:r>
              <a:rPr lang="ja-JP" altLang="en-US" dirty="0">
                <a:solidFill>
                  <a:srgbClr val="FF0000"/>
                </a:solidFill>
              </a:rPr>
              <a:t>「入力が与えられたとき，ある処理を実行し，出力を与える」</a:t>
            </a:r>
            <a:r>
              <a:rPr lang="ja-JP" altLang="en-US" dirty="0"/>
              <a:t>という一連の処理</a:t>
            </a:r>
          </a:p>
          <a:p>
            <a:pPr lvl="1">
              <a:lnSpc>
                <a:spcPct val="90000"/>
              </a:lnSpc>
            </a:pPr>
            <a:r>
              <a:rPr lang="ja-JP" altLang="en-US" dirty="0"/>
              <a:t>例</a:t>
            </a:r>
            <a:r>
              <a:rPr lang="en-US" altLang="ja-JP" dirty="0"/>
              <a:t>: </a:t>
            </a:r>
            <a:r>
              <a:rPr lang="ja-JP" altLang="en-US" dirty="0"/>
              <a:t>関数</a:t>
            </a:r>
            <a:r>
              <a:rPr lang="en-US" altLang="ja-JP" dirty="0"/>
              <a:t>avg4()</a:t>
            </a:r>
          </a:p>
          <a:p>
            <a:pPr lvl="2">
              <a:lnSpc>
                <a:spcPct val="90000"/>
              </a:lnSpc>
            </a:pPr>
            <a:r>
              <a:rPr lang="en-US" altLang="ja-JP" dirty="0"/>
              <a:t>4</a:t>
            </a:r>
            <a:r>
              <a:rPr lang="ja-JP" altLang="en-US" dirty="0"/>
              <a:t>個の数値が入力されたとき，その平均値を返す</a:t>
            </a:r>
          </a:p>
        </p:txBody>
      </p:sp>
      <p:sp>
        <p:nvSpPr>
          <p:cNvPr id="191492" name="Text Box 4"/>
          <p:cNvSpPr txBox="1">
            <a:spLocks noChangeArrowheads="1"/>
          </p:cNvSpPr>
          <p:nvPr/>
        </p:nvSpPr>
        <p:spPr bwMode="auto">
          <a:xfrm>
            <a:off x="781050" y="3997325"/>
            <a:ext cx="8131175" cy="2422525"/>
          </a:xfrm>
          <a:prstGeom prst="rect">
            <a:avLst/>
          </a:prstGeom>
          <a:solidFill>
            <a:schemeClr val="accent2"/>
          </a:solidFill>
          <a:ln w="57150">
            <a:solidFill>
              <a:schemeClr val="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107763" dir="189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75000"/>
              </a:lnSpc>
              <a:spcBef>
                <a:spcPct val="50000"/>
              </a:spcBef>
            </a:pPr>
            <a:r>
              <a:rPr lang="en-US" altLang="ja-JP" sz="1800" b="1">
                <a:latin typeface="Courier New" pitchFamily="49" charset="0"/>
              </a:rPr>
              <a:t>double avg4(double v1, double v2, double v3, double v4)</a:t>
            </a:r>
          </a:p>
          <a:p>
            <a:pPr>
              <a:lnSpc>
                <a:spcPct val="75000"/>
              </a:lnSpc>
              <a:spcBef>
                <a:spcPct val="50000"/>
              </a:spcBef>
            </a:pPr>
            <a:r>
              <a:rPr lang="en-US" altLang="ja-JP" sz="1800" b="1">
                <a:latin typeface="Courier New" pitchFamily="49" charset="0"/>
              </a:rPr>
              <a:t>{</a:t>
            </a:r>
          </a:p>
          <a:p>
            <a:pPr>
              <a:lnSpc>
                <a:spcPct val="75000"/>
              </a:lnSpc>
              <a:spcBef>
                <a:spcPct val="50000"/>
              </a:spcBef>
            </a:pPr>
            <a:r>
              <a:rPr lang="en-US" altLang="ja-JP" sz="1800" b="1">
                <a:latin typeface="Courier New" pitchFamily="49" charset="0"/>
              </a:rPr>
              <a:t>    double a;</a:t>
            </a:r>
          </a:p>
          <a:p>
            <a:pPr>
              <a:lnSpc>
                <a:spcPct val="75000"/>
              </a:lnSpc>
              <a:spcBef>
                <a:spcPct val="50000"/>
              </a:spcBef>
            </a:pPr>
            <a:endParaRPr lang="en-US" altLang="ja-JP" sz="1800" b="1">
              <a:latin typeface="Courier New" pitchFamily="49" charset="0"/>
            </a:endParaRPr>
          </a:p>
          <a:p>
            <a:pPr>
              <a:lnSpc>
                <a:spcPct val="75000"/>
              </a:lnSpc>
              <a:spcBef>
                <a:spcPct val="50000"/>
              </a:spcBef>
            </a:pPr>
            <a:r>
              <a:rPr lang="en-US" altLang="ja-JP" sz="1800" b="1">
                <a:latin typeface="Courier New" pitchFamily="49" charset="0"/>
              </a:rPr>
              <a:t>    a = (v1 + v2 + v3 + v4)/4;</a:t>
            </a:r>
          </a:p>
          <a:p>
            <a:pPr>
              <a:lnSpc>
                <a:spcPct val="75000"/>
              </a:lnSpc>
              <a:spcBef>
                <a:spcPct val="50000"/>
              </a:spcBef>
            </a:pPr>
            <a:r>
              <a:rPr lang="en-US" altLang="ja-JP" sz="1800" b="1">
                <a:latin typeface="Courier New" pitchFamily="49" charset="0"/>
              </a:rPr>
              <a:t>    return a;</a:t>
            </a:r>
          </a:p>
          <a:p>
            <a:pPr>
              <a:lnSpc>
                <a:spcPct val="75000"/>
              </a:lnSpc>
              <a:spcBef>
                <a:spcPct val="50000"/>
              </a:spcBef>
            </a:pPr>
            <a:r>
              <a:rPr lang="en-US" altLang="ja-JP" sz="1800" b="1">
                <a:latin typeface="Courier New" pitchFamily="49" charset="0"/>
              </a:rPr>
              <a:t>}</a:t>
            </a:r>
          </a:p>
        </p:txBody>
      </p:sp>
      <p:sp>
        <p:nvSpPr>
          <p:cNvPr id="191493" name="AutoShape 5"/>
          <p:cNvSpPr>
            <a:spLocks/>
          </p:cNvSpPr>
          <p:nvPr/>
        </p:nvSpPr>
        <p:spPr bwMode="auto">
          <a:xfrm>
            <a:off x="3789363" y="5661025"/>
            <a:ext cx="5130800" cy="1058863"/>
          </a:xfrm>
          <a:prstGeom prst="borderCallout1">
            <a:avLst>
              <a:gd name="adj1" fmla="val 10796"/>
              <a:gd name="adj2" fmla="val -1486"/>
              <a:gd name="adj3" fmla="val -136130"/>
              <a:gd name="adj4" fmla="val -14542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altLang="ja-JP" b="1">
                <a:latin typeface="Courier New" pitchFamily="49" charset="0"/>
              </a:rPr>
              <a:t>double</a:t>
            </a:r>
            <a:r>
              <a:rPr lang="ja-JP" altLang="en-US">
                <a:latin typeface="Courier New" pitchFamily="49" charset="0"/>
              </a:rPr>
              <a:t>はデータ型の</a:t>
            </a:r>
            <a:r>
              <a:rPr lang="en-US" altLang="ja-JP" b="1">
                <a:latin typeface="Courier New" pitchFamily="49" charset="0"/>
              </a:rPr>
              <a:t>1</a:t>
            </a:r>
            <a:r>
              <a:rPr lang="ja-JP" altLang="en-US">
                <a:latin typeface="Courier New" pitchFamily="49" charset="0"/>
              </a:rPr>
              <a:t>つで，浮動小数点付きの数</a:t>
            </a:r>
            <a:r>
              <a:rPr lang="en-US" altLang="ja-JP">
                <a:latin typeface="Courier New" pitchFamily="49" charset="0"/>
              </a:rPr>
              <a:t>(</a:t>
            </a:r>
            <a:r>
              <a:rPr lang="ja-JP" altLang="en-US">
                <a:latin typeface="Courier New" pitchFamily="49" charset="0"/>
              </a:rPr>
              <a:t>倍精度の数，</a:t>
            </a:r>
            <a:r>
              <a:rPr lang="en-US" altLang="ja-JP" b="1">
                <a:latin typeface="Courier New" pitchFamily="49" charset="0"/>
              </a:rPr>
              <a:t>float</a:t>
            </a:r>
            <a:r>
              <a:rPr lang="ja-JP" altLang="en-US" b="1">
                <a:latin typeface="Courier New" pitchFamily="49" charset="0"/>
              </a:rPr>
              <a:t>型</a:t>
            </a:r>
            <a:r>
              <a:rPr lang="ja-JP" altLang="en-US">
                <a:latin typeface="Courier New" pitchFamily="49" charset="0"/>
              </a:rPr>
              <a:t>より精度がいい</a:t>
            </a:r>
            <a:r>
              <a:rPr lang="en-US" altLang="ja-JP">
                <a:latin typeface="Courier New" pitchFamily="49" charset="0"/>
              </a:rPr>
              <a:t>)</a:t>
            </a:r>
            <a:r>
              <a:rPr lang="ja-JP" altLang="en-US">
                <a:latin typeface="Courier New" pitchFamily="49" charset="0"/>
              </a:rPr>
              <a:t>を表す．例えば，</a:t>
            </a:r>
          </a:p>
          <a:p>
            <a:pPr algn="ctr"/>
            <a:r>
              <a:rPr lang="en-US" altLang="ja-JP" b="1">
                <a:latin typeface="Courier New" pitchFamily="49" charset="0"/>
              </a:rPr>
              <a:t>double d = 1.5;</a:t>
            </a:r>
          </a:p>
          <a:p>
            <a:r>
              <a:rPr kumimoji="0" lang="ja-JP" altLang="en-US">
                <a:latin typeface="Courier New" pitchFamily="49" charset="0"/>
              </a:rPr>
              <a:t>とすれば，</a:t>
            </a:r>
            <a:r>
              <a:rPr kumimoji="0" lang="en-US" altLang="ja-JP" b="1">
                <a:latin typeface="Courier New" pitchFamily="49" charset="0"/>
              </a:rPr>
              <a:t>double</a:t>
            </a:r>
            <a:r>
              <a:rPr kumimoji="0" lang="ja-JP" altLang="en-US">
                <a:latin typeface="Courier New" pitchFamily="49" charset="0"/>
              </a:rPr>
              <a:t>型の変数</a:t>
            </a:r>
            <a:r>
              <a:rPr kumimoji="0" lang="en-US" altLang="ja-JP" b="1">
                <a:latin typeface="Courier New" pitchFamily="49" charset="0"/>
              </a:rPr>
              <a:t>d</a:t>
            </a:r>
            <a:r>
              <a:rPr kumimoji="0" lang="ja-JP" altLang="en-US">
                <a:latin typeface="Courier New" pitchFamily="49" charset="0"/>
              </a:rPr>
              <a:t>は，</a:t>
            </a:r>
            <a:r>
              <a:rPr kumimoji="0" lang="en-US" altLang="ja-JP" b="1">
                <a:latin typeface="Courier New" pitchFamily="49" charset="0"/>
              </a:rPr>
              <a:t>1.5</a:t>
            </a:r>
            <a:r>
              <a:rPr kumimoji="0" lang="ja-JP" altLang="en-US">
                <a:latin typeface="Courier New" pitchFamily="49" charset="0"/>
              </a:rPr>
              <a:t>になる</a:t>
            </a:r>
          </a:p>
        </p:txBody>
      </p:sp>
    </p:spTree>
    <p:extLst>
      <p:ext uri="{BB962C8B-B14F-4D97-AF65-F5344CB8AC3E}">
        <p14:creationId xmlns:p14="http://schemas.microsoft.com/office/powerpoint/2010/main" val="86278340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DCDFE-332B-4B9A-9752-7848876E328A}" type="slidenum">
              <a:rPr lang="en-US" altLang="ja-JP"/>
              <a:pPr/>
              <a:t>67</a:t>
            </a:fld>
            <a:endParaRPr lang="en-US" altLang="ja-JP"/>
          </a:p>
        </p:txBody>
      </p:sp>
      <p:sp>
        <p:nvSpPr>
          <p:cNvPr id="233475" name="Text Box 3"/>
          <p:cNvSpPr txBox="1">
            <a:spLocks noChangeArrowheads="1"/>
          </p:cNvSpPr>
          <p:nvPr/>
        </p:nvSpPr>
        <p:spPr bwMode="auto">
          <a:xfrm>
            <a:off x="762000" y="692150"/>
            <a:ext cx="7620000" cy="6140142"/>
          </a:xfrm>
          <a:prstGeom prst="rect">
            <a:avLst/>
          </a:prstGeom>
          <a:solidFill>
            <a:schemeClr val="accent2"/>
          </a:solidFill>
          <a:ln w="38100">
            <a:solidFill>
              <a:schemeClr val="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107763" dir="189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75000"/>
              </a:lnSpc>
              <a:spcBef>
                <a:spcPct val="50000"/>
              </a:spcBef>
            </a:pPr>
            <a:r>
              <a:rPr lang="en-US" altLang="ja-JP" sz="1600" b="1" dirty="0">
                <a:latin typeface="Courier New" pitchFamily="49" charset="0"/>
              </a:rPr>
              <a:t>#include &lt;</a:t>
            </a:r>
            <a:r>
              <a:rPr lang="en-US" altLang="ja-JP" sz="1600" b="1" dirty="0" err="1">
                <a:latin typeface="Courier New" pitchFamily="49" charset="0"/>
              </a:rPr>
              <a:t>stdio.h</a:t>
            </a:r>
            <a:r>
              <a:rPr lang="en-US" altLang="ja-JP" sz="1600" b="1" dirty="0">
                <a:latin typeface="Courier New" pitchFamily="49" charset="0"/>
              </a:rPr>
              <a:t>&gt;</a:t>
            </a:r>
          </a:p>
          <a:p>
            <a:pPr>
              <a:lnSpc>
                <a:spcPct val="75000"/>
              </a:lnSpc>
              <a:spcBef>
                <a:spcPct val="50000"/>
              </a:spcBef>
            </a:pPr>
            <a:r>
              <a:rPr lang="en-US" altLang="ja-JP" sz="1600" b="1" dirty="0">
                <a:solidFill>
                  <a:srgbClr val="0000FF"/>
                </a:solidFill>
                <a:latin typeface="Courier New" pitchFamily="49" charset="0"/>
              </a:rPr>
              <a:t>double avg4(double v1, double v2, double v3, double v4);</a:t>
            </a:r>
          </a:p>
          <a:p>
            <a:pPr>
              <a:lnSpc>
                <a:spcPct val="75000"/>
              </a:lnSpc>
              <a:spcBef>
                <a:spcPct val="50000"/>
              </a:spcBef>
            </a:pPr>
            <a:r>
              <a:rPr lang="en-US" altLang="ja-JP" sz="1600" b="1" dirty="0" err="1">
                <a:latin typeface="Courier New" pitchFamily="49" charset="0"/>
              </a:rPr>
              <a:t>int</a:t>
            </a:r>
            <a:r>
              <a:rPr lang="en-US" altLang="ja-JP" sz="1600" b="1" dirty="0">
                <a:latin typeface="Courier New" pitchFamily="49" charset="0"/>
              </a:rPr>
              <a:t> main(void)</a:t>
            </a:r>
          </a:p>
          <a:p>
            <a:pPr>
              <a:lnSpc>
                <a:spcPct val="75000"/>
              </a:lnSpc>
              <a:spcBef>
                <a:spcPct val="50000"/>
              </a:spcBef>
            </a:pPr>
            <a:r>
              <a:rPr lang="en-US" altLang="ja-JP" sz="1600" b="1" dirty="0">
                <a:latin typeface="Courier New" pitchFamily="49" charset="0"/>
              </a:rPr>
              <a:t>{</a:t>
            </a:r>
          </a:p>
          <a:p>
            <a:pPr>
              <a:lnSpc>
                <a:spcPct val="75000"/>
              </a:lnSpc>
              <a:spcBef>
                <a:spcPct val="50000"/>
              </a:spcBef>
            </a:pPr>
            <a:r>
              <a:rPr lang="en-US" altLang="ja-JP" sz="1600" b="1" dirty="0">
                <a:latin typeface="Courier New" pitchFamily="49" charset="0"/>
              </a:rPr>
              <a:t>    double p1, p2, p3, p4;</a:t>
            </a:r>
          </a:p>
          <a:p>
            <a:pPr>
              <a:lnSpc>
                <a:spcPct val="75000"/>
              </a:lnSpc>
              <a:spcBef>
                <a:spcPct val="50000"/>
              </a:spcBef>
            </a:pPr>
            <a:r>
              <a:rPr lang="en-US" altLang="ja-JP" sz="1600" b="1" dirty="0">
                <a:latin typeface="Courier New" pitchFamily="49" charset="0"/>
              </a:rPr>
              <a:t>    double </a:t>
            </a:r>
            <a:r>
              <a:rPr lang="en-US" altLang="ja-JP" sz="1600" b="1" dirty="0" err="1">
                <a:latin typeface="Courier New" pitchFamily="49" charset="0"/>
              </a:rPr>
              <a:t>avg</a:t>
            </a:r>
            <a:r>
              <a:rPr lang="en-US" altLang="ja-JP" sz="1600" b="1" dirty="0">
                <a:latin typeface="Courier New" pitchFamily="49" charset="0"/>
              </a:rPr>
              <a:t>;</a:t>
            </a:r>
          </a:p>
          <a:p>
            <a:pPr>
              <a:lnSpc>
                <a:spcPct val="75000"/>
              </a:lnSpc>
              <a:spcBef>
                <a:spcPct val="50000"/>
              </a:spcBef>
            </a:pPr>
            <a:r>
              <a:rPr lang="en-US" altLang="ja-JP" sz="1600" b="1" dirty="0">
                <a:latin typeface="Courier New" pitchFamily="49" charset="0"/>
              </a:rPr>
              <a:t>    p1 = 1.0; p2 = 2.0; p3 = 3.0; p4 = 4.0;</a:t>
            </a:r>
          </a:p>
          <a:p>
            <a:pPr>
              <a:lnSpc>
                <a:spcPct val="75000"/>
              </a:lnSpc>
              <a:spcBef>
                <a:spcPct val="50000"/>
              </a:spcBef>
            </a:pPr>
            <a:r>
              <a:rPr lang="en-US" altLang="ja-JP" sz="1600" b="1" dirty="0">
                <a:latin typeface="Courier New" pitchFamily="49" charset="0"/>
              </a:rPr>
              <a:t>    </a:t>
            </a:r>
            <a:r>
              <a:rPr lang="en-US" altLang="ja-JP" sz="1600" b="1" dirty="0" err="1">
                <a:solidFill>
                  <a:srgbClr val="FF0000"/>
                </a:solidFill>
                <a:latin typeface="Courier New" pitchFamily="49" charset="0"/>
              </a:rPr>
              <a:t>avg</a:t>
            </a:r>
            <a:r>
              <a:rPr lang="en-US" altLang="ja-JP" sz="1600" b="1" dirty="0">
                <a:solidFill>
                  <a:srgbClr val="FF0000"/>
                </a:solidFill>
                <a:latin typeface="Courier New" pitchFamily="49" charset="0"/>
              </a:rPr>
              <a:t> = avg4(p1, p2, p3, p4);</a:t>
            </a:r>
          </a:p>
          <a:p>
            <a:pPr>
              <a:lnSpc>
                <a:spcPct val="75000"/>
              </a:lnSpc>
              <a:spcBef>
                <a:spcPct val="50000"/>
              </a:spcBef>
            </a:pPr>
            <a:r>
              <a:rPr lang="en-US" altLang="ja-JP" sz="1600" b="1" dirty="0">
                <a:latin typeface="Courier New" pitchFamily="49" charset="0"/>
              </a:rPr>
              <a:t>    </a:t>
            </a:r>
            <a:r>
              <a:rPr lang="en-US" altLang="ja-JP" sz="1600" b="1" dirty="0" err="1">
                <a:latin typeface="Courier New" pitchFamily="49" charset="0"/>
              </a:rPr>
              <a:t>printf</a:t>
            </a:r>
            <a:r>
              <a:rPr lang="en-US" altLang="ja-JP" sz="1600" b="1" dirty="0">
                <a:latin typeface="Courier New" pitchFamily="49" charset="0"/>
              </a:rPr>
              <a:t>("p1  = %f, p2  = %f,\n", p1, p2);</a:t>
            </a:r>
          </a:p>
          <a:p>
            <a:pPr>
              <a:lnSpc>
                <a:spcPct val="75000"/>
              </a:lnSpc>
              <a:spcBef>
                <a:spcPct val="50000"/>
              </a:spcBef>
            </a:pPr>
            <a:r>
              <a:rPr lang="en-US" altLang="ja-JP" sz="1600" b="1" dirty="0">
                <a:latin typeface="Courier New" pitchFamily="49" charset="0"/>
              </a:rPr>
              <a:t>    </a:t>
            </a:r>
            <a:r>
              <a:rPr lang="en-US" altLang="ja-JP" sz="1600" b="1" dirty="0" err="1">
                <a:latin typeface="Courier New" pitchFamily="49" charset="0"/>
              </a:rPr>
              <a:t>printf</a:t>
            </a:r>
            <a:r>
              <a:rPr lang="en-US" altLang="ja-JP" sz="1600" b="1" dirty="0">
                <a:latin typeface="Courier New" pitchFamily="49" charset="0"/>
              </a:rPr>
              <a:t>("p3  = %f, p4  = %f\n", p3, p4);</a:t>
            </a:r>
          </a:p>
          <a:p>
            <a:pPr>
              <a:lnSpc>
                <a:spcPct val="75000"/>
              </a:lnSpc>
              <a:spcBef>
                <a:spcPct val="50000"/>
              </a:spcBef>
            </a:pPr>
            <a:r>
              <a:rPr lang="en-US" altLang="ja-JP" sz="1600" b="1" dirty="0">
                <a:latin typeface="Courier New" pitchFamily="49" charset="0"/>
              </a:rPr>
              <a:t>    </a:t>
            </a:r>
            <a:r>
              <a:rPr lang="en-US" altLang="ja-JP" sz="1600" b="1" dirty="0" err="1">
                <a:latin typeface="Courier New" pitchFamily="49" charset="0"/>
              </a:rPr>
              <a:t>printf</a:t>
            </a:r>
            <a:r>
              <a:rPr lang="en-US" altLang="ja-JP" sz="1600" b="1" dirty="0">
                <a:latin typeface="Courier New" pitchFamily="49" charset="0"/>
              </a:rPr>
              <a:t>("</a:t>
            </a:r>
            <a:r>
              <a:rPr lang="en-US" altLang="ja-JP" sz="1600" b="1" dirty="0" err="1">
                <a:latin typeface="Courier New" pitchFamily="49" charset="0"/>
              </a:rPr>
              <a:t>avg</a:t>
            </a:r>
            <a:r>
              <a:rPr lang="en-US" altLang="ja-JP" sz="1600" b="1" dirty="0">
                <a:latin typeface="Courier New" pitchFamily="49" charset="0"/>
              </a:rPr>
              <a:t> = %f\n", </a:t>
            </a:r>
            <a:r>
              <a:rPr lang="en-US" altLang="ja-JP" sz="1600" b="1" dirty="0" err="1">
                <a:latin typeface="Courier New" pitchFamily="49" charset="0"/>
              </a:rPr>
              <a:t>avg</a:t>
            </a:r>
            <a:r>
              <a:rPr lang="en-US" altLang="ja-JP" sz="1600" b="1" dirty="0">
                <a:latin typeface="Courier New" pitchFamily="49" charset="0"/>
              </a:rPr>
              <a:t>);</a:t>
            </a:r>
          </a:p>
          <a:p>
            <a:pPr>
              <a:lnSpc>
                <a:spcPct val="75000"/>
              </a:lnSpc>
              <a:spcBef>
                <a:spcPct val="50000"/>
              </a:spcBef>
            </a:pPr>
            <a:r>
              <a:rPr lang="en-US" altLang="ja-JP" sz="1600" b="1" dirty="0">
                <a:latin typeface="Courier New" pitchFamily="49" charset="0"/>
              </a:rPr>
              <a:t>    return 0;</a:t>
            </a:r>
          </a:p>
          <a:p>
            <a:pPr>
              <a:lnSpc>
                <a:spcPct val="75000"/>
              </a:lnSpc>
              <a:spcBef>
                <a:spcPct val="50000"/>
              </a:spcBef>
            </a:pPr>
            <a:r>
              <a:rPr lang="en-US" altLang="ja-JP" sz="1600" b="1" dirty="0">
                <a:latin typeface="Courier New" pitchFamily="49" charset="0"/>
              </a:rPr>
              <a:t>}</a:t>
            </a:r>
          </a:p>
          <a:p>
            <a:pPr>
              <a:lnSpc>
                <a:spcPct val="75000"/>
              </a:lnSpc>
              <a:spcBef>
                <a:spcPct val="50000"/>
              </a:spcBef>
            </a:pPr>
            <a:r>
              <a:rPr lang="en-US" altLang="ja-JP" sz="1600" b="1" dirty="0">
                <a:solidFill>
                  <a:srgbClr val="0000FF"/>
                </a:solidFill>
                <a:latin typeface="Courier New" pitchFamily="49" charset="0"/>
              </a:rPr>
              <a:t>double avg4(double v1, double v2, double v3, double v4)</a:t>
            </a:r>
          </a:p>
          <a:p>
            <a:pPr>
              <a:lnSpc>
                <a:spcPct val="75000"/>
              </a:lnSpc>
              <a:spcBef>
                <a:spcPct val="50000"/>
              </a:spcBef>
            </a:pPr>
            <a:r>
              <a:rPr lang="en-US" altLang="ja-JP" sz="1600" b="1" dirty="0">
                <a:solidFill>
                  <a:srgbClr val="0000FF"/>
                </a:solidFill>
                <a:latin typeface="Courier New" pitchFamily="49" charset="0"/>
              </a:rPr>
              <a:t>{</a:t>
            </a:r>
          </a:p>
          <a:p>
            <a:pPr>
              <a:lnSpc>
                <a:spcPct val="75000"/>
              </a:lnSpc>
              <a:spcBef>
                <a:spcPct val="50000"/>
              </a:spcBef>
            </a:pPr>
            <a:r>
              <a:rPr lang="en-US" altLang="ja-JP" sz="1600" b="1" dirty="0">
                <a:solidFill>
                  <a:srgbClr val="0000FF"/>
                </a:solidFill>
                <a:latin typeface="Courier New" pitchFamily="49" charset="0"/>
              </a:rPr>
              <a:t>    double a;</a:t>
            </a:r>
          </a:p>
          <a:p>
            <a:pPr>
              <a:lnSpc>
                <a:spcPct val="75000"/>
              </a:lnSpc>
              <a:spcBef>
                <a:spcPct val="50000"/>
              </a:spcBef>
            </a:pPr>
            <a:endParaRPr lang="en-US" altLang="ja-JP" sz="1600" b="1" dirty="0">
              <a:solidFill>
                <a:srgbClr val="0000FF"/>
              </a:solidFill>
              <a:latin typeface="Courier New" pitchFamily="49" charset="0"/>
            </a:endParaRPr>
          </a:p>
          <a:p>
            <a:pPr>
              <a:lnSpc>
                <a:spcPct val="75000"/>
              </a:lnSpc>
              <a:spcBef>
                <a:spcPct val="50000"/>
              </a:spcBef>
            </a:pPr>
            <a:r>
              <a:rPr lang="en-US" altLang="ja-JP" sz="1600" b="1" dirty="0">
                <a:solidFill>
                  <a:srgbClr val="0000FF"/>
                </a:solidFill>
                <a:latin typeface="Courier New" pitchFamily="49" charset="0"/>
              </a:rPr>
              <a:t>    a = (v1 + v2 + v3 + v4)/4;</a:t>
            </a:r>
          </a:p>
          <a:p>
            <a:pPr>
              <a:lnSpc>
                <a:spcPct val="75000"/>
              </a:lnSpc>
              <a:spcBef>
                <a:spcPct val="50000"/>
              </a:spcBef>
            </a:pPr>
            <a:r>
              <a:rPr lang="en-US" altLang="ja-JP" sz="1600" b="1" dirty="0">
                <a:solidFill>
                  <a:srgbClr val="0000FF"/>
                </a:solidFill>
                <a:latin typeface="Courier New" pitchFamily="49" charset="0"/>
              </a:rPr>
              <a:t>    return a;</a:t>
            </a:r>
          </a:p>
          <a:p>
            <a:pPr>
              <a:lnSpc>
                <a:spcPct val="75000"/>
              </a:lnSpc>
              <a:spcBef>
                <a:spcPct val="50000"/>
              </a:spcBef>
            </a:pPr>
            <a:r>
              <a:rPr lang="en-US" altLang="ja-JP" sz="1600" b="1" dirty="0">
                <a:solidFill>
                  <a:srgbClr val="0000FF"/>
                </a:solidFill>
                <a:latin typeface="Courier New" pitchFamily="49" charset="0"/>
              </a:rPr>
              <a:t>}</a:t>
            </a:r>
          </a:p>
        </p:txBody>
      </p:sp>
      <p:sp>
        <p:nvSpPr>
          <p:cNvPr id="23347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376237"/>
          </a:xfrm>
        </p:spPr>
        <p:txBody>
          <a:bodyPr/>
          <a:lstStyle/>
          <a:p>
            <a:r>
              <a:rPr lang="ja-JP" altLang="en-US" sz="3400"/>
              <a:t>関数を使った完全なプログラム</a:t>
            </a:r>
          </a:p>
        </p:txBody>
      </p:sp>
      <p:sp>
        <p:nvSpPr>
          <p:cNvPr id="233478" name="Line 6"/>
          <p:cNvSpPr>
            <a:spLocks noChangeShapeType="1"/>
          </p:cNvSpPr>
          <p:nvPr/>
        </p:nvSpPr>
        <p:spPr bwMode="auto">
          <a:xfrm>
            <a:off x="2771775" y="2997200"/>
            <a:ext cx="504825" cy="16557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233479" name="Line 7"/>
          <p:cNvSpPr>
            <a:spLocks noChangeShapeType="1"/>
          </p:cNvSpPr>
          <p:nvPr/>
        </p:nvSpPr>
        <p:spPr bwMode="auto">
          <a:xfrm>
            <a:off x="3276600" y="2997200"/>
            <a:ext cx="1295400" cy="172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233480" name="Line 8"/>
          <p:cNvSpPr>
            <a:spLocks noChangeShapeType="1"/>
          </p:cNvSpPr>
          <p:nvPr/>
        </p:nvSpPr>
        <p:spPr bwMode="auto">
          <a:xfrm>
            <a:off x="3851275" y="2997200"/>
            <a:ext cx="2016125" cy="16557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233481" name="Line 9"/>
          <p:cNvSpPr>
            <a:spLocks noChangeShapeType="1"/>
          </p:cNvSpPr>
          <p:nvPr/>
        </p:nvSpPr>
        <p:spPr bwMode="auto">
          <a:xfrm>
            <a:off x="4356100" y="2997200"/>
            <a:ext cx="2879725" cy="16557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233486" name="Rectangle 14"/>
          <p:cNvSpPr>
            <a:spLocks noChangeArrowheads="1"/>
          </p:cNvSpPr>
          <p:nvPr/>
        </p:nvSpPr>
        <p:spPr bwMode="auto">
          <a:xfrm>
            <a:off x="2987675" y="4868863"/>
            <a:ext cx="611188" cy="2159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ja-JP" sz="1800" b="1"/>
              <a:t>1.0</a:t>
            </a:r>
          </a:p>
        </p:txBody>
      </p:sp>
      <p:sp>
        <p:nvSpPr>
          <p:cNvPr id="233487" name="Rectangle 15"/>
          <p:cNvSpPr>
            <a:spLocks noChangeArrowheads="1"/>
          </p:cNvSpPr>
          <p:nvPr/>
        </p:nvSpPr>
        <p:spPr bwMode="auto">
          <a:xfrm>
            <a:off x="4321175" y="4868863"/>
            <a:ext cx="611188" cy="2159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ja-JP" sz="1800" b="1"/>
              <a:t>2.0</a:t>
            </a:r>
          </a:p>
        </p:txBody>
      </p:sp>
      <p:sp>
        <p:nvSpPr>
          <p:cNvPr id="233488" name="Rectangle 16"/>
          <p:cNvSpPr>
            <a:spLocks noChangeArrowheads="1"/>
          </p:cNvSpPr>
          <p:nvPr/>
        </p:nvSpPr>
        <p:spPr bwMode="auto">
          <a:xfrm>
            <a:off x="5689600" y="4868863"/>
            <a:ext cx="611188" cy="2159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ja-JP" sz="1800" b="1"/>
              <a:t>3.0</a:t>
            </a:r>
          </a:p>
        </p:txBody>
      </p:sp>
      <p:sp>
        <p:nvSpPr>
          <p:cNvPr id="233489" name="Rectangle 17"/>
          <p:cNvSpPr>
            <a:spLocks noChangeArrowheads="1"/>
          </p:cNvSpPr>
          <p:nvPr/>
        </p:nvSpPr>
        <p:spPr bwMode="auto">
          <a:xfrm>
            <a:off x="7056438" y="4868863"/>
            <a:ext cx="611187" cy="2159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ja-JP" sz="1800" b="1"/>
              <a:t>4.0</a:t>
            </a:r>
          </a:p>
        </p:txBody>
      </p:sp>
      <p:sp>
        <p:nvSpPr>
          <p:cNvPr id="233490" name="Line 18"/>
          <p:cNvSpPr>
            <a:spLocks noChangeShapeType="1"/>
          </p:cNvSpPr>
          <p:nvPr/>
        </p:nvSpPr>
        <p:spPr bwMode="auto">
          <a:xfrm flipH="1" flipV="1">
            <a:off x="1547813" y="3068638"/>
            <a:ext cx="720725" cy="31686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233491" name="Rectangle 19"/>
          <p:cNvSpPr>
            <a:spLocks noChangeArrowheads="1"/>
          </p:cNvSpPr>
          <p:nvPr/>
        </p:nvSpPr>
        <p:spPr bwMode="auto">
          <a:xfrm>
            <a:off x="1979613" y="6453188"/>
            <a:ext cx="611187" cy="2159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ja-JP" sz="1800" b="1"/>
              <a:t>2.5</a:t>
            </a:r>
          </a:p>
        </p:txBody>
      </p:sp>
      <p:sp>
        <p:nvSpPr>
          <p:cNvPr id="233492" name="Rectangle 20"/>
          <p:cNvSpPr>
            <a:spLocks noChangeArrowheads="1"/>
          </p:cNvSpPr>
          <p:nvPr/>
        </p:nvSpPr>
        <p:spPr bwMode="auto">
          <a:xfrm>
            <a:off x="1187450" y="2636838"/>
            <a:ext cx="611188" cy="2159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ja-JP" sz="1800" b="1"/>
              <a:t>2.5</a:t>
            </a:r>
          </a:p>
        </p:txBody>
      </p:sp>
      <p:sp>
        <p:nvSpPr>
          <p:cNvPr id="233497" name="AutoShape 25"/>
          <p:cNvSpPr>
            <a:spLocks/>
          </p:cNvSpPr>
          <p:nvPr/>
        </p:nvSpPr>
        <p:spPr bwMode="auto">
          <a:xfrm>
            <a:off x="4879975" y="1501775"/>
            <a:ext cx="3997325" cy="661988"/>
          </a:xfrm>
          <a:prstGeom prst="borderCallout1">
            <a:avLst>
              <a:gd name="adj1" fmla="val 17264"/>
              <a:gd name="adj2" fmla="val -1907"/>
              <a:gd name="adj3" fmla="val 254194"/>
              <a:gd name="adj4" fmla="val -937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ja-JP" altLang="en-US" dirty="0">
                <a:latin typeface="Courier New" pitchFamily="49" charset="0"/>
              </a:rPr>
              <a:t>この</a:t>
            </a:r>
            <a:r>
              <a:rPr lang="en-US" altLang="ja-JP" b="1" dirty="0">
                <a:latin typeface="Courier New" pitchFamily="49" charset="0"/>
              </a:rPr>
              <a:t>%f</a:t>
            </a:r>
            <a:r>
              <a:rPr lang="ja-JP" altLang="en-US" dirty="0">
                <a:latin typeface="Courier New" pitchFamily="49" charset="0"/>
              </a:rPr>
              <a:t>は，</a:t>
            </a:r>
            <a:r>
              <a:rPr lang="en-US" altLang="ja-JP" b="1" dirty="0">
                <a:latin typeface="Courier New" pitchFamily="49" charset="0"/>
              </a:rPr>
              <a:t>double</a:t>
            </a:r>
            <a:r>
              <a:rPr lang="ja-JP" altLang="en-US" dirty="0">
                <a:latin typeface="Courier New" pitchFamily="49" charset="0"/>
              </a:rPr>
              <a:t>型のデータを表示せよ，という意味</a:t>
            </a:r>
            <a:endParaRPr kumimoji="0" lang="ja-JP" altLang="en-US" dirty="0">
              <a:latin typeface="Courier New" pitchFamily="49" charset="0"/>
            </a:endParaRPr>
          </a:p>
        </p:txBody>
      </p:sp>
      <p:sp>
        <p:nvSpPr>
          <p:cNvPr id="233498" name="Text Box 26"/>
          <p:cNvSpPr txBox="1">
            <a:spLocks noChangeArrowheads="1"/>
          </p:cNvSpPr>
          <p:nvPr/>
        </p:nvSpPr>
        <p:spPr bwMode="auto">
          <a:xfrm>
            <a:off x="7007225" y="303213"/>
            <a:ext cx="1741488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ja-JP" sz="1800" b="1">
                <a:latin typeface="Courier New" pitchFamily="49" charset="0"/>
              </a:rPr>
              <a:t>sample3-1.c</a:t>
            </a:r>
          </a:p>
        </p:txBody>
      </p:sp>
    </p:spTree>
    <p:extLst>
      <p:ext uri="{BB962C8B-B14F-4D97-AF65-F5344CB8AC3E}">
        <p14:creationId xmlns:p14="http://schemas.microsoft.com/office/powerpoint/2010/main" val="3039076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334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33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334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334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233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2334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33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334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2334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2334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2334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3478" grpId="0" animBg="1"/>
      <p:bldP spid="233479" grpId="0" animBg="1"/>
      <p:bldP spid="233480" grpId="0" animBg="1"/>
      <p:bldP spid="233481" grpId="0" animBg="1"/>
      <p:bldP spid="233486" grpId="0" animBg="1"/>
      <p:bldP spid="233487" grpId="0" animBg="1"/>
      <p:bldP spid="233488" grpId="0" animBg="1"/>
      <p:bldP spid="233489" grpId="0" animBg="1"/>
      <p:bldP spid="233490" grpId="0" animBg="1"/>
      <p:bldP spid="233491" grpId="0" animBg="1"/>
      <p:bldP spid="233492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44F59-B829-45E8-947D-CFD058946E24}" type="slidenum">
              <a:rPr lang="en-US" altLang="ja-JP"/>
              <a:pPr/>
              <a:t>68</a:t>
            </a:fld>
            <a:endParaRPr lang="en-US" altLang="ja-JP"/>
          </a:p>
        </p:txBody>
      </p:sp>
      <p:sp>
        <p:nvSpPr>
          <p:cNvPr id="296962" name="Text Box 2"/>
          <p:cNvSpPr txBox="1">
            <a:spLocks noChangeArrowheads="1"/>
          </p:cNvSpPr>
          <p:nvPr/>
        </p:nvSpPr>
        <p:spPr bwMode="auto">
          <a:xfrm>
            <a:off x="2019300" y="2133600"/>
            <a:ext cx="5105400" cy="2252663"/>
          </a:xfrm>
          <a:prstGeom prst="rect">
            <a:avLst/>
          </a:prstGeom>
          <a:solidFill>
            <a:schemeClr val="accent2"/>
          </a:solidFill>
          <a:ln w="57150">
            <a:solidFill>
              <a:schemeClr val="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107763" dir="189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75000"/>
              </a:lnSpc>
              <a:spcBef>
                <a:spcPct val="50000"/>
              </a:spcBef>
            </a:pPr>
            <a:r>
              <a:rPr lang="en-US" altLang="ja-JP" sz="2400" b="1">
                <a:latin typeface="Courier New" pitchFamily="49" charset="0"/>
              </a:rPr>
              <a:t> $ ./sample</a:t>
            </a:r>
          </a:p>
          <a:p>
            <a:pPr>
              <a:lnSpc>
                <a:spcPct val="75000"/>
              </a:lnSpc>
              <a:spcBef>
                <a:spcPct val="50000"/>
              </a:spcBef>
            </a:pPr>
            <a:r>
              <a:rPr lang="en-US" altLang="ja-JP" sz="2400" b="1">
                <a:latin typeface="Courier New" pitchFamily="49" charset="0"/>
              </a:rPr>
              <a:t> p1 = 1.0, p2 = 2.0,</a:t>
            </a:r>
          </a:p>
          <a:p>
            <a:pPr>
              <a:lnSpc>
                <a:spcPct val="75000"/>
              </a:lnSpc>
              <a:spcBef>
                <a:spcPct val="50000"/>
              </a:spcBef>
            </a:pPr>
            <a:r>
              <a:rPr lang="en-US" altLang="ja-JP" sz="2400" b="1">
                <a:latin typeface="Courier New" pitchFamily="49" charset="0"/>
              </a:rPr>
              <a:t> p3 = 3.0, p4 = 4.0</a:t>
            </a:r>
          </a:p>
          <a:p>
            <a:pPr>
              <a:lnSpc>
                <a:spcPct val="75000"/>
              </a:lnSpc>
              <a:spcBef>
                <a:spcPct val="50000"/>
              </a:spcBef>
            </a:pPr>
            <a:r>
              <a:rPr lang="en-US" altLang="ja-JP" sz="2400" b="1">
                <a:latin typeface="Courier New" pitchFamily="49" charset="0"/>
              </a:rPr>
              <a:t> avg = 2.5</a:t>
            </a:r>
          </a:p>
          <a:p>
            <a:pPr>
              <a:lnSpc>
                <a:spcPct val="75000"/>
              </a:lnSpc>
              <a:spcBef>
                <a:spcPct val="50000"/>
              </a:spcBef>
            </a:pPr>
            <a:r>
              <a:rPr lang="en-US" altLang="ja-JP" sz="2400" b="1">
                <a:latin typeface="Courier New" pitchFamily="49" charset="0"/>
              </a:rPr>
              <a:t> $</a:t>
            </a:r>
          </a:p>
        </p:txBody>
      </p:sp>
    </p:spTree>
    <p:extLst>
      <p:ext uri="{BB962C8B-B14F-4D97-AF65-F5344CB8AC3E}">
        <p14:creationId xmlns:p14="http://schemas.microsoft.com/office/powerpoint/2010/main" val="298827686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02677-7836-40A0-A8FE-55D4A42C0164}" type="slidenum">
              <a:rPr lang="en-US" altLang="ja-JP"/>
              <a:pPr/>
              <a:t>69</a:t>
            </a:fld>
            <a:endParaRPr lang="en-US" altLang="ja-JP"/>
          </a:p>
        </p:txBody>
      </p:sp>
      <p:sp>
        <p:nvSpPr>
          <p:cNvPr id="304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関数</a:t>
            </a:r>
          </a:p>
        </p:txBody>
      </p:sp>
      <p:sp>
        <p:nvSpPr>
          <p:cNvPr id="3041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3006725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ja-JP" altLang="en-US" sz="2800"/>
              <a:t>関数に渡される変数や値</a:t>
            </a:r>
            <a:r>
              <a:rPr lang="en-US" altLang="ja-JP" sz="2800"/>
              <a:t>: </a:t>
            </a:r>
            <a:r>
              <a:rPr lang="ja-JP" altLang="en-US" sz="2800"/>
              <a:t>引数</a:t>
            </a:r>
          </a:p>
          <a:p>
            <a:pPr lvl="1">
              <a:lnSpc>
                <a:spcPct val="80000"/>
              </a:lnSpc>
            </a:pPr>
            <a:r>
              <a:rPr lang="ja-JP" altLang="en-US" sz="2300"/>
              <a:t>呼出し側と関数側で受け渡される引数のデータ型，個数は一致していないといけない</a:t>
            </a:r>
          </a:p>
          <a:p>
            <a:pPr lvl="1">
              <a:lnSpc>
                <a:spcPct val="80000"/>
              </a:lnSpc>
            </a:pPr>
            <a:endParaRPr lang="ja-JP" altLang="en-US" sz="2300"/>
          </a:p>
          <a:p>
            <a:pPr lvl="1">
              <a:lnSpc>
                <a:spcPct val="80000"/>
              </a:lnSpc>
            </a:pPr>
            <a:endParaRPr lang="ja-JP" altLang="en-US" sz="2300"/>
          </a:p>
          <a:p>
            <a:pPr lvl="1">
              <a:lnSpc>
                <a:spcPct val="80000"/>
              </a:lnSpc>
            </a:pPr>
            <a:endParaRPr lang="ja-JP" altLang="en-US" sz="2300"/>
          </a:p>
          <a:p>
            <a:pPr lvl="1">
              <a:lnSpc>
                <a:spcPct val="80000"/>
              </a:lnSpc>
            </a:pPr>
            <a:endParaRPr lang="ja-JP" altLang="en-US" sz="2300"/>
          </a:p>
          <a:p>
            <a:pPr lvl="1">
              <a:lnSpc>
                <a:spcPct val="80000"/>
              </a:lnSpc>
            </a:pPr>
            <a:r>
              <a:rPr lang="ja-JP" altLang="en-US" sz="2300"/>
              <a:t>引数がないとき</a:t>
            </a:r>
          </a:p>
        </p:txBody>
      </p:sp>
      <p:sp>
        <p:nvSpPr>
          <p:cNvPr id="304132" name="Text Box 4"/>
          <p:cNvSpPr txBox="1">
            <a:spLocks noChangeArrowheads="1"/>
          </p:cNvSpPr>
          <p:nvPr/>
        </p:nvSpPr>
        <p:spPr bwMode="auto">
          <a:xfrm>
            <a:off x="1508125" y="2674938"/>
            <a:ext cx="6127750" cy="1347787"/>
          </a:xfrm>
          <a:prstGeom prst="rect">
            <a:avLst/>
          </a:prstGeom>
          <a:solidFill>
            <a:schemeClr val="accent2"/>
          </a:solidFill>
          <a:ln w="28575">
            <a:solidFill>
              <a:schemeClr val="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107763" dir="189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75000"/>
              </a:lnSpc>
              <a:spcBef>
                <a:spcPct val="50000"/>
              </a:spcBef>
            </a:pPr>
            <a:r>
              <a:rPr lang="en-US" altLang="ja-JP" sz="1400" b="1">
                <a:latin typeface="Courier New" pitchFamily="49" charset="0"/>
              </a:rPr>
              <a:t>double avg4(</a:t>
            </a:r>
            <a:r>
              <a:rPr lang="en-US" altLang="ja-JP" sz="1400" b="1">
                <a:solidFill>
                  <a:srgbClr val="FF0000"/>
                </a:solidFill>
                <a:latin typeface="Courier New" pitchFamily="49" charset="0"/>
              </a:rPr>
              <a:t>double v1, double v2, double v3, double v4</a:t>
            </a:r>
            <a:r>
              <a:rPr lang="en-US" altLang="ja-JP" sz="1400" b="1">
                <a:latin typeface="Courier New" pitchFamily="49" charset="0"/>
              </a:rPr>
              <a:t>)</a:t>
            </a:r>
          </a:p>
          <a:p>
            <a:pPr>
              <a:lnSpc>
                <a:spcPct val="75000"/>
              </a:lnSpc>
              <a:spcBef>
                <a:spcPct val="50000"/>
              </a:spcBef>
            </a:pPr>
            <a:r>
              <a:rPr lang="en-US" altLang="ja-JP" sz="1400" b="1">
                <a:latin typeface="Courier New" pitchFamily="49" charset="0"/>
              </a:rPr>
              <a:t>{</a:t>
            </a:r>
          </a:p>
          <a:p>
            <a:pPr>
              <a:lnSpc>
                <a:spcPct val="75000"/>
              </a:lnSpc>
              <a:spcBef>
                <a:spcPct val="50000"/>
              </a:spcBef>
            </a:pPr>
            <a:r>
              <a:rPr lang="en-US" altLang="ja-JP" sz="1400" b="1">
                <a:latin typeface="Courier New" pitchFamily="49" charset="0"/>
              </a:rPr>
              <a:t>    double a; a = (v1 + v2 + v3 + v4)/4;</a:t>
            </a:r>
          </a:p>
          <a:p>
            <a:pPr>
              <a:lnSpc>
                <a:spcPct val="75000"/>
              </a:lnSpc>
              <a:spcBef>
                <a:spcPct val="50000"/>
              </a:spcBef>
            </a:pPr>
            <a:r>
              <a:rPr lang="en-US" altLang="ja-JP" sz="1400" b="1">
                <a:latin typeface="Courier New" pitchFamily="49" charset="0"/>
              </a:rPr>
              <a:t>    return a;</a:t>
            </a:r>
          </a:p>
          <a:p>
            <a:pPr>
              <a:lnSpc>
                <a:spcPct val="75000"/>
              </a:lnSpc>
              <a:spcBef>
                <a:spcPct val="50000"/>
              </a:spcBef>
            </a:pPr>
            <a:r>
              <a:rPr lang="en-US" altLang="ja-JP" sz="1400" b="1">
                <a:latin typeface="Courier New" pitchFamily="49" charset="0"/>
              </a:rPr>
              <a:t>}</a:t>
            </a:r>
          </a:p>
        </p:txBody>
      </p:sp>
      <p:sp>
        <p:nvSpPr>
          <p:cNvPr id="304133" name="Text Box 5"/>
          <p:cNvSpPr txBox="1">
            <a:spLocks noChangeArrowheads="1"/>
          </p:cNvSpPr>
          <p:nvPr/>
        </p:nvSpPr>
        <p:spPr bwMode="auto">
          <a:xfrm>
            <a:off x="4759325" y="4411663"/>
            <a:ext cx="3951288" cy="1081087"/>
          </a:xfrm>
          <a:prstGeom prst="rect">
            <a:avLst/>
          </a:prstGeom>
          <a:solidFill>
            <a:schemeClr val="accent2"/>
          </a:solidFill>
          <a:ln w="28575">
            <a:solidFill>
              <a:schemeClr val="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107763" dir="189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75000"/>
              </a:lnSpc>
              <a:spcBef>
                <a:spcPct val="50000"/>
              </a:spcBef>
            </a:pPr>
            <a:r>
              <a:rPr lang="en-US" altLang="ja-JP" sz="1400" b="1">
                <a:latin typeface="Courier New" pitchFamily="49" charset="0"/>
              </a:rPr>
              <a:t>double dummy(</a:t>
            </a:r>
            <a:r>
              <a:rPr lang="en-US" altLang="ja-JP" sz="1400" b="1">
                <a:solidFill>
                  <a:srgbClr val="FF0000"/>
                </a:solidFill>
                <a:latin typeface="Courier New" pitchFamily="49" charset="0"/>
              </a:rPr>
              <a:t>void</a:t>
            </a:r>
            <a:r>
              <a:rPr lang="en-US" altLang="ja-JP" sz="1400" b="1">
                <a:latin typeface="Courier New" pitchFamily="49" charset="0"/>
              </a:rPr>
              <a:t>)</a:t>
            </a:r>
          </a:p>
          <a:p>
            <a:pPr>
              <a:lnSpc>
                <a:spcPct val="75000"/>
              </a:lnSpc>
              <a:spcBef>
                <a:spcPct val="50000"/>
              </a:spcBef>
            </a:pPr>
            <a:r>
              <a:rPr lang="en-US" altLang="ja-JP" sz="1400" b="1">
                <a:latin typeface="Courier New" pitchFamily="49" charset="0"/>
              </a:rPr>
              <a:t>{</a:t>
            </a:r>
          </a:p>
          <a:p>
            <a:pPr>
              <a:lnSpc>
                <a:spcPct val="75000"/>
              </a:lnSpc>
              <a:spcBef>
                <a:spcPct val="50000"/>
              </a:spcBef>
            </a:pPr>
            <a:r>
              <a:rPr lang="en-US" altLang="ja-JP" sz="1400" b="1">
                <a:latin typeface="Courier New" pitchFamily="49" charset="0"/>
              </a:rPr>
              <a:t>    return 1.5; /* </a:t>
            </a:r>
            <a:r>
              <a:rPr lang="ja-JP" altLang="en-US" sz="1400" b="1">
                <a:latin typeface="Courier New" pitchFamily="49" charset="0"/>
              </a:rPr>
              <a:t>常に</a:t>
            </a:r>
            <a:r>
              <a:rPr lang="en-US" altLang="ja-JP" sz="1400" b="1">
                <a:latin typeface="Courier New" pitchFamily="49" charset="0"/>
              </a:rPr>
              <a:t>1.5</a:t>
            </a:r>
            <a:r>
              <a:rPr lang="ja-JP" altLang="en-US" sz="1400" b="1">
                <a:latin typeface="Courier New" pitchFamily="49" charset="0"/>
              </a:rPr>
              <a:t>を返す *</a:t>
            </a:r>
            <a:r>
              <a:rPr lang="en-US" altLang="ja-JP" sz="1400" b="1">
                <a:latin typeface="Courier New" pitchFamily="49" charset="0"/>
              </a:rPr>
              <a:t>/</a:t>
            </a:r>
          </a:p>
          <a:p>
            <a:pPr>
              <a:lnSpc>
                <a:spcPct val="75000"/>
              </a:lnSpc>
              <a:spcBef>
                <a:spcPct val="50000"/>
              </a:spcBef>
            </a:pPr>
            <a:r>
              <a:rPr lang="en-US" altLang="ja-JP" sz="1400" b="1">
                <a:latin typeface="Courier New" pitchFamily="49" charset="0"/>
              </a:rPr>
              <a:t>}</a:t>
            </a:r>
          </a:p>
        </p:txBody>
      </p:sp>
      <p:sp>
        <p:nvSpPr>
          <p:cNvPr id="304134" name="Text Box 6"/>
          <p:cNvSpPr txBox="1">
            <a:spLocks noChangeArrowheads="1"/>
          </p:cNvSpPr>
          <p:nvPr/>
        </p:nvSpPr>
        <p:spPr bwMode="auto">
          <a:xfrm>
            <a:off x="738188" y="4411663"/>
            <a:ext cx="3951287" cy="2414587"/>
          </a:xfrm>
          <a:prstGeom prst="rect">
            <a:avLst/>
          </a:prstGeom>
          <a:solidFill>
            <a:schemeClr val="accent2"/>
          </a:solidFill>
          <a:ln w="28575">
            <a:solidFill>
              <a:schemeClr val="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107763" dir="189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75000"/>
              </a:lnSpc>
              <a:spcBef>
                <a:spcPct val="50000"/>
              </a:spcBef>
            </a:pPr>
            <a:r>
              <a:rPr kumimoji="0" lang="en-US" altLang="ja-JP" sz="1400" b="1" dirty="0">
                <a:latin typeface="Courier New" pitchFamily="49" charset="0"/>
              </a:rPr>
              <a:t>#include &lt;</a:t>
            </a:r>
            <a:r>
              <a:rPr kumimoji="0" lang="en-US" altLang="ja-JP" sz="1400" b="1" dirty="0" err="1">
                <a:latin typeface="Courier New" pitchFamily="49" charset="0"/>
              </a:rPr>
              <a:t>stdio.h</a:t>
            </a:r>
            <a:r>
              <a:rPr kumimoji="0" lang="en-US" altLang="ja-JP" sz="1400" b="1" dirty="0">
                <a:latin typeface="Courier New" pitchFamily="49" charset="0"/>
              </a:rPr>
              <a:t>&gt;</a:t>
            </a:r>
          </a:p>
          <a:p>
            <a:pPr>
              <a:lnSpc>
                <a:spcPct val="75000"/>
              </a:lnSpc>
              <a:spcBef>
                <a:spcPct val="50000"/>
              </a:spcBef>
            </a:pPr>
            <a:r>
              <a:rPr kumimoji="0" lang="en-US" altLang="ja-JP" sz="1400" b="1" dirty="0">
                <a:latin typeface="Courier New" pitchFamily="49" charset="0"/>
              </a:rPr>
              <a:t>double dummy(void);</a:t>
            </a:r>
          </a:p>
          <a:p>
            <a:pPr>
              <a:lnSpc>
                <a:spcPct val="75000"/>
              </a:lnSpc>
              <a:spcBef>
                <a:spcPct val="50000"/>
              </a:spcBef>
            </a:pPr>
            <a:r>
              <a:rPr lang="en-US" altLang="ja-JP" sz="1400" b="1" dirty="0" err="1">
                <a:latin typeface="Courier New" pitchFamily="49" charset="0"/>
              </a:rPr>
              <a:t>int</a:t>
            </a:r>
            <a:r>
              <a:rPr lang="en-US" altLang="ja-JP" sz="1400" b="1" dirty="0">
                <a:latin typeface="Courier New" pitchFamily="49" charset="0"/>
              </a:rPr>
              <a:t> main(void)</a:t>
            </a:r>
          </a:p>
          <a:p>
            <a:pPr>
              <a:lnSpc>
                <a:spcPct val="75000"/>
              </a:lnSpc>
              <a:spcBef>
                <a:spcPct val="50000"/>
              </a:spcBef>
            </a:pPr>
            <a:r>
              <a:rPr lang="en-US" altLang="ja-JP" sz="1400" b="1" dirty="0">
                <a:latin typeface="Courier New" pitchFamily="49" charset="0"/>
              </a:rPr>
              <a:t>{</a:t>
            </a:r>
          </a:p>
          <a:p>
            <a:pPr>
              <a:lnSpc>
                <a:spcPct val="75000"/>
              </a:lnSpc>
              <a:spcBef>
                <a:spcPct val="50000"/>
              </a:spcBef>
            </a:pPr>
            <a:r>
              <a:rPr lang="en-US" altLang="ja-JP" sz="1400" b="1" dirty="0">
                <a:latin typeface="Courier New" pitchFamily="49" charset="0"/>
              </a:rPr>
              <a:t>    double f; </a:t>
            </a:r>
          </a:p>
          <a:p>
            <a:pPr>
              <a:lnSpc>
                <a:spcPct val="75000"/>
              </a:lnSpc>
              <a:spcBef>
                <a:spcPct val="50000"/>
              </a:spcBef>
            </a:pPr>
            <a:r>
              <a:rPr lang="en-US" altLang="ja-JP" sz="1400" b="1" dirty="0">
                <a:latin typeface="Courier New" pitchFamily="49" charset="0"/>
              </a:rPr>
              <a:t>    f = </a:t>
            </a:r>
            <a:r>
              <a:rPr lang="en-US" altLang="ja-JP" sz="1400" b="1" dirty="0">
                <a:solidFill>
                  <a:srgbClr val="FF0000"/>
                </a:solidFill>
                <a:latin typeface="Courier New" pitchFamily="49" charset="0"/>
              </a:rPr>
              <a:t>dummy();</a:t>
            </a:r>
          </a:p>
          <a:p>
            <a:pPr>
              <a:lnSpc>
                <a:spcPct val="75000"/>
              </a:lnSpc>
              <a:spcBef>
                <a:spcPct val="50000"/>
              </a:spcBef>
            </a:pPr>
            <a:r>
              <a:rPr lang="en-US" altLang="ja-JP" sz="1400" b="1" dirty="0">
                <a:solidFill>
                  <a:srgbClr val="FF0000"/>
                </a:solidFill>
                <a:latin typeface="Courier New" pitchFamily="49" charset="0"/>
              </a:rPr>
              <a:t>    </a:t>
            </a:r>
            <a:r>
              <a:rPr lang="en-US" altLang="ja-JP" sz="1400" b="1" dirty="0" err="1">
                <a:latin typeface="Courier New" pitchFamily="49" charset="0"/>
              </a:rPr>
              <a:t>printf</a:t>
            </a:r>
            <a:r>
              <a:rPr lang="en-US" altLang="ja-JP" sz="1400" b="1" dirty="0">
                <a:latin typeface="Courier New" pitchFamily="49" charset="0"/>
              </a:rPr>
              <a:t>("f = %f\n", %f);</a:t>
            </a:r>
            <a:endParaRPr lang="en-US" altLang="ja-JP" sz="1400" b="1" dirty="0">
              <a:solidFill>
                <a:srgbClr val="FF0000"/>
              </a:solidFill>
              <a:latin typeface="Courier New" pitchFamily="49" charset="0"/>
            </a:endParaRPr>
          </a:p>
          <a:p>
            <a:pPr>
              <a:lnSpc>
                <a:spcPct val="75000"/>
              </a:lnSpc>
              <a:spcBef>
                <a:spcPct val="50000"/>
              </a:spcBef>
            </a:pPr>
            <a:r>
              <a:rPr lang="en-US" altLang="ja-JP" sz="1400" b="1" dirty="0">
                <a:solidFill>
                  <a:srgbClr val="FF0000"/>
                </a:solidFill>
                <a:latin typeface="Courier New" pitchFamily="49" charset="0"/>
              </a:rPr>
              <a:t>    </a:t>
            </a:r>
            <a:r>
              <a:rPr lang="en-US" altLang="ja-JP" sz="1400" b="1" dirty="0">
                <a:latin typeface="Courier New" pitchFamily="49" charset="0"/>
              </a:rPr>
              <a:t>return 0;</a:t>
            </a:r>
          </a:p>
          <a:p>
            <a:pPr>
              <a:lnSpc>
                <a:spcPct val="75000"/>
              </a:lnSpc>
              <a:spcBef>
                <a:spcPct val="50000"/>
              </a:spcBef>
            </a:pPr>
            <a:r>
              <a:rPr lang="en-US" altLang="ja-JP" sz="1400" b="1" dirty="0">
                <a:latin typeface="Courier New" pitchFamily="49" charset="0"/>
              </a:rPr>
              <a:t>}</a:t>
            </a:r>
          </a:p>
        </p:txBody>
      </p:sp>
      <p:sp>
        <p:nvSpPr>
          <p:cNvPr id="304135" name="AutoShape 7"/>
          <p:cNvSpPr>
            <a:spLocks/>
          </p:cNvSpPr>
          <p:nvPr/>
        </p:nvSpPr>
        <p:spPr bwMode="auto">
          <a:xfrm>
            <a:off x="2962275" y="5146675"/>
            <a:ext cx="1609725" cy="536575"/>
          </a:xfrm>
          <a:prstGeom prst="borderCallout1">
            <a:avLst>
              <a:gd name="adj1" fmla="val 21301"/>
              <a:gd name="adj2" fmla="val -4731"/>
              <a:gd name="adj3" fmla="val 134319"/>
              <a:gd name="adj4" fmla="val -24361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ja-JP" altLang="en-US"/>
              <a:t>呼出し側</a:t>
            </a:r>
            <a:r>
              <a:rPr lang="en-US" altLang="ja-JP"/>
              <a:t>: </a:t>
            </a:r>
            <a:r>
              <a:rPr lang="ja-JP" altLang="en-US"/>
              <a:t>引数を書かない</a:t>
            </a:r>
          </a:p>
        </p:txBody>
      </p:sp>
      <p:sp>
        <p:nvSpPr>
          <p:cNvPr id="304136" name="AutoShape 8"/>
          <p:cNvSpPr>
            <a:spLocks/>
          </p:cNvSpPr>
          <p:nvPr/>
        </p:nvSpPr>
        <p:spPr bwMode="auto">
          <a:xfrm>
            <a:off x="6616700" y="5643563"/>
            <a:ext cx="1985963" cy="536575"/>
          </a:xfrm>
          <a:prstGeom prst="borderCallout1">
            <a:avLst>
              <a:gd name="adj1" fmla="val 21301"/>
              <a:gd name="adj2" fmla="val -3838"/>
              <a:gd name="adj3" fmla="val -178106"/>
              <a:gd name="adj4" fmla="val -7352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ja-JP" altLang="en-US"/>
              <a:t>関数側</a:t>
            </a:r>
            <a:r>
              <a:rPr lang="en-US" altLang="ja-JP"/>
              <a:t>: </a:t>
            </a:r>
            <a:r>
              <a:rPr lang="en-US" altLang="ja-JP" b="1">
                <a:latin typeface="Courier New" pitchFamily="49" charset="0"/>
              </a:rPr>
              <a:t>void</a:t>
            </a:r>
            <a:r>
              <a:rPr lang="ja-JP" altLang="en-US"/>
              <a:t>と書く</a:t>
            </a:r>
          </a:p>
        </p:txBody>
      </p:sp>
    </p:spTree>
    <p:extLst>
      <p:ext uri="{BB962C8B-B14F-4D97-AF65-F5344CB8AC3E}">
        <p14:creationId xmlns:p14="http://schemas.microsoft.com/office/powerpoint/2010/main" val="13946100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スライド番号プレースホルダ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fld id="{D13E3DE8-5FF2-4E61-8CB5-984BAB7100FC}" type="slidenum">
              <a:rPr kumimoji="0" lang="en-US" altLang="ja-JP" smtClean="0"/>
              <a:pPr eaLnBrk="1" hangingPunct="1"/>
              <a:t>7</a:t>
            </a:fld>
            <a:endParaRPr kumimoji="0" lang="en-US" altLang="ja-JP"/>
          </a:p>
        </p:txBody>
      </p:sp>
      <p:sp>
        <p:nvSpPr>
          <p:cNvPr id="1741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ja-JP"/>
              <a:t>C</a:t>
            </a:r>
            <a:r>
              <a:rPr lang="ja-JP" altLang="en-US"/>
              <a:t>言語によるプログラミング</a:t>
            </a:r>
          </a:p>
        </p:txBody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ja-JP" b="1">
                <a:latin typeface="Courier New" pitchFamily="49" charset="0"/>
              </a:rPr>
              <a:t>#include &lt;stdio.h&gt;</a:t>
            </a:r>
          </a:p>
          <a:p>
            <a:pPr lvl="1" eaLnBrk="1" hangingPunct="1"/>
            <a:r>
              <a:rPr kumimoji="0" lang="en-US" altLang="ja-JP"/>
              <a:t>stdio.h: </a:t>
            </a:r>
            <a:r>
              <a:rPr kumimoji="0" lang="ja-JP" altLang="en-US"/>
              <a:t>関</a:t>
            </a:r>
            <a:r>
              <a:rPr lang="ja-JP" altLang="en-US"/>
              <a:t>数宣言の集まり</a:t>
            </a:r>
          </a:p>
          <a:p>
            <a:pPr lvl="1" eaLnBrk="1" hangingPunct="1"/>
            <a:r>
              <a:rPr lang="en-US" altLang="ja-JP"/>
              <a:t>C</a:t>
            </a:r>
            <a:r>
              <a:rPr lang="ja-JP" altLang="en-US"/>
              <a:t>言語にて，標準関数を使うときに宣言しておく</a:t>
            </a:r>
          </a:p>
          <a:p>
            <a:pPr eaLnBrk="1" hangingPunct="1"/>
            <a:r>
              <a:rPr lang="en-US" altLang="ja-JP" b="1">
                <a:latin typeface="Courier New" pitchFamily="49" charset="0"/>
              </a:rPr>
              <a:t>#define N 100</a:t>
            </a:r>
          </a:p>
          <a:p>
            <a:pPr lvl="1" eaLnBrk="1" hangingPunct="1"/>
            <a:r>
              <a:rPr lang="en-US" altLang="ja-JP"/>
              <a:t>N</a:t>
            </a:r>
            <a:r>
              <a:rPr lang="ja-JP" altLang="en-US"/>
              <a:t>を</a:t>
            </a:r>
            <a:r>
              <a:rPr lang="en-US" altLang="ja-JP"/>
              <a:t>100</a:t>
            </a:r>
            <a:r>
              <a:rPr lang="ja-JP" altLang="en-US"/>
              <a:t>とする．プログラム中で「</a:t>
            </a:r>
            <a:r>
              <a:rPr lang="en-US" altLang="ja-JP"/>
              <a:t>N</a:t>
            </a:r>
            <a:r>
              <a:rPr lang="ja-JP" altLang="en-US"/>
              <a:t>」と記述された箇所は「</a:t>
            </a:r>
            <a:r>
              <a:rPr lang="en-US" altLang="ja-JP"/>
              <a:t>100</a:t>
            </a:r>
            <a:r>
              <a:rPr lang="ja-JP" altLang="en-US"/>
              <a:t>」に置き換えられる</a:t>
            </a:r>
          </a:p>
        </p:txBody>
      </p:sp>
      <p:sp>
        <p:nvSpPr>
          <p:cNvPr id="17413" name="Text Box 4"/>
          <p:cNvSpPr txBox="1">
            <a:spLocks noChangeArrowheads="1"/>
          </p:cNvSpPr>
          <p:nvPr/>
        </p:nvSpPr>
        <p:spPr bwMode="auto">
          <a:xfrm>
            <a:off x="5521325" y="4238625"/>
            <a:ext cx="3527425" cy="2587625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hlink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>
              <a:lnSpc>
                <a:spcPct val="50000"/>
              </a:lnSpc>
              <a:spcBef>
                <a:spcPct val="50000"/>
              </a:spcBef>
            </a:pPr>
            <a:r>
              <a:rPr lang="en-US" altLang="ja-JP" sz="1200" b="1">
                <a:latin typeface="Courier New" pitchFamily="49" charset="0"/>
              </a:rPr>
              <a:t>#include    &lt;stdio.h&gt;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</a:pPr>
            <a:r>
              <a:rPr lang="en-US" altLang="ja-JP" sz="1200" b="1">
                <a:latin typeface="Courier New" pitchFamily="49" charset="0"/>
              </a:rPr>
              <a:t>#define     N   100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</a:pPr>
            <a:r>
              <a:rPr lang="en-US" altLang="ja-JP" sz="1200" b="1">
                <a:latin typeface="Courier New" pitchFamily="49" charset="0"/>
              </a:rPr>
              <a:t>int main(void)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</a:pPr>
            <a:r>
              <a:rPr lang="en-US" altLang="ja-JP" sz="1200" b="1">
                <a:latin typeface="Courier New" pitchFamily="49" charset="0"/>
              </a:rPr>
              <a:t>{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</a:pPr>
            <a:r>
              <a:rPr lang="en-US" altLang="ja-JP" sz="1200" b="1">
                <a:latin typeface="Courier New" pitchFamily="49" charset="0"/>
              </a:rPr>
              <a:t>    int i;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</a:pPr>
            <a:r>
              <a:rPr lang="en-US" altLang="ja-JP" sz="1200" b="1">
                <a:latin typeface="Courier New" pitchFamily="49" charset="0"/>
              </a:rPr>
              <a:t>    int s;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</a:pPr>
            <a:endParaRPr lang="en-US" altLang="ja-JP" sz="1200" b="1">
              <a:latin typeface="Courier New" pitchFamily="49" charset="0"/>
            </a:endParaRPr>
          </a:p>
          <a:p>
            <a:pPr eaLnBrk="1" hangingPunct="1">
              <a:lnSpc>
                <a:spcPct val="50000"/>
              </a:lnSpc>
              <a:spcBef>
                <a:spcPct val="50000"/>
              </a:spcBef>
            </a:pPr>
            <a:r>
              <a:rPr lang="en-US" altLang="ja-JP" sz="1200" b="1">
                <a:latin typeface="Courier New" pitchFamily="49" charset="0"/>
              </a:rPr>
              <a:t>    s = 0;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</a:pPr>
            <a:r>
              <a:rPr lang="en-US" altLang="ja-JP" sz="1200" b="1">
                <a:latin typeface="Courier New" pitchFamily="49" charset="0"/>
              </a:rPr>
              <a:t>    for (i = 1; i &lt;= N; i++)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</a:pPr>
            <a:r>
              <a:rPr lang="en-US" altLang="ja-JP" sz="1200" b="1">
                <a:latin typeface="Courier New" pitchFamily="49" charset="0"/>
              </a:rPr>
              <a:t>        s += i;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</a:pPr>
            <a:endParaRPr lang="en-US" altLang="ja-JP" sz="1200" b="1">
              <a:latin typeface="Courier New" pitchFamily="49" charset="0"/>
            </a:endParaRPr>
          </a:p>
          <a:p>
            <a:pPr eaLnBrk="1" hangingPunct="1">
              <a:lnSpc>
                <a:spcPct val="50000"/>
              </a:lnSpc>
              <a:spcBef>
                <a:spcPct val="50000"/>
              </a:spcBef>
            </a:pPr>
            <a:r>
              <a:rPr lang="en-US" altLang="ja-JP" sz="1200" b="1">
                <a:latin typeface="Courier New" pitchFamily="49" charset="0"/>
              </a:rPr>
              <a:t>    printf("s = %d\n", s);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</a:pPr>
            <a:r>
              <a:rPr lang="en-US" altLang="ja-JP" sz="1200" b="1">
                <a:latin typeface="Courier New" pitchFamily="49" charset="0"/>
              </a:rPr>
              <a:t>    return 0;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</a:pPr>
            <a:r>
              <a:rPr lang="en-US" altLang="ja-JP" sz="1200" b="1">
                <a:latin typeface="Courier New" pitchFamily="49" charset="0"/>
              </a:rPr>
              <a:t>}</a:t>
            </a: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3EA12-2E88-42F1-8E8C-E1D15DBFB867}" type="slidenum">
              <a:rPr lang="en-US" altLang="ja-JP"/>
              <a:pPr/>
              <a:t>70</a:t>
            </a:fld>
            <a:endParaRPr lang="en-US" altLang="ja-JP"/>
          </a:p>
        </p:txBody>
      </p:sp>
      <p:sp>
        <p:nvSpPr>
          <p:cNvPr id="295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関数</a:t>
            </a:r>
          </a:p>
        </p:txBody>
      </p:sp>
      <p:sp>
        <p:nvSpPr>
          <p:cNvPr id="2959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/>
              <a:t>関数の答え</a:t>
            </a:r>
            <a:r>
              <a:rPr lang="en-US" altLang="ja-JP"/>
              <a:t>(</a:t>
            </a:r>
            <a:r>
              <a:rPr lang="ja-JP" altLang="en-US"/>
              <a:t>戻り値</a:t>
            </a:r>
            <a:r>
              <a:rPr lang="en-US" altLang="ja-JP"/>
              <a:t>)</a:t>
            </a:r>
            <a:r>
              <a:rPr lang="ja-JP" altLang="en-US"/>
              <a:t>は</a:t>
            </a:r>
            <a:r>
              <a:rPr lang="en-US" altLang="ja-JP"/>
              <a:t>return</a:t>
            </a:r>
            <a:r>
              <a:rPr lang="ja-JP" altLang="en-US"/>
              <a:t>文によって返す</a:t>
            </a:r>
          </a:p>
          <a:p>
            <a:pPr lvl="1"/>
            <a:r>
              <a:rPr lang="ja-JP" altLang="en-US"/>
              <a:t>戻り値のデータ型は関数の前に宣言しておく</a:t>
            </a:r>
          </a:p>
          <a:p>
            <a:endParaRPr lang="ja-JP" altLang="en-US"/>
          </a:p>
          <a:p>
            <a:endParaRPr lang="ja-JP" altLang="en-US"/>
          </a:p>
          <a:p>
            <a:endParaRPr lang="ja-JP" altLang="en-US"/>
          </a:p>
          <a:p>
            <a:r>
              <a:rPr lang="ja-JP" altLang="en-US"/>
              <a:t>戻り値がない関数は，</a:t>
            </a:r>
            <a:r>
              <a:rPr lang="en-US" altLang="ja-JP" b="1">
                <a:latin typeface="Courier New" pitchFamily="49" charset="0"/>
              </a:rPr>
              <a:t>void</a:t>
            </a:r>
            <a:r>
              <a:rPr lang="ja-JP" altLang="en-US"/>
              <a:t>と宣言する</a:t>
            </a:r>
          </a:p>
          <a:p>
            <a:endParaRPr kumimoji="0" lang="en-US" altLang="ja-JP"/>
          </a:p>
        </p:txBody>
      </p:sp>
      <p:sp>
        <p:nvSpPr>
          <p:cNvPr id="295940" name="Text Box 4"/>
          <p:cNvSpPr txBox="1">
            <a:spLocks noChangeArrowheads="1"/>
          </p:cNvSpPr>
          <p:nvPr/>
        </p:nvSpPr>
        <p:spPr bwMode="auto">
          <a:xfrm>
            <a:off x="1666875" y="2708275"/>
            <a:ext cx="6127750" cy="1347788"/>
          </a:xfrm>
          <a:prstGeom prst="rect">
            <a:avLst/>
          </a:prstGeom>
          <a:solidFill>
            <a:schemeClr val="accent2"/>
          </a:solidFill>
          <a:ln w="28575">
            <a:solidFill>
              <a:schemeClr val="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107763" dir="189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75000"/>
              </a:lnSpc>
              <a:spcBef>
                <a:spcPct val="50000"/>
              </a:spcBef>
            </a:pPr>
            <a:r>
              <a:rPr lang="en-US" altLang="ja-JP" sz="1400" b="1">
                <a:solidFill>
                  <a:srgbClr val="FF0000"/>
                </a:solidFill>
                <a:latin typeface="Courier New" pitchFamily="49" charset="0"/>
              </a:rPr>
              <a:t>double </a:t>
            </a:r>
            <a:r>
              <a:rPr lang="en-US" altLang="ja-JP" sz="1400" b="1">
                <a:latin typeface="Courier New" pitchFamily="49" charset="0"/>
              </a:rPr>
              <a:t>avg4(double v1, double v2, double v3, double v4)</a:t>
            </a:r>
          </a:p>
          <a:p>
            <a:pPr>
              <a:lnSpc>
                <a:spcPct val="75000"/>
              </a:lnSpc>
              <a:spcBef>
                <a:spcPct val="50000"/>
              </a:spcBef>
            </a:pPr>
            <a:r>
              <a:rPr lang="en-US" altLang="ja-JP" sz="1400" b="1">
                <a:latin typeface="Courier New" pitchFamily="49" charset="0"/>
              </a:rPr>
              <a:t>{</a:t>
            </a:r>
          </a:p>
          <a:p>
            <a:pPr>
              <a:lnSpc>
                <a:spcPct val="75000"/>
              </a:lnSpc>
              <a:spcBef>
                <a:spcPct val="50000"/>
              </a:spcBef>
            </a:pPr>
            <a:r>
              <a:rPr lang="en-US" altLang="ja-JP" sz="1400" b="1">
                <a:latin typeface="Courier New" pitchFamily="49" charset="0"/>
              </a:rPr>
              <a:t>    double a; a = (v1 + v2 + v3 + v4)/4;</a:t>
            </a:r>
          </a:p>
          <a:p>
            <a:pPr>
              <a:lnSpc>
                <a:spcPct val="75000"/>
              </a:lnSpc>
              <a:spcBef>
                <a:spcPct val="50000"/>
              </a:spcBef>
            </a:pPr>
            <a:r>
              <a:rPr lang="en-US" altLang="ja-JP" sz="1400" b="1">
                <a:latin typeface="Courier New" pitchFamily="49" charset="0"/>
              </a:rPr>
              <a:t>    </a:t>
            </a:r>
            <a:r>
              <a:rPr lang="en-US" altLang="ja-JP" sz="1400" b="1">
                <a:solidFill>
                  <a:srgbClr val="FF0000"/>
                </a:solidFill>
                <a:latin typeface="Courier New" pitchFamily="49" charset="0"/>
              </a:rPr>
              <a:t>return a;</a:t>
            </a:r>
          </a:p>
          <a:p>
            <a:pPr>
              <a:lnSpc>
                <a:spcPct val="75000"/>
              </a:lnSpc>
              <a:spcBef>
                <a:spcPct val="50000"/>
              </a:spcBef>
            </a:pPr>
            <a:r>
              <a:rPr lang="en-US" altLang="ja-JP" sz="1400" b="1">
                <a:latin typeface="Courier New" pitchFamily="49" charset="0"/>
              </a:rPr>
              <a:t>}</a:t>
            </a:r>
          </a:p>
        </p:txBody>
      </p:sp>
      <p:sp>
        <p:nvSpPr>
          <p:cNvPr id="295941" name="Text Box 5"/>
          <p:cNvSpPr txBox="1">
            <a:spLocks noChangeArrowheads="1"/>
          </p:cNvSpPr>
          <p:nvPr/>
        </p:nvSpPr>
        <p:spPr bwMode="auto">
          <a:xfrm>
            <a:off x="5422900" y="4953000"/>
            <a:ext cx="3413125" cy="1081088"/>
          </a:xfrm>
          <a:prstGeom prst="rect">
            <a:avLst/>
          </a:prstGeom>
          <a:solidFill>
            <a:schemeClr val="accent2"/>
          </a:solidFill>
          <a:ln w="28575">
            <a:solidFill>
              <a:schemeClr val="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107763" dir="189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75000"/>
              </a:lnSpc>
              <a:spcBef>
                <a:spcPct val="50000"/>
              </a:spcBef>
            </a:pPr>
            <a:r>
              <a:rPr kumimoji="0" lang="en-US" altLang="ja-JP" sz="1400" b="1">
                <a:solidFill>
                  <a:srgbClr val="FF0000"/>
                </a:solidFill>
                <a:latin typeface="Courier New" pitchFamily="49" charset="0"/>
              </a:rPr>
              <a:t>void </a:t>
            </a:r>
            <a:r>
              <a:rPr kumimoji="0" lang="en-US" altLang="ja-JP" sz="1400" b="1">
                <a:latin typeface="Courier New" pitchFamily="49" charset="0"/>
              </a:rPr>
              <a:t>printpq(int p, int q)</a:t>
            </a:r>
            <a:endParaRPr lang="en-US" altLang="ja-JP" sz="1400" b="1">
              <a:latin typeface="Courier New" pitchFamily="49" charset="0"/>
            </a:endParaRPr>
          </a:p>
          <a:p>
            <a:pPr>
              <a:lnSpc>
                <a:spcPct val="75000"/>
              </a:lnSpc>
              <a:spcBef>
                <a:spcPct val="50000"/>
              </a:spcBef>
            </a:pPr>
            <a:r>
              <a:rPr lang="en-US" altLang="ja-JP" sz="1400" b="1">
                <a:latin typeface="Courier New" pitchFamily="49" charset="0"/>
              </a:rPr>
              <a:t>{</a:t>
            </a:r>
          </a:p>
          <a:p>
            <a:pPr>
              <a:lnSpc>
                <a:spcPct val="75000"/>
              </a:lnSpc>
              <a:spcBef>
                <a:spcPct val="50000"/>
              </a:spcBef>
            </a:pPr>
            <a:r>
              <a:rPr lang="en-US" altLang="ja-JP" sz="1400" b="1">
                <a:latin typeface="Courier New" pitchFamily="49" charset="0"/>
              </a:rPr>
              <a:t>    printf("%d %d\n", p, q);</a:t>
            </a:r>
            <a:endParaRPr lang="en-US" altLang="ja-JP" sz="1400" b="1">
              <a:solidFill>
                <a:srgbClr val="FF0000"/>
              </a:solidFill>
              <a:latin typeface="Courier New" pitchFamily="49" charset="0"/>
            </a:endParaRPr>
          </a:p>
          <a:p>
            <a:pPr>
              <a:lnSpc>
                <a:spcPct val="75000"/>
              </a:lnSpc>
              <a:spcBef>
                <a:spcPct val="50000"/>
              </a:spcBef>
            </a:pPr>
            <a:r>
              <a:rPr lang="en-US" altLang="ja-JP" sz="1400" b="1">
                <a:latin typeface="Courier New" pitchFamily="49" charset="0"/>
              </a:rPr>
              <a:t>}</a:t>
            </a:r>
          </a:p>
        </p:txBody>
      </p:sp>
      <p:sp>
        <p:nvSpPr>
          <p:cNvPr id="295943" name="Text Box 7"/>
          <p:cNvSpPr txBox="1">
            <a:spLocks noChangeArrowheads="1"/>
          </p:cNvSpPr>
          <p:nvPr/>
        </p:nvSpPr>
        <p:spPr bwMode="auto">
          <a:xfrm>
            <a:off x="1157288" y="4927600"/>
            <a:ext cx="3951287" cy="1881188"/>
          </a:xfrm>
          <a:prstGeom prst="rect">
            <a:avLst/>
          </a:prstGeom>
          <a:solidFill>
            <a:schemeClr val="accent2"/>
          </a:solidFill>
          <a:ln w="28575">
            <a:solidFill>
              <a:schemeClr val="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107763" dir="189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en-US" altLang="ja-JP" sz="1400" b="1">
                <a:latin typeface="Courier New" pitchFamily="49" charset="0"/>
              </a:rPr>
              <a:t>#include &lt;stdio.h&gt;</a:t>
            </a:r>
          </a:p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en-US" altLang="ja-JP" sz="1400" b="1">
                <a:latin typeface="Courier New" pitchFamily="49" charset="0"/>
              </a:rPr>
              <a:t>void printpq(int p, int q);</a:t>
            </a:r>
          </a:p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en-US" altLang="ja-JP" sz="1400" b="1">
                <a:latin typeface="Courier New" pitchFamily="49" charset="0"/>
              </a:rPr>
              <a:t>int main(void)</a:t>
            </a:r>
          </a:p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en-US" altLang="ja-JP" sz="1400" b="1">
                <a:latin typeface="Courier New" pitchFamily="49" charset="0"/>
              </a:rPr>
              <a:t>{</a:t>
            </a:r>
          </a:p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en-US" altLang="ja-JP" sz="1400" b="1">
                <a:latin typeface="Courier New" pitchFamily="49" charset="0"/>
              </a:rPr>
              <a:t>    int a = 10, b = 20;</a:t>
            </a:r>
          </a:p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en-US" altLang="ja-JP" sz="1400" b="1">
                <a:latin typeface="Courier New" pitchFamily="49" charset="0"/>
              </a:rPr>
              <a:t>    </a:t>
            </a:r>
            <a:r>
              <a:rPr lang="en-US" altLang="ja-JP" sz="1400" b="1">
                <a:solidFill>
                  <a:srgbClr val="FF0000"/>
                </a:solidFill>
                <a:latin typeface="Courier New" pitchFamily="49" charset="0"/>
              </a:rPr>
              <a:t>printpq(a, b);</a:t>
            </a:r>
          </a:p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en-US" altLang="ja-JP" sz="1400" b="1">
                <a:latin typeface="Courier New" pitchFamily="49" charset="0"/>
              </a:rPr>
              <a:t>    return 0;</a:t>
            </a:r>
            <a:endParaRPr lang="en-US" altLang="ja-JP" sz="1400" b="1">
              <a:solidFill>
                <a:srgbClr val="FF0000"/>
              </a:solidFill>
              <a:latin typeface="Courier New" pitchFamily="49" charset="0"/>
            </a:endParaRPr>
          </a:p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en-US" altLang="ja-JP" sz="1400" b="1">
                <a:latin typeface="Courier New" pitchFamily="49" charset="0"/>
              </a:rPr>
              <a:t>}</a:t>
            </a:r>
          </a:p>
        </p:txBody>
      </p:sp>
      <p:sp>
        <p:nvSpPr>
          <p:cNvPr id="295944" name="AutoShape 8"/>
          <p:cNvSpPr>
            <a:spLocks/>
          </p:cNvSpPr>
          <p:nvPr/>
        </p:nvSpPr>
        <p:spPr bwMode="auto">
          <a:xfrm>
            <a:off x="3578225" y="6091238"/>
            <a:ext cx="1985963" cy="536575"/>
          </a:xfrm>
          <a:prstGeom prst="borderCallout1">
            <a:avLst>
              <a:gd name="adj1" fmla="val 21301"/>
              <a:gd name="adj2" fmla="val -3838"/>
              <a:gd name="adj3" fmla="val 21597"/>
              <a:gd name="adj4" fmla="val -2070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ja-JP" altLang="en-US"/>
              <a:t>呼出し側</a:t>
            </a:r>
            <a:r>
              <a:rPr lang="en-US" altLang="ja-JP"/>
              <a:t>: </a:t>
            </a:r>
            <a:r>
              <a:rPr lang="ja-JP" altLang="en-US"/>
              <a:t>関数名と引数だけを書く</a:t>
            </a:r>
          </a:p>
        </p:txBody>
      </p:sp>
      <p:sp>
        <p:nvSpPr>
          <p:cNvPr id="295945" name="AutoShape 9"/>
          <p:cNvSpPr>
            <a:spLocks/>
          </p:cNvSpPr>
          <p:nvPr/>
        </p:nvSpPr>
        <p:spPr bwMode="auto">
          <a:xfrm>
            <a:off x="6424613" y="6249988"/>
            <a:ext cx="1985962" cy="536575"/>
          </a:xfrm>
          <a:prstGeom prst="borderCallout1">
            <a:avLst>
              <a:gd name="adj1" fmla="val 21301"/>
              <a:gd name="adj2" fmla="val -3838"/>
              <a:gd name="adj3" fmla="val -198519"/>
              <a:gd name="adj4" fmla="val -35093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ja-JP" altLang="en-US"/>
              <a:t>関数側</a:t>
            </a:r>
            <a:r>
              <a:rPr lang="en-US" altLang="ja-JP"/>
              <a:t>: </a:t>
            </a:r>
            <a:r>
              <a:rPr lang="en-US" altLang="ja-JP" b="1"/>
              <a:t>void</a:t>
            </a:r>
            <a:r>
              <a:rPr lang="ja-JP" altLang="en-US"/>
              <a:t>と書く</a:t>
            </a:r>
          </a:p>
        </p:txBody>
      </p:sp>
    </p:spTree>
    <p:extLst>
      <p:ext uri="{BB962C8B-B14F-4D97-AF65-F5344CB8AC3E}">
        <p14:creationId xmlns:p14="http://schemas.microsoft.com/office/powerpoint/2010/main" val="226899398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E3091D-F86D-484C-A9FB-108D2C6DE1FE}" type="slidenum">
              <a:rPr lang="en-US" altLang="ja-JP"/>
              <a:pPr/>
              <a:t>71</a:t>
            </a:fld>
            <a:endParaRPr lang="en-US" altLang="ja-JP"/>
          </a:p>
        </p:txBody>
      </p:sp>
      <p:sp>
        <p:nvSpPr>
          <p:cNvPr id="188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関数プロトタイプ</a:t>
            </a:r>
          </a:p>
        </p:txBody>
      </p:sp>
      <p:sp>
        <p:nvSpPr>
          <p:cNvPr id="1884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1760538"/>
          </a:xfrm>
        </p:spPr>
        <p:txBody>
          <a:bodyPr/>
          <a:lstStyle/>
          <a:p>
            <a:r>
              <a:rPr lang="ja-JP" altLang="en-US" sz="2800"/>
              <a:t>関数が使用される前に，その関数の戻り値と引数をあらかじめ宣言する</a:t>
            </a:r>
            <a:r>
              <a:rPr lang="en-US" altLang="ja-JP" sz="2800"/>
              <a:t>(4</a:t>
            </a:r>
            <a:r>
              <a:rPr lang="ja-JP" altLang="en-US" sz="2800"/>
              <a:t>頁の</a:t>
            </a:r>
            <a:r>
              <a:rPr lang="en-US" altLang="ja-JP" sz="2800" b="1">
                <a:latin typeface="Courier New" pitchFamily="49" charset="0"/>
              </a:rPr>
              <a:t>sample3-1.c</a:t>
            </a:r>
            <a:r>
              <a:rPr lang="ja-JP" altLang="en-US" sz="2800"/>
              <a:t>を見よ</a:t>
            </a:r>
            <a:r>
              <a:rPr lang="en-US" altLang="ja-JP" sz="2800"/>
              <a:t>)</a:t>
            </a:r>
          </a:p>
          <a:p>
            <a:pPr lvl="1"/>
            <a:r>
              <a:rPr kumimoji="0" lang="ja-JP" altLang="en-US" sz="2500"/>
              <a:t>型 関数名</a:t>
            </a:r>
            <a:r>
              <a:rPr kumimoji="0" lang="en-US" altLang="ja-JP" sz="2500"/>
              <a:t>(</a:t>
            </a:r>
            <a:r>
              <a:rPr kumimoji="0" lang="ja-JP" altLang="en-US" sz="2500"/>
              <a:t>型 仮引数</a:t>
            </a:r>
            <a:r>
              <a:rPr kumimoji="0" lang="en-US" altLang="ja-JP" sz="2500"/>
              <a:t>1, </a:t>
            </a:r>
            <a:r>
              <a:rPr kumimoji="0" lang="ja-JP" altLang="en-US" sz="2500"/>
              <a:t>型 仮引数</a:t>
            </a:r>
            <a:r>
              <a:rPr kumimoji="0" lang="en-US" altLang="ja-JP" sz="2500"/>
              <a:t>2, ... </a:t>
            </a:r>
            <a:r>
              <a:rPr kumimoji="0" lang="ja-JP" altLang="en-US" sz="2500"/>
              <a:t>型 仮引数</a:t>
            </a:r>
            <a:r>
              <a:rPr kumimoji="0" lang="en-US" altLang="ja-JP" sz="2500"/>
              <a:t>N);</a:t>
            </a:r>
          </a:p>
        </p:txBody>
      </p:sp>
      <p:sp>
        <p:nvSpPr>
          <p:cNvPr id="188426" name="Text Box 10"/>
          <p:cNvSpPr txBox="1">
            <a:spLocks noChangeArrowheads="1"/>
          </p:cNvSpPr>
          <p:nvPr/>
        </p:nvSpPr>
        <p:spPr bwMode="auto">
          <a:xfrm>
            <a:off x="762000" y="3033713"/>
            <a:ext cx="7620000" cy="3757612"/>
          </a:xfrm>
          <a:prstGeom prst="rect">
            <a:avLst/>
          </a:prstGeom>
          <a:solidFill>
            <a:schemeClr val="accent2"/>
          </a:solidFill>
          <a:ln w="38100">
            <a:solidFill>
              <a:schemeClr val="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107763" dir="189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75000"/>
              </a:lnSpc>
              <a:spcBef>
                <a:spcPct val="50000"/>
              </a:spcBef>
            </a:pPr>
            <a:r>
              <a:rPr lang="en-US" altLang="ja-JP" sz="1400" b="1" dirty="0">
                <a:latin typeface="Courier New" pitchFamily="49" charset="0"/>
              </a:rPr>
              <a:t>#include &lt;</a:t>
            </a:r>
            <a:r>
              <a:rPr lang="en-US" altLang="ja-JP" sz="1400" b="1" dirty="0" err="1">
                <a:latin typeface="Courier New" pitchFamily="49" charset="0"/>
              </a:rPr>
              <a:t>stdio.h</a:t>
            </a:r>
            <a:r>
              <a:rPr lang="en-US" altLang="ja-JP" sz="1400" b="1" dirty="0">
                <a:latin typeface="Courier New" pitchFamily="49" charset="0"/>
              </a:rPr>
              <a:t>&gt;</a:t>
            </a:r>
          </a:p>
          <a:p>
            <a:pPr>
              <a:lnSpc>
                <a:spcPct val="75000"/>
              </a:lnSpc>
              <a:spcBef>
                <a:spcPct val="50000"/>
              </a:spcBef>
            </a:pPr>
            <a:r>
              <a:rPr lang="en-US" altLang="ja-JP" sz="1400" b="1" dirty="0">
                <a:solidFill>
                  <a:srgbClr val="0000FF"/>
                </a:solidFill>
                <a:latin typeface="Courier New" pitchFamily="49" charset="0"/>
              </a:rPr>
              <a:t>double avg4(double v1, double v2, double v3, double v4);</a:t>
            </a:r>
          </a:p>
          <a:p>
            <a:pPr>
              <a:lnSpc>
                <a:spcPct val="75000"/>
              </a:lnSpc>
              <a:spcBef>
                <a:spcPct val="50000"/>
              </a:spcBef>
            </a:pPr>
            <a:r>
              <a:rPr lang="en-US" altLang="ja-JP" sz="1400" b="1" dirty="0" err="1">
                <a:latin typeface="Courier New" pitchFamily="49" charset="0"/>
              </a:rPr>
              <a:t>int</a:t>
            </a:r>
            <a:r>
              <a:rPr lang="en-US" altLang="ja-JP" sz="1400" b="1" dirty="0">
                <a:latin typeface="Courier New" pitchFamily="49" charset="0"/>
              </a:rPr>
              <a:t> main(void)</a:t>
            </a:r>
          </a:p>
          <a:p>
            <a:pPr>
              <a:lnSpc>
                <a:spcPct val="75000"/>
              </a:lnSpc>
              <a:spcBef>
                <a:spcPct val="50000"/>
              </a:spcBef>
            </a:pPr>
            <a:r>
              <a:rPr lang="en-US" altLang="ja-JP" sz="1400" b="1" dirty="0">
                <a:latin typeface="Courier New" pitchFamily="49" charset="0"/>
              </a:rPr>
              <a:t>{</a:t>
            </a:r>
          </a:p>
          <a:p>
            <a:pPr>
              <a:lnSpc>
                <a:spcPct val="75000"/>
              </a:lnSpc>
              <a:spcBef>
                <a:spcPct val="50000"/>
              </a:spcBef>
            </a:pPr>
            <a:r>
              <a:rPr lang="en-US" altLang="ja-JP" sz="1400" b="1" dirty="0">
                <a:latin typeface="Courier New" pitchFamily="49" charset="0"/>
              </a:rPr>
              <a:t>    double p1, p2, p3, p4;</a:t>
            </a:r>
          </a:p>
          <a:p>
            <a:pPr>
              <a:lnSpc>
                <a:spcPct val="75000"/>
              </a:lnSpc>
              <a:spcBef>
                <a:spcPct val="50000"/>
              </a:spcBef>
            </a:pPr>
            <a:r>
              <a:rPr lang="en-US" altLang="ja-JP" sz="1400" b="1" dirty="0">
                <a:latin typeface="Courier New" pitchFamily="49" charset="0"/>
              </a:rPr>
              <a:t>    double </a:t>
            </a:r>
            <a:r>
              <a:rPr lang="en-US" altLang="ja-JP" sz="1400" b="1" dirty="0" err="1">
                <a:latin typeface="Courier New" pitchFamily="49" charset="0"/>
              </a:rPr>
              <a:t>avg</a:t>
            </a:r>
            <a:r>
              <a:rPr lang="en-US" altLang="ja-JP" sz="1400" b="1" dirty="0">
                <a:latin typeface="Courier New" pitchFamily="49" charset="0"/>
              </a:rPr>
              <a:t>;</a:t>
            </a:r>
          </a:p>
          <a:p>
            <a:pPr>
              <a:lnSpc>
                <a:spcPct val="75000"/>
              </a:lnSpc>
              <a:spcBef>
                <a:spcPct val="50000"/>
              </a:spcBef>
            </a:pPr>
            <a:r>
              <a:rPr lang="en-US" altLang="ja-JP" sz="1400" b="1" dirty="0">
                <a:latin typeface="Courier New" pitchFamily="49" charset="0"/>
              </a:rPr>
              <a:t>    p1 = 1.0; p2 = 2.0; p3 = 3.0; p4 = 4.0;</a:t>
            </a:r>
          </a:p>
          <a:p>
            <a:pPr>
              <a:lnSpc>
                <a:spcPct val="75000"/>
              </a:lnSpc>
              <a:spcBef>
                <a:spcPct val="50000"/>
              </a:spcBef>
            </a:pPr>
            <a:r>
              <a:rPr lang="en-US" altLang="ja-JP" sz="1400" b="1" dirty="0">
                <a:latin typeface="Courier New" pitchFamily="49" charset="0"/>
              </a:rPr>
              <a:t>    </a:t>
            </a:r>
            <a:r>
              <a:rPr lang="en-US" altLang="ja-JP" sz="1400" b="1" dirty="0" err="1">
                <a:solidFill>
                  <a:srgbClr val="FF0000"/>
                </a:solidFill>
                <a:latin typeface="Courier New" pitchFamily="49" charset="0"/>
              </a:rPr>
              <a:t>avg</a:t>
            </a:r>
            <a:r>
              <a:rPr lang="en-US" altLang="ja-JP" sz="1400" b="1" dirty="0">
                <a:solidFill>
                  <a:srgbClr val="FF0000"/>
                </a:solidFill>
                <a:latin typeface="Courier New" pitchFamily="49" charset="0"/>
              </a:rPr>
              <a:t> = avg4(p1, p2, p3, p4);</a:t>
            </a:r>
          </a:p>
          <a:p>
            <a:pPr>
              <a:lnSpc>
                <a:spcPct val="75000"/>
              </a:lnSpc>
              <a:spcBef>
                <a:spcPct val="50000"/>
              </a:spcBef>
            </a:pPr>
            <a:r>
              <a:rPr lang="en-US" altLang="ja-JP" sz="1400" b="1" dirty="0">
                <a:latin typeface="Courier New" pitchFamily="49" charset="0"/>
              </a:rPr>
              <a:t>    </a:t>
            </a:r>
            <a:r>
              <a:rPr lang="en-US" altLang="ja-JP" sz="1400" b="1" dirty="0" err="1">
                <a:latin typeface="Courier New" pitchFamily="49" charset="0"/>
              </a:rPr>
              <a:t>printf</a:t>
            </a:r>
            <a:r>
              <a:rPr lang="en-US" altLang="ja-JP" sz="1400" b="1" dirty="0">
                <a:latin typeface="Courier New" pitchFamily="49" charset="0"/>
              </a:rPr>
              <a:t>("p1  = %f, p2  = %f,\n", p1, p2);</a:t>
            </a:r>
          </a:p>
          <a:p>
            <a:pPr>
              <a:lnSpc>
                <a:spcPct val="75000"/>
              </a:lnSpc>
              <a:spcBef>
                <a:spcPct val="50000"/>
              </a:spcBef>
            </a:pPr>
            <a:r>
              <a:rPr lang="en-US" altLang="ja-JP" sz="1400" b="1" dirty="0">
                <a:latin typeface="Courier New" pitchFamily="49" charset="0"/>
              </a:rPr>
              <a:t>    </a:t>
            </a:r>
            <a:r>
              <a:rPr lang="en-US" altLang="ja-JP" sz="1400" b="1" dirty="0" err="1">
                <a:latin typeface="Courier New" pitchFamily="49" charset="0"/>
              </a:rPr>
              <a:t>printf</a:t>
            </a:r>
            <a:r>
              <a:rPr lang="en-US" altLang="ja-JP" sz="1400" b="1" dirty="0">
                <a:latin typeface="Courier New" pitchFamily="49" charset="0"/>
              </a:rPr>
              <a:t>("p3  = %f, p4  = %f\n", p3, p4);</a:t>
            </a:r>
          </a:p>
          <a:p>
            <a:pPr>
              <a:lnSpc>
                <a:spcPct val="75000"/>
              </a:lnSpc>
              <a:spcBef>
                <a:spcPct val="50000"/>
              </a:spcBef>
            </a:pPr>
            <a:r>
              <a:rPr lang="en-US" altLang="ja-JP" sz="1400" b="1" dirty="0">
                <a:latin typeface="Courier New" pitchFamily="49" charset="0"/>
              </a:rPr>
              <a:t>    </a:t>
            </a:r>
            <a:r>
              <a:rPr lang="en-US" altLang="ja-JP" sz="1400" b="1" dirty="0" err="1">
                <a:latin typeface="Courier New" pitchFamily="49" charset="0"/>
              </a:rPr>
              <a:t>printf</a:t>
            </a:r>
            <a:r>
              <a:rPr lang="en-US" altLang="ja-JP" sz="1400" b="1" dirty="0">
                <a:latin typeface="Courier New" pitchFamily="49" charset="0"/>
              </a:rPr>
              <a:t>("</a:t>
            </a:r>
            <a:r>
              <a:rPr lang="en-US" altLang="ja-JP" sz="1400" b="1" dirty="0" err="1">
                <a:latin typeface="Courier New" pitchFamily="49" charset="0"/>
              </a:rPr>
              <a:t>avg</a:t>
            </a:r>
            <a:r>
              <a:rPr lang="en-US" altLang="ja-JP" sz="1400" b="1" dirty="0">
                <a:latin typeface="Courier New" pitchFamily="49" charset="0"/>
              </a:rPr>
              <a:t> = %f\n", </a:t>
            </a:r>
            <a:r>
              <a:rPr lang="en-US" altLang="ja-JP" sz="1400" b="1" dirty="0" err="1">
                <a:latin typeface="Courier New" pitchFamily="49" charset="0"/>
              </a:rPr>
              <a:t>avg</a:t>
            </a:r>
            <a:r>
              <a:rPr lang="en-US" altLang="ja-JP" sz="1400" b="1" dirty="0">
                <a:latin typeface="Courier New" pitchFamily="49" charset="0"/>
              </a:rPr>
              <a:t>);</a:t>
            </a:r>
          </a:p>
          <a:p>
            <a:pPr>
              <a:lnSpc>
                <a:spcPct val="75000"/>
              </a:lnSpc>
              <a:spcBef>
                <a:spcPct val="50000"/>
              </a:spcBef>
            </a:pPr>
            <a:r>
              <a:rPr lang="en-US" altLang="ja-JP" sz="1400" b="1" dirty="0">
                <a:latin typeface="Courier New" pitchFamily="49" charset="0"/>
              </a:rPr>
              <a:t>    return 0;</a:t>
            </a:r>
          </a:p>
          <a:p>
            <a:pPr>
              <a:lnSpc>
                <a:spcPct val="75000"/>
              </a:lnSpc>
              <a:spcBef>
                <a:spcPct val="50000"/>
              </a:spcBef>
            </a:pPr>
            <a:r>
              <a:rPr lang="en-US" altLang="ja-JP" sz="1400" b="1" dirty="0">
                <a:latin typeface="Courier New" pitchFamily="49" charset="0"/>
              </a:rPr>
              <a:t>}</a:t>
            </a:r>
          </a:p>
          <a:p>
            <a:pPr>
              <a:lnSpc>
                <a:spcPct val="75000"/>
              </a:lnSpc>
              <a:spcBef>
                <a:spcPct val="50000"/>
              </a:spcBef>
            </a:pPr>
            <a:r>
              <a:rPr lang="en-US" altLang="ja-JP" sz="1400" b="1" dirty="0">
                <a:latin typeface="Courier New" pitchFamily="49" charset="0"/>
              </a:rPr>
              <a:t>/* </a:t>
            </a:r>
            <a:r>
              <a:rPr lang="ja-JP" altLang="en-US" sz="1400" b="1" dirty="0">
                <a:latin typeface="Courier New" pitchFamily="49" charset="0"/>
              </a:rPr>
              <a:t>この後に，関数本体が続く *</a:t>
            </a:r>
            <a:r>
              <a:rPr lang="en-US" altLang="ja-JP" sz="1400" b="1" dirty="0">
                <a:latin typeface="Courier New" pitchFamily="49" charset="0"/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39808536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98BFF-DB53-4213-93D5-9957B34A4793}" type="slidenum">
              <a:rPr lang="en-US" altLang="ja-JP"/>
              <a:pPr/>
              <a:t>72</a:t>
            </a:fld>
            <a:endParaRPr lang="en-US" altLang="ja-JP"/>
          </a:p>
        </p:txBody>
      </p:sp>
      <p:sp>
        <p:nvSpPr>
          <p:cNvPr id="18944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z="3400"/>
              <a:t>関数プロトタイプ</a:t>
            </a:r>
            <a:br>
              <a:rPr lang="ja-JP" altLang="en-US" sz="3400"/>
            </a:br>
            <a:r>
              <a:rPr lang="en-US" altLang="ja-JP" sz="2400"/>
              <a:t>(</a:t>
            </a:r>
            <a:r>
              <a:rPr lang="ja-JP" altLang="en-US" sz="2400"/>
              <a:t>完全なプログラム例，ただし，コンパイルするとエラーが起こる</a:t>
            </a:r>
            <a:r>
              <a:rPr lang="en-US" altLang="ja-JP" sz="2400"/>
              <a:t>)</a:t>
            </a:r>
          </a:p>
        </p:txBody>
      </p:sp>
      <p:sp>
        <p:nvSpPr>
          <p:cNvPr id="189445" name="Text Box 5"/>
          <p:cNvSpPr txBox="1">
            <a:spLocks noChangeArrowheads="1"/>
          </p:cNvSpPr>
          <p:nvPr/>
        </p:nvSpPr>
        <p:spPr bwMode="auto">
          <a:xfrm>
            <a:off x="858838" y="1311275"/>
            <a:ext cx="7456487" cy="5583067"/>
          </a:xfrm>
          <a:prstGeom prst="rect">
            <a:avLst/>
          </a:prstGeom>
          <a:solidFill>
            <a:schemeClr val="accent2"/>
          </a:solidFill>
          <a:ln w="38100">
            <a:solidFill>
              <a:schemeClr val="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107763" dir="189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en-US" altLang="ja-JP" sz="1600" b="1" dirty="0">
                <a:latin typeface="Courier New" pitchFamily="49" charset="0"/>
              </a:rPr>
              <a:t>#include &lt;</a:t>
            </a:r>
            <a:r>
              <a:rPr lang="en-US" altLang="ja-JP" sz="1600" b="1" dirty="0" err="1">
                <a:latin typeface="Courier New" pitchFamily="49" charset="0"/>
              </a:rPr>
              <a:t>stdio.h</a:t>
            </a:r>
            <a:r>
              <a:rPr lang="en-US" altLang="ja-JP" sz="1600" b="1" dirty="0">
                <a:latin typeface="Courier New" pitchFamily="49" charset="0"/>
              </a:rPr>
              <a:t>&gt;</a:t>
            </a:r>
          </a:p>
          <a:p>
            <a:pPr>
              <a:lnSpc>
                <a:spcPct val="60000"/>
              </a:lnSpc>
              <a:spcBef>
                <a:spcPct val="50000"/>
              </a:spcBef>
            </a:pPr>
            <a:endParaRPr lang="en-US" altLang="ja-JP" sz="1600" b="1" dirty="0">
              <a:latin typeface="Courier New" pitchFamily="49" charset="0"/>
            </a:endParaRPr>
          </a:p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en-US" altLang="ja-JP" sz="1600" b="1" dirty="0">
                <a:solidFill>
                  <a:srgbClr val="0000FF"/>
                </a:solidFill>
                <a:latin typeface="Courier New" pitchFamily="49" charset="0"/>
              </a:rPr>
              <a:t>/* volume()</a:t>
            </a:r>
            <a:r>
              <a:rPr lang="ja-JP" altLang="en-US" sz="1600" b="1" dirty="0">
                <a:solidFill>
                  <a:srgbClr val="0000FF"/>
                </a:solidFill>
                <a:latin typeface="Courier New" pitchFamily="49" charset="0"/>
              </a:rPr>
              <a:t>関数の完全なプロトタイプ *</a:t>
            </a:r>
            <a:r>
              <a:rPr lang="en-US" altLang="ja-JP" sz="1600" b="1" dirty="0">
                <a:solidFill>
                  <a:srgbClr val="0000FF"/>
                </a:solidFill>
                <a:latin typeface="Courier New" pitchFamily="49" charset="0"/>
              </a:rPr>
              <a:t>/</a:t>
            </a:r>
          </a:p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en-US" altLang="ja-JP" sz="1600" b="1" dirty="0">
                <a:solidFill>
                  <a:srgbClr val="FF0000"/>
                </a:solidFill>
                <a:latin typeface="Courier New" pitchFamily="49" charset="0"/>
              </a:rPr>
              <a:t>double volume(double s1, double s2, double s3);</a:t>
            </a:r>
          </a:p>
          <a:p>
            <a:pPr>
              <a:lnSpc>
                <a:spcPct val="60000"/>
              </a:lnSpc>
              <a:spcBef>
                <a:spcPct val="50000"/>
              </a:spcBef>
            </a:pPr>
            <a:endParaRPr lang="en-US" altLang="ja-JP" sz="1600" b="1" dirty="0">
              <a:solidFill>
                <a:srgbClr val="FF0000"/>
              </a:solidFill>
              <a:latin typeface="Courier New" pitchFamily="49" charset="0"/>
            </a:endParaRPr>
          </a:p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en-US" altLang="ja-JP" sz="1600" b="1" dirty="0" err="1">
                <a:latin typeface="Courier New" pitchFamily="49" charset="0"/>
              </a:rPr>
              <a:t>int</a:t>
            </a:r>
            <a:r>
              <a:rPr lang="en-US" altLang="ja-JP" sz="1600" b="1" dirty="0">
                <a:latin typeface="Courier New" pitchFamily="49" charset="0"/>
              </a:rPr>
              <a:t> main(void)</a:t>
            </a:r>
          </a:p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en-US" altLang="ja-JP" sz="1600" b="1" dirty="0">
                <a:latin typeface="Courier New" pitchFamily="49" charset="0"/>
              </a:rPr>
              <a:t>{</a:t>
            </a:r>
          </a:p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en-US" altLang="ja-JP" sz="1600" b="1" dirty="0">
                <a:latin typeface="Courier New" pitchFamily="49" charset="0"/>
              </a:rPr>
              <a:t>  double </a:t>
            </a:r>
            <a:r>
              <a:rPr lang="en-US" altLang="ja-JP" sz="1600" b="1" dirty="0" err="1">
                <a:latin typeface="Courier New" pitchFamily="49" charset="0"/>
              </a:rPr>
              <a:t>vol</a:t>
            </a:r>
            <a:r>
              <a:rPr lang="en-US" altLang="ja-JP" sz="1600" b="1" dirty="0">
                <a:latin typeface="Courier New" pitchFamily="49" charset="0"/>
              </a:rPr>
              <a:t>;</a:t>
            </a:r>
          </a:p>
          <a:p>
            <a:pPr>
              <a:lnSpc>
                <a:spcPct val="60000"/>
              </a:lnSpc>
              <a:spcBef>
                <a:spcPct val="50000"/>
              </a:spcBef>
            </a:pPr>
            <a:endParaRPr lang="en-US" altLang="ja-JP" sz="1600" b="1" dirty="0">
              <a:latin typeface="Courier New" pitchFamily="49" charset="0"/>
            </a:endParaRPr>
          </a:p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en-US" altLang="ja-JP" sz="1600" b="1" dirty="0">
                <a:latin typeface="Courier New" pitchFamily="49" charset="0"/>
              </a:rPr>
              <a:t>  </a:t>
            </a:r>
            <a:r>
              <a:rPr lang="en-US" altLang="ja-JP" sz="1600" b="1" dirty="0" err="1">
                <a:latin typeface="Courier New" pitchFamily="49" charset="0"/>
              </a:rPr>
              <a:t>vol</a:t>
            </a:r>
            <a:r>
              <a:rPr lang="en-US" altLang="ja-JP" sz="1600" b="1" dirty="0">
                <a:latin typeface="Courier New" pitchFamily="49" charset="0"/>
              </a:rPr>
              <a:t> = volume(12.2, 5.67, 9.03, 10.2); /* </a:t>
            </a:r>
            <a:r>
              <a:rPr lang="ja-JP" altLang="en-US" sz="1600" b="1" dirty="0">
                <a:latin typeface="Courier New" pitchFamily="49" charset="0"/>
              </a:rPr>
              <a:t>エラー *</a:t>
            </a:r>
            <a:r>
              <a:rPr lang="en-US" altLang="ja-JP" sz="1600" b="1" dirty="0">
                <a:latin typeface="Courier New" pitchFamily="49" charset="0"/>
              </a:rPr>
              <a:t>/</a:t>
            </a:r>
          </a:p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en-US" altLang="ja-JP" sz="1600" b="1" dirty="0">
                <a:latin typeface="Courier New" pitchFamily="49" charset="0"/>
              </a:rPr>
              <a:t>  </a:t>
            </a:r>
            <a:r>
              <a:rPr lang="en-US" altLang="ja-JP" sz="1600" b="1" dirty="0" err="1">
                <a:latin typeface="Courier New" pitchFamily="49" charset="0"/>
              </a:rPr>
              <a:t>printf</a:t>
            </a:r>
            <a:r>
              <a:rPr lang="en-US" altLang="ja-JP" sz="1600" b="1" dirty="0">
                <a:latin typeface="Courier New" pitchFamily="49" charset="0"/>
              </a:rPr>
              <a:t>("</a:t>
            </a:r>
            <a:r>
              <a:rPr lang="ja-JP" altLang="en-US" sz="1600" b="1" dirty="0">
                <a:latin typeface="Courier New" pitchFamily="49" charset="0"/>
              </a:rPr>
              <a:t>体積</a:t>
            </a:r>
            <a:r>
              <a:rPr lang="en-US" altLang="ja-JP" sz="1600" b="1" dirty="0">
                <a:latin typeface="Courier New" pitchFamily="49" charset="0"/>
              </a:rPr>
              <a:t>: %f\n", </a:t>
            </a:r>
            <a:r>
              <a:rPr lang="en-US" altLang="ja-JP" sz="1600" b="1" dirty="0" err="1">
                <a:latin typeface="Courier New" pitchFamily="49" charset="0"/>
              </a:rPr>
              <a:t>vol</a:t>
            </a:r>
            <a:r>
              <a:rPr lang="en-US" altLang="ja-JP" sz="1600" b="1" dirty="0">
                <a:latin typeface="Courier New" pitchFamily="49" charset="0"/>
              </a:rPr>
              <a:t>);</a:t>
            </a:r>
          </a:p>
          <a:p>
            <a:pPr>
              <a:lnSpc>
                <a:spcPct val="60000"/>
              </a:lnSpc>
              <a:spcBef>
                <a:spcPct val="50000"/>
              </a:spcBef>
            </a:pPr>
            <a:endParaRPr lang="en-US" altLang="ja-JP" sz="1600" b="1" dirty="0">
              <a:latin typeface="Courier New" pitchFamily="49" charset="0"/>
            </a:endParaRPr>
          </a:p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en-US" altLang="ja-JP" sz="1600" b="1" dirty="0">
                <a:latin typeface="Courier New" pitchFamily="49" charset="0"/>
              </a:rPr>
              <a:t>  return 0;</a:t>
            </a:r>
          </a:p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en-US" altLang="ja-JP" sz="1600" b="1" dirty="0">
                <a:latin typeface="Courier New" pitchFamily="49" charset="0"/>
              </a:rPr>
              <a:t>}</a:t>
            </a:r>
          </a:p>
          <a:p>
            <a:pPr>
              <a:lnSpc>
                <a:spcPct val="60000"/>
              </a:lnSpc>
              <a:spcBef>
                <a:spcPct val="50000"/>
              </a:spcBef>
            </a:pPr>
            <a:endParaRPr lang="en-US" altLang="ja-JP" sz="1600" b="1" dirty="0">
              <a:latin typeface="Courier New" pitchFamily="49" charset="0"/>
            </a:endParaRPr>
          </a:p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en-US" altLang="ja-JP" sz="1600" b="1" dirty="0">
                <a:latin typeface="Courier New" pitchFamily="49" charset="0"/>
              </a:rPr>
              <a:t>/* </a:t>
            </a:r>
            <a:r>
              <a:rPr lang="ja-JP" altLang="en-US" sz="1600" b="1" dirty="0">
                <a:latin typeface="Courier New" pitchFamily="49" charset="0"/>
              </a:rPr>
              <a:t>立方体の体積を算出する *</a:t>
            </a:r>
            <a:r>
              <a:rPr lang="en-US" altLang="ja-JP" sz="1600" b="1" dirty="0">
                <a:latin typeface="Courier New" pitchFamily="49" charset="0"/>
              </a:rPr>
              <a:t>/</a:t>
            </a:r>
          </a:p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en-US" altLang="ja-JP" sz="1600" b="1" dirty="0">
                <a:solidFill>
                  <a:srgbClr val="FF0000"/>
                </a:solidFill>
                <a:latin typeface="Courier New" pitchFamily="49" charset="0"/>
              </a:rPr>
              <a:t>double volume(double s1, double s2, double s3</a:t>
            </a:r>
            <a:r>
              <a:rPr lang="en-US" altLang="ja-JP" sz="1600" b="1" dirty="0">
                <a:latin typeface="Courier New" pitchFamily="49" charset="0"/>
              </a:rPr>
              <a:t>)</a:t>
            </a:r>
          </a:p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en-US" altLang="ja-JP" sz="1600" b="1" dirty="0">
                <a:latin typeface="Courier New" pitchFamily="49" charset="0"/>
              </a:rPr>
              <a:t>{</a:t>
            </a:r>
          </a:p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en-US" altLang="ja-JP" sz="1600" b="1" dirty="0">
                <a:latin typeface="Courier New" pitchFamily="49" charset="0"/>
              </a:rPr>
              <a:t>  return s1 * s2 * s3;</a:t>
            </a:r>
          </a:p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en-US" altLang="ja-JP" sz="1600" b="1" dirty="0">
                <a:latin typeface="Courier New" pitchFamily="49" charset="0"/>
              </a:rPr>
              <a:t>}</a:t>
            </a:r>
          </a:p>
        </p:txBody>
      </p:sp>
      <p:sp>
        <p:nvSpPr>
          <p:cNvPr id="189453" name="Line 13"/>
          <p:cNvSpPr>
            <a:spLocks noChangeShapeType="1"/>
          </p:cNvSpPr>
          <p:nvPr/>
        </p:nvSpPr>
        <p:spPr bwMode="auto">
          <a:xfrm flipH="1">
            <a:off x="3740150" y="5078413"/>
            <a:ext cx="720725" cy="5302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189454" name="Line 14"/>
          <p:cNvSpPr>
            <a:spLocks noChangeShapeType="1"/>
          </p:cNvSpPr>
          <p:nvPr/>
        </p:nvSpPr>
        <p:spPr bwMode="auto">
          <a:xfrm>
            <a:off x="4946650" y="5086350"/>
            <a:ext cx="63500" cy="4921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189455" name="Line 15"/>
          <p:cNvSpPr>
            <a:spLocks noChangeShapeType="1"/>
          </p:cNvSpPr>
          <p:nvPr/>
        </p:nvSpPr>
        <p:spPr bwMode="auto">
          <a:xfrm>
            <a:off x="5265738" y="5087938"/>
            <a:ext cx="1008062" cy="4905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189457" name="Text Box 17"/>
          <p:cNvSpPr txBox="1">
            <a:spLocks noChangeArrowheads="1"/>
          </p:cNvSpPr>
          <p:nvPr/>
        </p:nvSpPr>
        <p:spPr bwMode="auto">
          <a:xfrm>
            <a:off x="4881563" y="2789238"/>
            <a:ext cx="1322387" cy="404812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ja-JP" altLang="en-US" sz="1800" b="1"/>
              <a:t>仮引数あり</a:t>
            </a:r>
            <a:endParaRPr lang="ja-JP" altLang="en-US" sz="1800"/>
          </a:p>
        </p:txBody>
      </p:sp>
      <p:sp>
        <p:nvSpPr>
          <p:cNvPr id="189458" name="Line 18"/>
          <p:cNvSpPr>
            <a:spLocks noChangeShapeType="1"/>
          </p:cNvSpPr>
          <p:nvPr/>
        </p:nvSpPr>
        <p:spPr bwMode="auto">
          <a:xfrm flipH="1" flipV="1">
            <a:off x="3808413" y="2373313"/>
            <a:ext cx="1392237" cy="3968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189459" name="Line 19"/>
          <p:cNvSpPr>
            <a:spLocks noChangeShapeType="1"/>
          </p:cNvSpPr>
          <p:nvPr/>
        </p:nvSpPr>
        <p:spPr bwMode="auto">
          <a:xfrm flipH="1" flipV="1">
            <a:off x="5019675" y="2384425"/>
            <a:ext cx="342900" cy="3683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189460" name="Line 20"/>
          <p:cNvSpPr>
            <a:spLocks noChangeShapeType="1"/>
          </p:cNvSpPr>
          <p:nvPr/>
        </p:nvSpPr>
        <p:spPr bwMode="auto">
          <a:xfrm flipV="1">
            <a:off x="5634038" y="2357438"/>
            <a:ext cx="668337" cy="4079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189461" name="Text Box 21"/>
          <p:cNvSpPr txBox="1">
            <a:spLocks noChangeArrowheads="1"/>
          </p:cNvSpPr>
          <p:nvPr/>
        </p:nvSpPr>
        <p:spPr bwMode="auto">
          <a:xfrm>
            <a:off x="3338513" y="4403725"/>
            <a:ext cx="5432425" cy="679450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ja-JP" altLang="en-US" sz="1800" b="1"/>
              <a:t>仮引数</a:t>
            </a:r>
            <a:r>
              <a:rPr lang="en-US" altLang="ja-JP" sz="1800"/>
              <a:t>=</a:t>
            </a:r>
            <a:r>
              <a:rPr lang="ja-JP" altLang="en-US" sz="1800"/>
              <a:t>ここで使われている</a:t>
            </a:r>
            <a:r>
              <a:rPr lang="en-US" altLang="ja-JP" sz="1800"/>
              <a:t>s1,s2,s3</a:t>
            </a:r>
            <a:r>
              <a:rPr lang="ja-JP" altLang="en-US" sz="1800"/>
              <a:t>のように，関数本体の中で使用される引数を特に仮引数と言う </a:t>
            </a:r>
          </a:p>
        </p:txBody>
      </p:sp>
      <p:sp>
        <p:nvSpPr>
          <p:cNvPr id="189462" name="Text Box 22"/>
          <p:cNvSpPr txBox="1">
            <a:spLocks noChangeArrowheads="1"/>
          </p:cNvSpPr>
          <p:nvPr/>
        </p:nvSpPr>
        <p:spPr bwMode="auto">
          <a:xfrm>
            <a:off x="6559550" y="1303338"/>
            <a:ext cx="1741488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ja-JP" sz="1800" b="1">
                <a:latin typeface="Courier New" pitchFamily="49" charset="0"/>
              </a:rPr>
              <a:t>sample3-2.c</a:t>
            </a:r>
          </a:p>
        </p:txBody>
      </p:sp>
      <p:sp>
        <p:nvSpPr>
          <p:cNvPr id="189463" name="AutoShape 23"/>
          <p:cNvSpPr>
            <a:spLocks/>
          </p:cNvSpPr>
          <p:nvPr/>
        </p:nvSpPr>
        <p:spPr bwMode="auto">
          <a:xfrm>
            <a:off x="4189413" y="419100"/>
            <a:ext cx="3521075" cy="334963"/>
          </a:xfrm>
          <a:prstGeom prst="borderCallout1">
            <a:avLst>
              <a:gd name="adj1" fmla="val 34125"/>
              <a:gd name="adj2" fmla="val -2162"/>
              <a:gd name="adj3" fmla="val 398106"/>
              <a:gd name="adj4" fmla="val -15102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altLang="ja-JP" b="1">
                <a:solidFill>
                  <a:srgbClr val="0000FF"/>
                </a:solidFill>
                <a:latin typeface="Courier New" pitchFamily="49" charset="0"/>
              </a:rPr>
              <a:t>/*</a:t>
            </a:r>
            <a:r>
              <a:rPr lang="en-US" altLang="ja-JP"/>
              <a:t> </a:t>
            </a:r>
            <a:r>
              <a:rPr lang="ja-JP" altLang="en-US"/>
              <a:t>から </a:t>
            </a:r>
            <a:r>
              <a:rPr lang="ja-JP" altLang="en-US" b="1">
                <a:solidFill>
                  <a:srgbClr val="0000FF"/>
                </a:solidFill>
                <a:latin typeface="Courier New" pitchFamily="49" charset="0"/>
              </a:rPr>
              <a:t>*</a:t>
            </a:r>
            <a:r>
              <a:rPr lang="en-US" altLang="ja-JP" b="1">
                <a:solidFill>
                  <a:srgbClr val="0000FF"/>
                </a:solidFill>
                <a:latin typeface="Courier New" pitchFamily="49" charset="0"/>
              </a:rPr>
              <a:t>/</a:t>
            </a:r>
            <a:r>
              <a:rPr lang="en-US" altLang="ja-JP"/>
              <a:t> </a:t>
            </a:r>
            <a:r>
              <a:rPr lang="ja-JP" altLang="en-US"/>
              <a:t>の間は，コメント</a:t>
            </a:r>
          </a:p>
        </p:txBody>
      </p:sp>
    </p:spTree>
    <p:extLst>
      <p:ext uri="{BB962C8B-B14F-4D97-AF65-F5344CB8AC3E}">
        <p14:creationId xmlns:p14="http://schemas.microsoft.com/office/powerpoint/2010/main" val="285359191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9B521-1FEC-426C-A3BA-48732B8F8FF5}" type="slidenum">
              <a:rPr lang="en-US" altLang="ja-JP"/>
              <a:pPr/>
              <a:t>73</a:t>
            </a:fld>
            <a:endParaRPr lang="en-US" altLang="ja-JP"/>
          </a:p>
        </p:txBody>
      </p:sp>
      <p:sp>
        <p:nvSpPr>
          <p:cNvPr id="294915" name="Text Box 3"/>
          <p:cNvSpPr txBox="1">
            <a:spLocks noChangeArrowheads="1"/>
          </p:cNvSpPr>
          <p:nvPr/>
        </p:nvSpPr>
        <p:spPr bwMode="auto">
          <a:xfrm>
            <a:off x="858838" y="1311275"/>
            <a:ext cx="7456487" cy="5583067"/>
          </a:xfrm>
          <a:prstGeom prst="rect">
            <a:avLst/>
          </a:prstGeom>
          <a:solidFill>
            <a:schemeClr val="accent2"/>
          </a:solidFill>
          <a:ln w="38100">
            <a:solidFill>
              <a:schemeClr val="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107763" dir="189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en-US" altLang="ja-JP" sz="1600" b="1" dirty="0">
                <a:latin typeface="Courier New" pitchFamily="49" charset="0"/>
              </a:rPr>
              <a:t>#include &lt;</a:t>
            </a:r>
            <a:r>
              <a:rPr lang="en-US" altLang="ja-JP" sz="1600" b="1" dirty="0" err="1">
                <a:latin typeface="Courier New" pitchFamily="49" charset="0"/>
              </a:rPr>
              <a:t>stdio.h</a:t>
            </a:r>
            <a:r>
              <a:rPr lang="en-US" altLang="ja-JP" sz="1600" b="1" dirty="0">
                <a:latin typeface="Courier New" pitchFamily="49" charset="0"/>
              </a:rPr>
              <a:t>&gt;</a:t>
            </a:r>
          </a:p>
          <a:p>
            <a:pPr>
              <a:lnSpc>
                <a:spcPct val="60000"/>
              </a:lnSpc>
              <a:spcBef>
                <a:spcPct val="50000"/>
              </a:spcBef>
            </a:pPr>
            <a:endParaRPr lang="en-US" altLang="ja-JP" sz="1600" b="1" dirty="0">
              <a:latin typeface="Courier New" pitchFamily="49" charset="0"/>
            </a:endParaRPr>
          </a:p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en-US" altLang="ja-JP" sz="1600" b="1" dirty="0">
                <a:latin typeface="Courier New" pitchFamily="49" charset="0"/>
              </a:rPr>
              <a:t>/* </a:t>
            </a:r>
            <a:r>
              <a:rPr lang="ja-JP" altLang="en-US" sz="1600" b="1" dirty="0">
                <a:latin typeface="Courier New" pitchFamily="49" charset="0"/>
              </a:rPr>
              <a:t>関数プロトタイプには，引数の変数がなくてもよい *</a:t>
            </a:r>
            <a:r>
              <a:rPr lang="en-US" altLang="ja-JP" sz="1600" b="1" dirty="0">
                <a:latin typeface="Courier New" pitchFamily="49" charset="0"/>
              </a:rPr>
              <a:t>/</a:t>
            </a:r>
          </a:p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en-US" altLang="ja-JP" sz="1600" b="1" dirty="0">
                <a:solidFill>
                  <a:srgbClr val="FF0000"/>
                </a:solidFill>
                <a:latin typeface="Courier New" pitchFamily="49" charset="0"/>
              </a:rPr>
              <a:t>double volume(double, double, double);</a:t>
            </a:r>
          </a:p>
          <a:p>
            <a:pPr>
              <a:lnSpc>
                <a:spcPct val="60000"/>
              </a:lnSpc>
              <a:spcBef>
                <a:spcPct val="50000"/>
              </a:spcBef>
            </a:pPr>
            <a:endParaRPr lang="en-US" altLang="ja-JP" sz="1600" b="1" dirty="0">
              <a:solidFill>
                <a:srgbClr val="FF0000"/>
              </a:solidFill>
              <a:latin typeface="Courier New" pitchFamily="49" charset="0"/>
            </a:endParaRPr>
          </a:p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en-US" altLang="ja-JP" sz="1600" b="1" dirty="0" err="1">
                <a:latin typeface="Courier New" pitchFamily="49" charset="0"/>
              </a:rPr>
              <a:t>int</a:t>
            </a:r>
            <a:r>
              <a:rPr lang="en-US" altLang="ja-JP" sz="1600" b="1" dirty="0">
                <a:latin typeface="Courier New" pitchFamily="49" charset="0"/>
              </a:rPr>
              <a:t> main(void)</a:t>
            </a:r>
          </a:p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en-US" altLang="ja-JP" sz="1600" b="1" dirty="0">
                <a:latin typeface="Courier New" pitchFamily="49" charset="0"/>
              </a:rPr>
              <a:t>{</a:t>
            </a:r>
          </a:p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en-US" altLang="ja-JP" sz="1600" b="1" dirty="0">
                <a:latin typeface="Courier New" pitchFamily="49" charset="0"/>
              </a:rPr>
              <a:t>  double </a:t>
            </a:r>
            <a:r>
              <a:rPr lang="en-US" altLang="ja-JP" sz="1600" b="1" dirty="0" err="1">
                <a:latin typeface="Courier New" pitchFamily="49" charset="0"/>
              </a:rPr>
              <a:t>vol</a:t>
            </a:r>
            <a:r>
              <a:rPr lang="en-US" altLang="ja-JP" sz="1600" b="1" dirty="0">
                <a:latin typeface="Courier New" pitchFamily="49" charset="0"/>
              </a:rPr>
              <a:t>;</a:t>
            </a:r>
          </a:p>
          <a:p>
            <a:pPr>
              <a:lnSpc>
                <a:spcPct val="60000"/>
              </a:lnSpc>
              <a:spcBef>
                <a:spcPct val="50000"/>
              </a:spcBef>
            </a:pPr>
            <a:endParaRPr lang="en-US" altLang="ja-JP" sz="1600" b="1" dirty="0">
              <a:latin typeface="Courier New" pitchFamily="49" charset="0"/>
            </a:endParaRPr>
          </a:p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en-US" altLang="ja-JP" sz="1600" b="1" dirty="0">
                <a:latin typeface="Courier New" pitchFamily="49" charset="0"/>
              </a:rPr>
              <a:t>  </a:t>
            </a:r>
            <a:r>
              <a:rPr lang="en-US" altLang="ja-JP" sz="1600" b="1" dirty="0" err="1">
                <a:latin typeface="Courier New" pitchFamily="49" charset="0"/>
              </a:rPr>
              <a:t>vol</a:t>
            </a:r>
            <a:r>
              <a:rPr lang="en-US" altLang="ja-JP" sz="1600" b="1" dirty="0">
                <a:latin typeface="Courier New" pitchFamily="49" charset="0"/>
              </a:rPr>
              <a:t> = volume(12.2, 5.67, 9.03, 10.2); /* </a:t>
            </a:r>
            <a:r>
              <a:rPr lang="ja-JP" altLang="en-US" sz="1600" b="1" dirty="0">
                <a:latin typeface="Courier New" pitchFamily="49" charset="0"/>
              </a:rPr>
              <a:t>エラー *</a:t>
            </a:r>
            <a:r>
              <a:rPr lang="en-US" altLang="ja-JP" sz="1600" b="1" dirty="0">
                <a:latin typeface="Courier New" pitchFamily="49" charset="0"/>
              </a:rPr>
              <a:t>/</a:t>
            </a:r>
          </a:p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en-US" altLang="ja-JP" sz="1600" b="1" dirty="0">
                <a:latin typeface="Courier New" pitchFamily="49" charset="0"/>
              </a:rPr>
              <a:t>  </a:t>
            </a:r>
            <a:r>
              <a:rPr lang="en-US" altLang="ja-JP" sz="1600" b="1" dirty="0" err="1">
                <a:latin typeface="Courier New" pitchFamily="49" charset="0"/>
              </a:rPr>
              <a:t>printf</a:t>
            </a:r>
            <a:r>
              <a:rPr lang="en-US" altLang="ja-JP" sz="1600" b="1" dirty="0">
                <a:latin typeface="Courier New" pitchFamily="49" charset="0"/>
              </a:rPr>
              <a:t>("</a:t>
            </a:r>
            <a:r>
              <a:rPr lang="ja-JP" altLang="en-US" sz="1600" b="1" dirty="0">
                <a:latin typeface="Courier New" pitchFamily="49" charset="0"/>
              </a:rPr>
              <a:t>体積</a:t>
            </a:r>
            <a:r>
              <a:rPr lang="en-US" altLang="ja-JP" sz="1600" b="1" dirty="0">
                <a:latin typeface="Courier New" pitchFamily="49" charset="0"/>
              </a:rPr>
              <a:t>: %f\n", </a:t>
            </a:r>
            <a:r>
              <a:rPr lang="en-US" altLang="ja-JP" sz="1600" b="1" dirty="0" err="1">
                <a:latin typeface="Courier New" pitchFamily="49" charset="0"/>
              </a:rPr>
              <a:t>vol</a:t>
            </a:r>
            <a:r>
              <a:rPr lang="en-US" altLang="ja-JP" sz="1600" b="1" dirty="0">
                <a:latin typeface="Courier New" pitchFamily="49" charset="0"/>
              </a:rPr>
              <a:t>);</a:t>
            </a:r>
          </a:p>
          <a:p>
            <a:pPr>
              <a:lnSpc>
                <a:spcPct val="60000"/>
              </a:lnSpc>
              <a:spcBef>
                <a:spcPct val="50000"/>
              </a:spcBef>
            </a:pPr>
            <a:endParaRPr lang="en-US" altLang="ja-JP" sz="1600" b="1" dirty="0">
              <a:latin typeface="Courier New" pitchFamily="49" charset="0"/>
            </a:endParaRPr>
          </a:p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en-US" altLang="ja-JP" sz="1600" b="1" dirty="0">
                <a:latin typeface="Courier New" pitchFamily="49" charset="0"/>
              </a:rPr>
              <a:t>  return 0;</a:t>
            </a:r>
          </a:p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en-US" altLang="ja-JP" sz="1600" b="1" dirty="0">
                <a:latin typeface="Courier New" pitchFamily="49" charset="0"/>
              </a:rPr>
              <a:t>}</a:t>
            </a:r>
          </a:p>
          <a:p>
            <a:pPr>
              <a:lnSpc>
                <a:spcPct val="60000"/>
              </a:lnSpc>
              <a:spcBef>
                <a:spcPct val="50000"/>
              </a:spcBef>
            </a:pPr>
            <a:endParaRPr lang="en-US" altLang="ja-JP" sz="1600" b="1" dirty="0">
              <a:latin typeface="Courier New" pitchFamily="49" charset="0"/>
            </a:endParaRPr>
          </a:p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en-US" altLang="ja-JP" sz="1600" b="1" dirty="0">
                <a:latin typeface="Courier New" pitchFamily="49" charset="0"/>
              </a:rPr>
              <a:t>/* </a:t>
            </a:r>
            <a:r>
              <a:rPr lang="ja-JP" altLang="en-US" sz="1600" b="1" dirty="0">
                <a:latin typeface="Courier New" pitchFamily="49" charset="0"/>
              </a:rPr>
              <a:t>立方体の体積を算出する *</a:t>
            </a:r>
            <a:r>
              <a:rPr lang="en-US" altLang="ja-JP" sz="1600" b="1" dirty="0">
                <a:latin typeface="Courier New" pitchFamily="49" charset="0"/>
              </a:rPr>
              <a:t>/</a:t>
            </a:r>
          </a:p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en-US" altLang="ja-JP" sz="1600" b="1" dirty="0">
                <a:latin typeface="Courier New" pitchFamily="49" charset="0"/>
              </a:rPr>
              <a:t>double volume(double s1, double s2, double s3)</a:t>
            </a:r>
          </a:p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en-US" altLang="ja-JP" sz="1600" b="1" dirty="0">
                <a:latin typeface="Courier New" pitchFamily="49" charset="0"/>
              </a:rPr>
              <a:t>{</a:t>
            </a:r>
          </a:p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en-US" altLang="ja-JP" sz="1600" b="1" dirty="0">
                <a:latin typeface="Courier New" pitchFamily="49" charset="0"/>
              </a:rPr>
              <a:t>  return s1 * s2 * s3;</a:t>
            </a:r>
          </a:p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en-US" altLang="ja-JP" sz="1600" b="1" dirty="0">
                <a:latin typeface="Courier New" pitchFamily="49" charset="0"/>
              </a:rPr>
              <a:t>}</a:t>
            </a:r>
          </a:p>
        </p:txBody>
      </p:sp>
      <p:sp>
        <p:nvSpPr>
          <p:cNvPr id="294917" name="Rectangle 5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ja-JP" altLang="en-US" sz="3400"/>
              <a:t>関数プロトタイプ</a:t>
            </a:r>
            <a:br>
              <a:rPr lang="ja-JP" altLang="en-US" sz="3400"/>
            </a:br>
            <a:r>
              <a:rPr lang="en-US" altLang="ja-JP" sz="2400"/>
              <a:t>(</a:t>
            </a:r>
            <a:r>
              <a:rPr lang="ja-JP" altLang="en-US" sz="2400"/>
              <a:t>完全なプログラム例，ただし，コンパイルするとエラーが起こる</a:t>
            </a:r>
            <a:r>
              <a:rPr lang="en-US" altLang="ja-JP" sz="2400"/>
              <a:t>)</a:t>
            </a:r>
          </a:p>
        </p:txBody>
      </p:sp>
      <p:sp>
        <p:nvSpPr>
          <p:cNvPr id="294918" name="Text Box 6"/>
          <p:cNvSpPr txBox="1">
            <a:spLocks noChangeArrowheads="1"/>
          </p:cNvSpPr>
          <p:nvPr/>
        </p:nvSpPr>
        <p:spPr bwMode="auto">
          <a:xfrm>
            <a:off x="6559550" y="1303338"/>
            <a:ext cx="1741488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ja-JP" sz="1800" b="1">
                <a:latin typeface="Courier New" pitchFamily="49" charset="0"/>
              </a:rPr>
              <a:t>sample3-3.c</a:t>
            </a:r>
          </a:p>
        </p:txBody>
      </p:sp>
    </p:spTree>
    <p:extLst>
      <p:ext uri="{BB962C8B-B14F-4D97-AF65-F5344CB8AC3E}">
        <p14:creationId xmlns:p14="http://schemas.microsoft.com/office/powerpoint/2010/main" val="352902627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FF5D5-CAB1-49D5-A8BE-5B42196193B2}" type="slidenum">
              <a:rPr lang="en-US" altLang="ja-JP"/>
              <a:pPr/>
              <a:t>74</a:t>
            </a:fld>
            <a:endParaRPr lang="en-US" altLang="ja-JP"/>
          </a:p>
        </p:txBody>
      </p:sp>
      <p:sp>
        <p:nvSpPr>
          <p:cNvPr id="1945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関数プロトタイプ</a:t>
            </a:r>
          </a:p>
        </p:txBody>
      </p:sp>
      <p:sp>
        <p:nvSpPr>
          <p:cNvPr id="194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/>
              <a:t>なぜ関数プロトタイプが必要か？</a:t>
            </a:r>
          </a:p>
          <a:p>
            <a:pPr lvl="1"/>
            <a:r>
              <a:rPr lang="ja-JP" altLang="en-US" sz="2800"/>
              <a:t>コンパイラにあらかじめ戻り値の型と引数の型，個数を知らせる</a:t>
            </a:r>
          </a:p>
          <a:p>
            <a:pPr lvl="1"/>
            <a:r>
              <a:rPr lang="ja-JP" altLang="en-US" sz="2800"/>
              <a:t>誤った戻り値の設定，引数の型，個数を，コンパイル時に未然に防ぐことができる</a:t>
            </a:r>
          </a:p>
          <a:p>
            <a:r>
              <a:rPr lang="ja-JP" altLang="en-US"/>
              <a:t>宣言と定義</a:t>
            </a:r>
          </a:p>
          <a:p>
            <a:pPr lvl="1"/>
            <a:r>
              <a:rPr lang="ja-JP" altLang="en-US" sz="2800"/>
              <a:t>関数プロトタイプは，</a:t>
            </a:r>
            <a:r>
              <a:rPr lang="ja-JP" altLang="en-US" sz="2800">
                <a:solidFill>
                  <a:srgbClr val="FF0000"/>
                </a:solidFill>
              </a:rPr>
              <a:t>関数の宣言</a:t>
            </a:r>
          </a:p>
          <a:p>
            <a:pPr lvl="1"/>
            <a:r>
              <a:rPr kumimoji="0" lang="ja-JP" altLang="en-US" sz="2800"/>
              <a:t>関数本体は，</a:t>
            </a:r>
            <a:r>
              <a:rPr kumimoji="0" lang="ja-JP" altLang="en-US" sz="2800">
                <a:solidFill>
                  <a:srgbClr val="FF0000"/>
                </a:solidFill>
              </a:rPr>
              <a:t>関数の定義</a:t>
            </a:r>
          </a:p>
        </p:txBody>
      </p:sp>
    </p:spTree>
    <p:extLst>
      <p:ext uri="{BB962C8B-B14F-4D97-AF65-F5344CB8AC3E}">
        <p14:creationId xmlns:p14="http://schemas.microsoft.com/office/powerpoint/2010/main" val="283928370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852E1-7258-4647-A9D9-64E17F6CC687}" type="slidenum">
              <a:rPr lang="en-US" altLang="ja-JP"/>
              <a:pPr/>
              <a:t>75</a:t>
            </a:fld>
            <a:endParaRPr lang="en-US" altLang="ja-JP"/>
          </a:p>
        </p:txBody>
      </p:sp>
      <p:sp>
        <p:nvSpPr>
          <p:cNvPr id="3297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再帰</a:t>
            </a:r>
          </a:p>
        </p:txBody>
      </p:sp>
      <p:sp>
        <p:nvSpPr>
          <p:cNvPr id="3297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828675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ja-JP" altLang="en-US" sz="2800"/>
              <a:t>ある関数がその関数自身を呼び出すとき，これを再帰関数と言う</a:t>
            </a:r>
          </a:p>
        </p:txBody>
      </p:sp>
      <p:sp>
        <p:nvSpPr>
          <p:cNvPr id="329732" name="Text Box 4"/>
          <p:cNvSpPr txBox="1">
            <a:spLocks noChangeArrowheads="1"/>
          </p:cNvSpPr>
          <p:nvPr/>
        </p:nvSpPr>
        <p:spPr bwMode="auto">
          <a:xfrm>
            <a:off x="1249363" y="2651125"/>
            <a:ext cx="6608762" cy="4237314"/>
          </a:xfrm>
          <a:prstGeom prst="rect">
            <a:avLst/>
          </a:prstGeom>
          <a:solidFill>
            <a:schemeClr val="accent2"/>
          </a:solidFill>
          <a:ln w="38100">
            <a:solidFill>
              <a:schemeClr val="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107763" dir="189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70000"/>
              </a:lnSpc>
              <a:spcBef>
                <a:spcPct val="50000"/>
              </a:spcBef>
            </a:pPr>
            <a:r>
              <a:rPr lang="en-US" altLang="ja-JP" sz="1600" b="1" dirty="0">
                <a:latin typeface="Courier New" pitchFamily="49" charset="0"/>
              </a:rPr>
              <a:t>#include &lt;</a:t>
            </a:r>
            <a:r>
              <a:rPr lang="en-US" altLang="ja-JP" sz="1600" b="1" dirty="0" err="1">
                <a:latin typeface="Courier New" pitchFamily="49" charset="0"/>
              </a:rPr>
              <a:t>stdio.h</a:t>
            </a:r>
            <a:r>
              <a:rPr lang="en-US" altLang="ja-JP" sz="1600" b="1" dirty="0">
                <a:latin typeface="Courier New" pitchFamily="49" charset="0"/>
              </a:rPr>
              <a:t>&gt;</a:t>
            </a:r>
          </a:p>
          <a:p>
            <a:pPr>
              <a:lnSpc>
                <a:spcPct val="70000"/>
              </a:lnSpc>
              <a:spcBef>
                <a:spcPct val="50000"/>
              </a:spcBef>
            </a:pPr>
            <a:r>
              <a:rPr lang="en-US" altLang="ja-JP" sz="1600" b="1" dirty="0">
                <a:latin typeface="Courier New" pitchFamily="49" charset="0"/>
              </a:rPr>
              <a:t>void </a:t>
            </a:r>
            <a:r>
              <a:rPr lang="en-US" altLang="ja-JP" sz="1600" b="1" dirty="0" err="1">
                <a:latin typeface="Courier New" pitchFamily="49" charset="0"/>
              </a:rPr>
              <a:t>recurse</a:t>
            </a:r>
            <a:r>
              <a:rPr lang="en-US" altLang="ja-JP" sz="1600" b="1" dirty="0">
                <a:latin typeface="Courier New" pitchFamily="49" charset="0"/>
              </a:rPr>
              <a:t>(</a:t>
            </a:r>
            <a:r>
              <a:rPr lang="en-US" altLang="ja-JP" sz="1600" b="1" dirty="0" err="1">
                <a:latin typeface="Courier New" pitchFamily="49" charset="0"/>
              </a:rPr>
              <a:t>int</a:t>
            </a:r>
            <a:r>
              <a:rPr lang="en-US" altLang="ja-JP" sz="1600" b="1" dirty="0">
                <a:latin typeface="Courier New" pitchFamily="49" charset="0"/>
              </a:rPr>
              <a:t> </a:t>
            </a:r>
            <a:r>
              <a:rPr lang="en-US" altLang="ja-JP" sz="1600" b="1" dirty="0" err="1">
                <a:latin typeface="Courier New" pitchFamily="49" charset="0"/>
              </a:rPr>
              <a:t>i</a:t>
            </a:r>
            <a:r>
              <a:rPr lang="en-US" altLang="ja-JP" sz="1600" b="1" dirty="0">
                <a:latin typeface="Courier New" pitchFamily="49" charset="0"/>
              </a:rPr>
              <a:t>);</a:t>
            </a:r>
          </a:p>
          <a:p>
            <a:pPr>
              <a:lnSpc>
                <a:spcPct val="70000"/>
              </a:lnSpc>
              <a:spcBef>
                <a:spcPct val="50000"/>
              </a:spcBef>
            </a:pPr>
            <a:r>
              <a:rPr lang="en-US" altLang="ja-JP" sz="1600" b="1" dirty="0" err="1">
                <a:latin typeface="Courier New" pitchFamily="49" charset="0"/>
              </a:rPr>
              <a:t>int</a:t>
            </a:r>
            <a:r>
              <a:rPr lang="en-US" altLang="ja-JP" sz="1600" b="1" dirty="0">
                <a:latin typeface="Courier New" pitchFamily="49" charset="0"/>
              </a:rPr>
              <a:t> main(void)</a:t>
            </a:r>
          </a:p>
          <a:p>
            <a:pPr>
              <a:lnSpc>
                <a:spcPct val="70000"/>
              </a:lnSpc>
              <a:spcBef>
                <a:spcPct val="50000"/>
              </a:spcBef>
            </a:pPr>
            <a:r>
              <a:rPr lang="en-US" altLang="ja-JP" sz="1600" b="1" dirty="0">
                <a:latin typeface="Courier New" pitchFamily="49" charset="0"/>
              </a:rPr>
              <a:t>{</a:t>
            </a:r>
          </a:p>
          <a:p>
            <a:pPr>
              <a:lnSpc>
                <a:spcPct val="70000"/>
              </a:lnSpc>
              <a:spcBef>
                <a:spcPct val="50000"/>
              </a:spcBef>
            </a:pPr>
            <a:r>
              <a:rPr lang="en-US" altLang="ja-JP" sz="1600" b="1" dirty="0">
                <a:latin typeface="Courier New" pitchFamily="49" charset="0"/>
              </a:rPr>
              <a:t>  </a:t>
            </a:r>
            <a:r>
              <a:rPr lang="en-US" altLang="ja-JP" sz="1600" b="1" dirty="0" err="1">
                <a:latin typeface="Courier New" pitchFamily="49" charset="0"/>
              </a:rPr>
              <a:t>recurse</a:t>
            </a:r>
            <a:r>
              <a:rPr lang="en-US" altLang="ja-JP" sz="1600" b="1" dirty="0">
                <a:latin typeface="Courier New" pitchFamily="49" charset="0"/>
              </a:rPr>
              <a:t>(0);</a:t>
            </a:r>
          </a:p>
          <a:p>
            <a:pPr>
              <a:lnSpc>
                <a:spcPct val="70000"/>
              </a:lnSpc>
              <a:spcBef>
                <a:spcPct val="50000"/>
              </a:spcBef>
            </a:pPr>
            <a:r>
              <a:rPr lang="en-US" altLang="ja-JP" sz="1600" b="1" dirty="0">
                <a:latin typeface="Courier New" pitchFamily="49" charset="0"/>
              </a:rPr>
              <a:t>  return 0;</a:t>
            </a:r>
          </a:p>
          <a:p>
            <a:pPr>
              <a:lnSpc>
                <a:spcPct val="70000"/>
              </a:lnSpc>
              <a:spcBef>
                <a:spcPct val="50000"/>
              </a:spcBef>
            </a:pPr>
            <a:r>
              <a:rPr lang="en-US" altLang="ja-JP" sz="1600" b="1" dirty="0">
                <a:latin typeface="Courier New" pitchFamily="49" charset="0"/>
              </a:rPr>
              <a:t>}</a:t>
            </a:r>
          </a:p>
          <a:p>
            <a:pPr>
              <a:lnSpc>
                <a:spcPct val="70000"/>
              </a:lnSpc>
              <a:spcBef>
                <a:spcPct val="50000"/>
              </a:spcBef>
            </a:pPr>
            <a:r>
              <a:rPr lang="en-US" altLang="ja-JP" sz="1600" b="1" dirty="0">
                <a:latin typeface="Courier New" pitchFamily="49" charset="0"/>
              </a:rPr>
              <a:t>void </a:t>
            </a:r>
            <a:r>
              <a:rPr lang="en-US" altLang="ja-JP" sz="1600" b="1" dirty="0" err="1">
                <a:solidFill>
                  <a:srgbClr val="FF0000"/>
                </a:solidFill>
                <a:latin typeface="Courier New" pitchFamily="49" charset="0"/>
              </a:rPr>
              <a:t>recurse</a:t>
            </a:r>
            <a:r>
              <a:rPr lang="en-US" altLang="ja-JP" sz="1600" b="1" dirty="0">
                <a:solidFill>
                  <a:srgbClr val="FF0000"/>
                </a:solidFill>
                <a:latin typeface="Courier New" pitchFamily="49" charset="0"/>
              </a:rPr>
              <a:t>(</a:t>
            </a:r>
            <a:r>
              <a:rPr lang="en-US" altLang="ja-JP" sz="1600" b="1" dirty="0" err="1">
                <a:solidFill>
                  <a:srgbClr val="FF0000"/>
                </a:solidFill>
                <a:latin typeface="Courier New" pitchFamily="49" charset="0"/>
              </a:rPr>
              <a:t>int</a:t>
            </a:r>
            <a:r>
              <a:rPr lang="en-US" altLang="ja-JP" sz="1600" b="1" dirty="0">
                <a:solidFill>
                  <a:srgbClr val="FF0000"/>
                </a:solidFill>
                <a:latin typeface="Courier New" pitchFamily="49" charset="0"/>
              </a:rPr>
              <a:t> </a:t>
            </a:r>
            <a:r>
              <a:rPr lang="en-US" altLang="ja-JP" sz="1600" b="1" dirty="0" err="1">
                <a:solidFill>
                  <a:srgbClr val="FF0000"/>
                </a:solidFill>
                <a:latin typeface="Courier New" pitchFamily="49" charset="0"/>
              </a:rPr>
              <a:t>i</a:t>
            </a:r>
            <a:r>
              <a:rPr lang="en-US" altLang="ja-JP" sz="1600" b="1" dirty="0">
                <a:solidFill>
                  <a:srgbClr val="FF0000"/>
                </a:solidFill>
                <a:latin typeface="Courier New" pitchFamily="49" charset="0"/>
              </a:rPr>
              <a:t>)</a:t>
            </a:r>
          </a:p>
          <a:p>
            <a:pPr>
              <a:lnSpc>
                <a:spcPct val="70000"/>
              </a:lnSpc>
              <a:spcBef>
                <a:spcPct val="50000"/>
              </a:spcBef>
            </a:pPr>
            <a:r>
              <a:rPr lang="en-US" altLang="ja-JP" sz="1600" b="1" dirty="0">
                <a:latin typeface="Courier New" pitchFamily="49" charset="0"/>
              </a:rPr>
              <a:t>{</a:t>
            </a:r>
          </a:p>
          <a:p>
            <a:pPr>
              <a:lnSpc>
                <a:spcPct val="70000"/>
              </a:lnSpc>
              <a:spcBef>
                <a:spcPct val="50000"/>
              </a:spcBef>
            </a:pPr>
            <a:r>
              <a:rPr lang="en-US" altLang="ja-JP" sz="1600" b="1" dirty="0">
                <a:latin typeface="Courier New" pitchFamily="49" charset="0"/>
              </a:rPr>
              <a:t>  if (</a:t>
            </a:r>
            <a:r>
              <a:rPr lang="en-US" altLang="ja-JP" sz="1600" b="1" dirty="0" err="1">
                <a:latin typeface="Courier New" pitchFamily="49" charset="0"/>
              </a:rPr>
              <a:t>i</a:t>
            </a:r>
            <a:r>
              <a:rPr lang="en-US" altLang="ja-JP" sz="1600" b="1" dirty="0">
                <a:latin typeface="Courier New" pitchFamily="49" charset="0"/>
              </a:rPr>
              <a:t>&lt;10) {</a:t>
            </a:r>
          </a:p>
          <a:p>
            <a:pPr>
              <a:lnSpc>
                <a:spcPct val="70000"/>
              </a:lnSpc>
              <a:spcBef>
                <a:spcPct val="50000"/>
              </a:spcBef>
            </a:pPr>
            <a:r>
              <a:rPr lang="en-US" altLang="ja-JP" sz="1600" b="1" dirty="0">
                <a:latin typeface="Courier New" pitchFamily="49" charset="0"/>
              </a:rPr>
              <a:t>    </a:t>
            </a:r>
            <a:r>
              <a:rPr lang="en-US" altLang="ja-JP" sz="1600" b="1" dirty="0" err="1">
                <a:solidFill>
                  <a:srgbClr val="FF0000"/>
                </a:solidFill>
                <a:latin typeface="Courier New" pitchFamily="49" charset="0"/>
              </a:rPr>
              <a:t>recurse</a:t>
            </a:r>
            <a:r>
              <a:rPr lang="en-US" altLang="ja-JP" sz="1600" b="1" dirty="0">
                <a:solidFill>
                  <a:srgbClr val="FF0000"/>
                </a:solidFill>
                <a:latin typeface="Courier New" pitchFamily="49" charset="0"/>
              </a:rPr>
              <a:t>(i+1);</a:t>
            </a:r>
            <a:r>
              <a:rPr lang="en-US" altLang="ja-JP" sz="1600" b="1" dirty="0">
                <a:latin typeface="Courier New" pitchFamily="49" charset="0"/>
              </a:rPr>
              <a:t> /* </a:t>
            </a:r>
            <a:r>
              <a:rPr lang="ja-JP" altLang="en-US" sz="1600" b="1">
                <a:latin typeface="Courier New" pitchFamily="49" charset="0"/>
              </a:rPr>
              <a:t>再帰呼び出し *</a:t>
            </a:r>
            <a:r>
              <a:rPr lang="en-US" altLang="ja-JP" sz="1600" b="1" dirty="0">
                <a:latin typeface="Courier New" pitchFamily="49" charset="0"/>
              </a:rPr>
              <a:t>/</a:t>
            </a:r>
          </a:p>
          <a:p>
            <a:pPr>
              <a:lnSpc>
                <a:spcPct val="70000"/>
              </a:lnSpc>
              <a:spcBef>
                <a:spcPct val="50000"/>
              </a:spcBef>
            </a:pPr>
            <a:r>
              <a:rPr lang="en-US" altLang="ja-JP" sz="1600" b="1" dirty="0">
                <a:latin typeface="Courier New" pitchFamily="49" charset="0"/>
              </a:rPr>
              <a:t>    </a:t>
            </a:r>
            <a:r>
              <a:rPr lang="en-US" altLang="ja-JP" sz="1600" b="1" dirty="0" err="1">
                <a:latin typeface="Courier New" pitchFamily="49" charset="0"/>
              </a:rPr>
              <a:t>printf</a:t>
            </a:r>
            <a:r>
              <a:rPr lang="en-US" altLang="ja-JP" sz="1600" b="1" dirty="0">
                <a:latin typeface="Courier New" pitchFamily="49" charset="0"/>
              </a:rPr>
              <a:t>("%d ", </a:t>
            </a:r>
            <a:r>
              <a:rPr lang="en-US" altLang="ja-JP" sz="1600" b="1" dirty="0" err="1">
                <a:latin typeface="Courier New" pitchFamily="49" charset="0"/>
              </a:rPr>
              <a:t>i</a:t>
            </a:r>
            <a:r>
              <a:rPr lang="en-US" altLang="ja-JP" sz="1600" b="1" dirty="0">
                <a:latin typeface="Courier New" pitchFamily="49" charset="0"/>
              </a:rPr>
              <a:t>);</a:t>
            </a:r>
          </a:p>
          <a:p>
            <a:pPr>
              <a:lnSpc>
                <a:spcPct val="70000"/>
              </a:lnSpc>
              <a:spcBef>
                <a:spcPct val="50000"/>
              </a:spcBef>
            </a:pPr>
            <a:r>
              <a:rPr lang="en-US" altLang="ja-JP" sz="1600" b="1" dirty="0">
                <a:latin typeface="Courier New" pitchFamily="49" charset="0"/>
              </a:rPr>
              <a:t>  }</a:t>
            </a:r>
          </a:p>
          <a:p>
            <a:pPr>
              <a:lnSpc>
                <a:spcPct val="70000"/>
              </a:lnSpc>
              <a:spcBef>
                <a:spcPct val="50000"/>
              </a:spcBef>
            </a:pPr>
            <a:r>
              <a:rPr lang="en-US" altLang="ja-JP" sz="1600" b="1" dirty="0">
                <a:latin typeface="Courier New" pitchFamily="49" charset="0"/>
              </a:rPr>
              <a:t>}</a:t>
            </a:r>
          </a:p>
        </p:txBody>
      </p:sp>
      <p:sp>
        <p:nvSpPr>
          <p:cNvPr id="329733" name="Rectangle 5"/>
          <p:cNvSpPr>
            <a:spLocks noChangeArrowheads="1"/>
          </p:cNvSpPr>
          <p:nvPr/>
        </p:nvSpPr>
        <p:spPr bwMode="auto">
          <a:xfrm>
            <a:off x="6300788" y="2660650"/>
            <a:ext cx="1528762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ja-JP" b="1">
                <a:latin typeface="Courier New" pitchFamily="49" charset="0"/>
              </a:rPr>
              <a:t>sample3-4.c</a:t>
            </a:r>
          </a:p>
        </p:txBody>
      </p:sp>
    </p:spTree>
    <p:extLst>
      <p:ext uri="{BB962C8B-B14F-4D97-AF65-F5344CB8AC3E}">
        <p14:creationId xmlns:p14="http://schemas.microsoft.com/office/powerpoint/2010/main" val="252895216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B7E13-7F0C-4F14-BFEF-AED08C5E146F}" type="slidenum">
              <a:rPr lang="en-US" altLang="ja-JP"/>
              <a:pPr/>
              <a:t>76</a:t>
            </a:fld>
            <a:endParaRPr lang="en-US" altLang="ja-JP"/>
          </a:p>
        </p:txBody>
      </p:sp>
      <p:sp>
        <p:nvSpPr>
          <p:cNvPr id="3307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再帰</a:t>
            </a:r>
          </a:p>
        </p:txBody>
      </p:sp>
      <p:sp>
        <p:nvSpPr>
          <p:cNvPr id="3307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/>
              <a:t>実行結果</a:t>
            </a:r>
          </a:p>
          <a:p>
            <a:endParaRPr lang="ja-JP" altLang="en-US"/>
          </a:p>
          <a:p>
            <a:endParaRPr lang="ja-JP" altLang="en-US"/>
          </a:p>
          <a:p>
            <a:endParaRPr lang="ja-JP" altLang="en-US"/>
          </a:p>
          <a:p>
            <a:pPr>
              <a:buFont typeface="Wingdings" pitchFamily="2" charset="2"/>
              <a:buNone/>
            </a:pPr>
            <a:endParaRPr lang="ja-JP" altLang="en-US"/>
          </a:p>
          <a:p>
            <a:endParaRPr lang="ja-JP" altLang="en-US"/>
          </a:p>
          <a:p>
            <a:endParaRPr lang="ja-JP" altLang="en-US"/>
          </a:p>
          <a:p>
            <a:endParaRPr lang="en-US" altLang="ja-JP"/>
          </a:p>
        </p:txBody>
      </p:sp>
      <p:sp>
        <p:nvSpPr>
          <p:cNvPr id="330756" name="Text Box 4"/>
          <p:cNvSpPr txBox="1">
            <a:spLocks noChangeArrowheads="1"/>
          </p:cNvSpPr>
          <p:nvPr/>
        </p:nvSpPr>
        <p:spPr bwMode="auto">
          <a:xfrm>
            <a:off x="1266825" y="2492375"/>
            <a:ext cx="6608763" cy="863600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107763" dir="189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ja-JP" sz="2000" b="1">
                <a:latin typeface="Courier New" pitchFamily="49" charset="0"/>
              </a:rPr>
              <a:t>$ ./sample3-4</a:t>
            </a:r>
          </a:p>
          <a:p>
            <a:pPr>
              <a:spcBef>
                <a:spcPct val="50000"/>
              </a:spcBef>
            </a:pPr>
            <a:r>
              <a:rPr lang="en-US" altLang="ja-JP" sz="2000" b="1">
                <a:latin typeface="Courier New" pitchFamily="49" charset="0"/>
              </a:rPr>
              <a:t>9 8 7 6 5 4 3 2 1 0</a:t>
            </a:r>
            <a:endParaRPr kumimoji="0" lang="en-US" altLang="ja-JP" sz="2000" b="1">
              <a:latin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480770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DC649-21FF-45AF-B469-6E3A1FF010D3}" type="slidenum">
              <a:rPr lang="en-US" altLang="ja-JP"/>
              <a:pPr/>
              <a:t>77</a:t>
            </a:fld>
            <a:endParaRPr lang="en-US" altLang="ja-JP"/>
          </a:p>
        </p:txBody>
      </p:sp>
      <p:sp>
        <p:nvSpPr>
          <p:cNvPr id="3317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再帰</a:t>
            </a:r>
          </a:p>
        </p:txBody>
      </p:sp>
      <p:sp>
        <p:nvSpPr>
          <p:cNvPr id="331779" name="Text Box 3"/>
          <p:cNvSpPr txBox="1">
            <a:spLocks noChangeArrowheads="1"/>
          </p:cNvSpPr>
          <p:nvPr/>
        </p:nvSpPr>
        <p:spPr bwMode="auto">
          <a:xfrm>
            <a:off x="1266825" y="1916113"/>
            <a:ext cx="6608763" cy="2101850"/>
          </a:xfrm>
          <a:prstGeom prst="rect">
            <a:avLst/>
          </a:prstGeom>
          <a:solidFill>
            <a:schemeClr val="accent2"/>
          </a:solidFill>
          <a:ln w="76200">
            <a:solidFill>
              <a:schemeClr val="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107763" dir="189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70000"/>
              </a:lnSpc>
              <a:spcBef>
                <a:spcPct val="50000"/>
              </a:spcBef>
            </a:pPr>
            <a:r>
              <a:rPr lang="en-US" altLang="ja-JP" b="1">
                <a:latin typeface="Courier New" pitchFamily="49" charset="0"/>
              </a:rPr>
              <a:t>void recurse(int i)</a:t>
            </a:r>
          </a:p>
          <a:p>
            <a:pPr>
              <a:lnSpc>
                <a:spcPct val="70000"/>
              </a:lnSpc>
              <a:spcBef>
                <a:spcPct val="50000"/>
              </a:spcBef>
            </a:pPr>
            <a:r>
              <a:rPr lang="en-US" altLang="ja-JP" b="1">
                <a:latin typeface="Courier New" pitchFamily="49" charset="0"/>
              </a:rPr>
              <a:t>{</a:t>
            </a:r>
          </a:p>
          <a:p>
            <a:pPr>
              <a:lnSpc>
                <a:spcPct val="70000"/>
              </a:lnSpc>
              <a:spcBef>
                <a:spcPct val="50000"/>
              </a:spcBef>
            </a:pPr>
            <a:r>
              <a:rPr lang="en-US" altLang="ja-JP" b="1">
                <a:latin typeface="Courier New" pitchFamily="49" charset="0"/>
              </a:rPr>
              <a:t>  if (i&lt;10) {</a:t>
            </a:r>
          </a:p>
          <a:p>
            <a:pPr>
              <a:lnSpc>
                <a:spcPct val="70000"/>
              </a:lnSpc>
              <a:spcBef>
                <a:spcPct val="50000"/>
              </a:spcBef>
            </a:pPr>
            <a:r>
              <a:rPr lang="en-US" altLang="ja-JP" b="1">
                <a:latin typeface="Courier New" pitchFamily="49" charset="0"/>
              </a:rPr>
              <a:t>    </a:t>
            </a:r>
            <a:r>
              <a:rPr lang="en-US" altLang="ja-JP" b="1">
                <a:solidFill>
                  <a:srgbClr val="FF0000"/>
                </a:solidFill>
                <a:latin typeface="Courier New" pitchFamily="49" charset="0"/>
              </a:rPr>
              <a:t>recurse(i+1);</a:t>
            </a:r>
            <a:r>
              <a:rPr lang="en-US" altLang="ja-JP" b="1">
                <a:latin typeface="Courier New" pitchFamily="49" charset="0"/>
              </a:rPr>
              <a:t> /* </a:t>
            </a:r>
            <a:r>
              <a:rPr lang="ja-JP" altLang="en-US" b="1">
                <a:latin typeface="Courier New" pitchFamily="49" charset="0"/>
              </a:rPr>
              <a:t>再帰呼び出し *</a:t>
            </a:r>
            <a:r>
              <a:rPr lang="en-US" altLang="ja-JP" b="1">
                <a:latin typeface="Courier New" pitchFamily="49" charset="0"/>
              </a:rPr>
              <a:t>/</a:t>
            </a:r>
          </a:p>
          <a:p>
            <a:pPr>
              <a:lnSpc>
                <a:spcPct val="70000"/>
              </a:lnSpc>
              <a:spcBef>
                <a:spcPct val="50000"/>
              </a:spcBef>
            </a:pPr>
            <a:r>
              <a:rPr lang="en-US" altLang="ja-JP" b="1">
                <a:latin typeface="Courier New" pitchFamily="49" charset="0"/>
              </a:rPr>
              <a:t>    printf("%d ", i);</a:t>
            </a:r>
          </a:p>
          <a:p>
            <a:pPr>
              <a:lnSpc>
                <a:spcPct val="70000"/>
              </a:lnSpc>
              <a:spcBef>
                <a:spcPct val="50000"/>
              </a:spcBef>
            </a:pPr>
            <a:r>
              <a:rPr lang="en-US" altLang="ja-JP" b="1">
                <a:latin typeface="Courier New" pitchFamily="49" charset="0"/>
              </a:rPr>
              <a:t>  }</a:t>
            </a:r>
          </a:p>
          <a:p>
            <a:pPr>
              <a:lnSpc>
                <a:spcPct val="70000"/>
              </a:lnSpc>
              <a:spcBef>
                <a:spcPct val="50000"/>
              </a:spcBef>
            </a:pPr>
            <a:r>
              <a:rPr lang="en-US" altLang="ja-JP" b="1">
                <a:latin typeface="Courier New" pitchFamily="49" charset="0"/>
              </a:rPr>
              <a:t>}</a:t>
            </a:r>
          </a:p>
        </p:txBody>
      </p:sp>
      <p:sp>
        <p:nvSpPr>
          <p:cNvPr id="331780" name="Text Box 4"/>
          <p:cNvSpPr txBox="1">
            <a:spLocks noChangeArrowheads="1"/>
          </p:cNvSpPr>
          <p:nvPr/>
        </p:nvSpPr>
        <p:spPr bwMode="auto">
          <a:xfrm>
            <a:off x="1266825" y="4221163"/>
            <a:ext cx="6608763" cy="2101850"/>
          </a:xfrm>
          <a:prstGeom prst="rect">
            <a:avLst/>
          </a:prstGeom>
          <a:solidFill>
            <a:schemeClr val="accent2"/>
          </a:solidFill>
          <a:ln w="76200">
            <a:solidFill>
              <a:schemeClr val="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107763" dir="189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70000"/>
              </a:lnSpc>
              <a:spcBef>
                <a:spcPct val="50000"/>
              </a:spcBef>
            </a:pPr>
            <a:r>
              <a:rPr lang="en-US" altLang="ja-JP" b="1">
                <a:latin typeface="Courier New" pitchFamily="49" charset="0"/>
              </a:rPr>
              <a:t>void </a:t>
            </a:r>
            <a:r>
              <a:rPr lang="en-US" altLang="ja-JP" b="1">
                <a:solidFill>
                  <a:srgbClr val="FF0000"/>
                </a:solidFill>
                <a:latin typeface="Courier New" pitchFamily="49" charset="0"/>
              </a:rPr>
              <a:t>recurse(int i)</a:t>
            </a:r>
          </a:p>
          <a:p>
            <a:pPr>
              <a:lnSpc>
                <a:spcPct val="70000"/>
              </a:lnSpc>
              <a:spcBef>
                <a:spcPct val="50000"/>
              </a:spcBef>
            </a:pPr>
            <a:r>
              <a:rPr lang="en-US" altLang="ja-JP" b="1">
                <a:latin typeface="Courier New" pitchFamily="49" charset="0"/>
              </a:rPr>
              <a:t>{</a:t>
            </a:r>
          </a:p>
          <a:p>
            <a:pPr>
              <a:lnSpc>
                <a:spcPct val="70000"/>
              </a:lnSpc>
              <a:spcBef>
                <a:spcPct val="50000"/>
              </a:spcBef>
            </a:pPr>
            <a:r>
              <a:rPr lang="en-US" altLang="ja-JP" b="1">
                <a:latin typeface="Courier New" pitchFamily="49" charset="0"/>
              </a:rPr>
              <a:t>  if (i&lt;10) {</a:t>
            </a:r>
          </a:p>
          <a:p>
            <a:pPr>
              <a:lnSpc>
                <a:spcPct val="70000"/>
              </a:lnSpc>
              <a:spcBef>
                <a:spcPct val="50000"/>
              </a:spcBef>
            </a:pPr>
            <a:r>
              <a:rPr lang="en-US" altLang="ja-JP" b="1">
                <a:latin typeface="Courier New" pitchFamily="49" charset="0"/>
              </a:rPr>
              <a:t>    </a:t>
            </a:r>
            <a:r>
              <a:rPr lang="en-US" altLang="ja-JP" b="1">
                <a:solidFill>
                  <a:schemeClr val="tx2"/>
                </a:solidFill>
                <a:latin typeface="Courier New" pitchFamily="49" charset="0"/>
              </a:rPr>
              <a:t>recurse</a:t>
            </a:r>
            <a:r>
              <a:rPr lang="en-US" altLang="ja-JP" b="1">
                <a:latin typeface="Courier New" pitchFamily="49" charset="0"/>
              </a:rPr>
              <a:t>(i+1); /* </a:t>
            </a:r>
            <a:r>
              <a:rPr lang="ja-JP" altLang="en-US" b="1">
                <a:latin typeface="Courier New" pitchFamily="49" charset="0"/>
              </a:rPr>
              <a:t>再帰呼び出し *</a:t>
            </a:r>
            <a:r>
              <a:rPr lang="en-US" altLang="ja-JP" b="1">
                <a:latin typeface="Courier New" pitchFamily="49" charset="0"/>
              </a:rPr>
              <a:t>/</a:t>
            </a:r>
          </a:p>
          <a:p>
            <a:pPr>
              <a:lnSpc>
                <a:spcPct val="70000"/>
              </a:lnSpc>
              <a:spcBef>
                <a:spcPct val="50000"/>
              </a:spcBef>
            </a:pPr>
            <a:r>
              <a:rPr lang="en-US" altLang="ja-JP" b="1">
                <a:latin typeface="Courier New" pitchFamily="49" charset="0"/>
              </a:rPr>
              <a:t>    printf("%d ", i);</a:t>
            </a:r>
          </a:p>
          <a:p>
            <a:pPr>
              <a:lnSpc>
                <a:spcPct val="70000"/>
              </a:lnSpc>
              <a:spcBef>
                <a:spcPct val="50000"/>
              </a:spcBef>
            </a:pPr>
            <a:r>
              <a:rPr lang="en-US" altLang="ja-JP" b="1">
                <a:latin typeface="Courier New" pitchFamily="49" charset="0"/>
              </a:rPr>
              <a:t>  }</a:t>
            </a:r>
          </a:p>
          <a:p>
            <a:pPr>
              <a:lnSpc>
                <a:spcPct val="70000"/>
              </a:lnSpc>
              <a:spcBef>
                <a:spcPct val="50000"/>
              </a:spcBef>
            </a:pPr>
            <a:r>
              <a:rPr lang="en-US" altLang="ja-JP" b="1">
                <a:latin typeface="Courier New" pitchFamily="49" charset="0"/>
              </a:rPr>
              <a:t>}</a:t>
            </a:r>
          </a:p>
        </p:txBody>
      </p:sp>
      <p:sp>
        <p:nvSpPr>
          <p:cNvPr id="331781" name="Rectangle 5"/>
          <p:cNvSpPr>
            <a:spLocks noChangeArrowheads="1"/>
          </p:cNvSpPr>
          <p:nvPr/>
        </p:nvSpPr>
        <p:spPr bwMode="auto">
          <a:xfrm>
            <a:off x="3238500" y="1735138"/>
            <a:ext cx="611188" cy="2159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ja-JP" sz="1800" b="1"/>
              <a:t>i=0</a:t>
            </a:r>
          </a:p>
        </p:txBody>
      </p:sp>
      <p:sp>
        <p:nvSpPr>
          <p:cNvPr id="331782" name="Rectangle 6"/>
          <p:cNvSpPr>
            <a:spLocks noChangeArrowheads="1"/>
          </p:cNvSpPr>
          <p:nvPr/>
        </p:nvSpPr>
        <p:spPr bwMode="auto">
          <a:xfrm>
            <a:off x="2933700" y="2574925"/>
            <a:ext cx="1255713" cy="2159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ja-JP" sz="1800" b="1"/>
              <a:t>i+1=1</a:t>
            </a:r>
          </a:p>
        </p:txBody>
      </p:sp>
      <p:sp>
        <p:nvSpPr>
          <p:cNvPr id="331783" name="Rectangle 7"/>
          <p:cNvSpPr>
            <a:spLocks noChangeArrowheads="1"/>
          </p:cNvSpPr>
          <p:nvPr/>
        </p:nvSpPr>
        <p:spPr bwMode="auto">
          <a:xfrm>
            <a:off x="3060700" y="3990975"/>
            <a:ext cx="611188" cy="2159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ja-JP" sz="1800" b="1"/>
              <a:t>i=1</a:t>
            </a:r>
          </a:p>
        </p:txBody>
      </p:sp>
      <p:sp>
        <p:nvSpPr>
          <p:cNvPr id="331784" name="Line 8"/>
          <p:cNvSpPr>
            <a:spLocks noChangeShapeType="1"/>
          </p:cNvSpPr>
          <p:nvPr/>
        </p:nvSpPr>
        <p:spPr bwMode="auto">
          <a:xfrm flipH="1">
            <a:off x="3335338" y="2774950"/>
            <a:ext cx="219075" cy="11684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208480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317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317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317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317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1781" grpId="0" animBg="1"/>
      <p:bldP spid="331782" grpId="0" animBg="1"/>
      <p:bldP spid="331783" grpId="0" animBg="1"/>
      <p:bldP spid="331784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FFCAEB-7E7B-456B-B12C-C19F916A59CC}" type="slidenum">
              <a:rPr lang="en-US" altLang="ja-JP"/>
              <a:pPr/>
              <a:t>78</a:t>
            </a:fld>
            <a:endParaRPr lang="en-US" altLang="ja-JP"/>
          </a:p>
        </p:txBody>
      </p:sp>
      <p:sp>
        <p:nvSpPr>
          <p:cNvPr id="3328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再帰</a:t>
            </a:r>
          </a:p>
        </p:txBody>
      </p:sp>
      <p:sp>
        <p:nvSpPr>
          <p:cNvPr id="332803" name="Text Box 3"/>
          <p:cNvSpPr txBox="1">
            <a:spLocks noChangeArrowheads="1"/>
          </p:cNvSpPr>
          <p:nvPr/>
        </p:nvSpPr>
        <p:spPr bwMode="auto">
          <a:xfrm>
            <a:off x="1266825" y="1916113"/>
            <a:ext cx="6608763" cy="2101850"/>
          </a:xfrm>
          <a:prstGeom prst="rect">
            <a:avLst/>
          </a:prstGeom>
          <a:solidFill>
            <a:schemeClr val="accent2"/>
          </a:solidFill>
          <a:ln w="76200">
            <a:solidFill>
              <a:schemeClr val="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107763" dir="189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70000"/>
              </a:lnSpc>
              <a:spcBef>
                <a:spcPct val="50000"/>
              </a:spcBef>
            </a:pPr>
            <a:r>
              <a:rPr lang="en-US" altLang="ja-JP" b="1">
                <a:latin typeface="Courier New" pitchFamily="49" charset="0"/>
              </a:rPr>
              <a:t>void recurse(int i)</a:t>
            </a:r>
          </a:p>
          <a:p>
            <a:pPr>
              <a:lnSpc>
                <a:spcPct val="70000"/>
              </a:lnSpc>
              <a:spcBef>
                <a:spcPct val="50000"/>
              </a:spcBef>
            </a:pPr>
            <a:r>
              <a:rPr lang="en-US" altLang="ja-JP" b="1">
                <a:latin typeface="Courier New" pitchFamily="49" charset="0"/>
              </a:rPr>
              <a:t>{</a:t>
            </a:r>
          </a:p>
          <a:p>
            <a:pPr>
              <a:lnSpc>
                <a:spcPct val="70000"/>
              </a:lnSpc>
              <a:spcBef>
                <a:spcPct val="50000"/>
              </a:spcBef>
            </a:pPr>
            <a:r>
              <a:rPr lang="en-US" altLang="ja-JP" b="1">
                <a:latin typeface="Courier New" pitchFamily="49" charset="0"/>
              </a:rPr>
              <a:t>  if (i&lt;10) {</a:t>
            </a:r>
          </a:p>
          <a:p>
            <a:pPr>
              <a:lnSpc>
                <a:spcPct val="70000"/>
              </a:lnSpc>
              <a:spcBef>
                <a:spcPct val="50000"/>
              </a:spcBef>
            </a:pPr>
            <a:r>
              <a:rPr lang="en-US" altLang="ja-JP" b="1">
                <a:latin typeface="Courier New" pitchFamily="49" charset="0"/>
              </a:rPr>
              <a:t>    </a:t>
            </a:r>
            <a:r>
              <a:rPr lang="en-US" altLang="ja-JP" b="1">
                <a:solidFill>
                  <a:srgbClr val="FF0000"/>
                </a:solidFill>
                <a:latin typeface="Courier New" pitchFamily="49" charset="0"/>
              </a:rPr>
              <a:t>recurse(i+1);</a:t>
            </a:r>
            <a:r>
              <a:rPr lang="en-US" altLang="ja-JP" b="1">
                <a:latin typeface="Courier New" pitchFamily="49" charset="0"/>
              </a:rPr>
              <a:t> /* </a:t>
            </a:r>
            <a:r>
              <a:rPr lang="ja-JP" altLang="en-US" b="1">
                <a:latin typeface="Courier New" pitchFamily="49" charset="0"/>
              </a:rPr>
              <a:t>再帰呼び出し *</a:t>
            </a:r>
            <a:r>
              <a:rPr lang="en-US" altLang="ja-JP" b="1">
                <a:latin typeface="Courier New" pitchFamily="49" charset="0"/>
              </a:rPr>
              <a:t>/</a:t>
            </a:r>
          </a:p>
          <a:p>
            <a:pPr>
              <a:lnSpc>
                <a:spcPct val="70000"/>
              </a:lnSpc>
              <a:spcBef>
                <a:spcPct val="50000"/>
              </a:spcBef>
            </a:pPr>
            <a:r>
              <a:rPr lang="en-US" altLang="ja-JP" b="1">
                <a:latin typeface="Courier New" pitchFamily="49" charset="0"/>
              </a:rPr>
              <a:t>    printf("%d ", i);</a:t>
            </a:r>
          </a:p>
          <a:p>
            <a:pPr>
              <a:lnSpc>
                <a:spcPct val="70000"/>
              </a:lnSpc>
              <a:spcBef>
                <a:spcPct val="50000"/>
              </a:spcBef>
            </a:pPr>
            <a:r>
              <a:rPr lang="en-US" altLang="ja-JP" b="1">
                <a:latin typeface="Courier New" pitchFamily="49" charset="0"/>
              </a:rPr>
              <a:t>  }</a:t>
            </a:r>
          </a:p>
          <a:p>
            <a:pPr>
              <a:lnSpc>
                <a:spcPct val="70000"/>
              </a:lnSpc>
              <a:spcBef>
                <a:spcPct val="50000"/>
              </a:spcBef>
            </a:pPr>
            <a:r>
              <a:rPr lang="en-US" altLang="ja-JP" b="1">
                <a:latin typeface="Courier New" pitchFamily="49" charset="0"/>
              </a:rPr>
              <a:t>}</a:t>
            </a:r>
          </a:p>
        </p:txBody>
      </p:sp>
      <p:sp>
        <p:nvSpPr>
          <p:cNvPr id="332804" name="Text Box 4"/>
          <p:cNvSpPr txBox="1">
            <a:spLocks noChangeArrowheads="1"/>
          </p:cNvSpPr>
          <p:nvPr/>
        </p:nvSpPr>
        <p:spPr bwMode="auto">
          <a:xfrm>
            <a:off x="1266825" y="4221163"/>
            <a:ext cx="6608763" cy="2101850"/>
          </a:xfrm>
          <a:prstGeom prst="rect">
            <a:avLst/>
          </a:prstGeom>
          <a:solidFill>
            <a:schemeClr val="accent2"/>
          </a:solidFill>
          <a:ln w="76200">
            <a:solidFill>
              <a:schemeClr val="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107763" dir="189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70000"/>
              </a:lnSpc>
              <a:spcBef>
                <a:spcPct val="50000"/>
              </a:spcBef>
            </a:pPr>
            <a:r>
              <a:rPr lang="en-US" altLang="ja-JP" b="1">
                <a:latin typeface="Courier New" pitchFamily="49" charset="0"/>
              </a:rPr>
              <a:t>void </a:t>
            </a:r>
            <a:r>
              <a:rPr lang="en-US" altLang="ja-JP" b="1">
                <a:solidFill>
                  <a:srgbClr val="FF0000"/>
                </a:solidFill>
                <a:latin typeface="Courier New" pitchFamily="49" charset="0"/>
              </a:rPr>
              <a:t>recurse(int i)</a:t>
            </a:r>
          </a:p>
          <a:p>
            <a:pPr>
              <a:lnSpc>
                <a:spcPct val="70000"/>
              </a:lnSpc>
              <a:spcBef>
                <a:spcPct val="50000"/>
              </a:spcBef>
            </a:pPr>
            <a:r>
              <a:rPr lang="en-US" altLang="ja-JP" b="1">
                <a:latin typeface="Courier New" pitchFamily="49" charset="0"/>
              </a:rPr>
              <a:t>{</a:t>
            </a:r>
          </a:p>
          <a:p>
            <a:pPr>
              <a:lnSpc>
                <a:spcPct val="70000"/>
              </a:lnSpc>
              <a:spcBef>
                <a:spcPct val="50000"/>
              </a:spcBef>
            </a:pPr>
            <a:r>
              <a:rPr lang="en-US" altLang="ja-JP" b="1">
                <a:latin typeface="Courier New" pitchFamily="49" charset="0"/>
              </a:rPr>
              <a:t>  if (i&lt;10) {</a:t>
            </a:r>
          </a:p>
          <a:p>
            <a:pPr>
              <a:lnSpc>
                <a:spcPct val="70000"/>
              </a:lnSpc>
              <a:spcBef>
                <a:spcPct val="50000"/>
              </a:spcBef>
            </a:pPr>
            <a:r>
              <a:rPr lang="en-US" altLang="ja-JP" b="1">
                <a:latin typeface="Courier New" pitchFamily="49" charset="0"/>
              </a:rPr>
              <a:t>    </a:t>
            </a:r>
            <a:r>
              <a:rPr lang="en-US" altLang="ja-JP" b="1">
                <a:solidFill>
                  <a:schemeClr val="tx2"/>
                </a:solidFill>
                <a:latin typeface="Courier New" pitchFamily="49" charset="0"/>
              </a:rPr>
              <a:t>recurse</a:t>
            </a:r>
            <a:r>
              <a:rPr lang="en-US" altLang="ja-JP" b="1">
                <a:latin typeface="Courier New" pitchFamily="49" charset="0"/>
              </a:rPr>
              <a:t>(i+1); /* </a:t>
            </a:r>
            <a:r>
              <a:rPr lang="ja-JP" altLang="en-US" b="1">
                <a:latin typeface="Courier New" pitchFamily="49" charset="0"/>
              </a:rPr>
              <a:t>再帰呼び出し *</a:t>
            </a:r>
            <a:r>
              <a:rPr lang="en-US" altLang="ja-JP" b="1">
                <a:latin typeface="Courier New" pitchFamily="49" charset="0"/>
              </a:rPr>
              <a:t>/</a:t>
            </a:r>
          </a:p>
          <a:p>
            <a:pPr>
              <a:lnSpc>
                <a:spcPct val="70000"/>
              </a:lnSpc>
              <a:spcBef>
                <a:spcPct val="50000"/>
              </a:spcBef>
            </a:pPr>
            <a:r>
              <a:rPr lang="en-US" altLang="ja-JP" b="1">
                <a:latin typeface="Courier New" pitchFamily="49" charset="0"/>
              </a:rPr>
              <a:t>    printf("%d ", i);</a:t>
            </a:r>
          </a:p>
          <a:p>
            <a:pPr>
              <a:lnSpc>
                <a:spcPct val="70000"/>
              </a:lnSpc>
              <a:spcBef>
                <a:spcPct val="50000"/>
              </a:spcBef>
            </a:pPr>
            <a:r>
              <a:rPr lang="en-US" altLang="ja-JP" b="1">
                <a:latin typeface="Courier New" pitchFamily="49" charset="0"/>
              </a:rPr>
              <a:t>  }</a:t>
            </a:r>
          </a:p>
          <a:p>
            <a:pPr>
              <a:lnSpc>
                <a:spcPct val="70000"/>
              </a:lnSpc>
              <a:spcBef>
                <a:spcPct val="50000"/>
              </a:spcBef>
            </a:pPr>
            <a:r>
              <a:rPr lang="en-US" altLang="ja-JP" b="1">
                <a:latin typeface="Courier New" pitchFamily="49" charset="0"/>
              </a:rPr>
              <a:t>}</a:t>
            </a:r>
          </a:p>
        </p:txBody>
      </p:sp>
      <p:sp>
        <p:nvSpPr>
          <p:cNvPr id="332805" name="AutoShape 5"/>
          <p:cNvSpPr>
            <a:spLocks noChangeArrowheads="1"/>
          </p:cNvSpPr>
          <p:nvPr/>
        </p:nvSpPr>
        <p:spPr bwMode="auto">
          <a:xfrm>
            <a:off x="6091238" y="2439988"/>
            <a:ext cx="2738437" cy="1296987"/>
          </a:xfrm>
          <a:prstGeom prst="wedgeRoundRectCallout">
            <a:avLst>
              <a:gd name="adj1" fmla="val -129014"/>
              <a:gd name="adj2" fmla="val 10097"/>
              <a:gd name="adj3" fmla="val 16667"/>
            </a:avLst>
          </a:prstGeom>
          <a:solidFill>
            <a:schemeClr val="accent1"/>
          </a:solidFill>
          <a:ln w="9525">
            <a:solidFill>
              <a:schemeClr val="accent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ja-JP" altLang="en-US" sz="1800"/>
              <a:t>関数呼出から戻って来るのは，この場所．だから，次に実行されるのは</a:t>
            </a:r>
            <a:r>
              <a:rPr lang="en-US" altLang="ja-JP" sz="1800" b="1">
                <a:latin typeface="Courier New" pitchFamily="49" charset="0"/>
              </a:rPr>
              <a:t>printf()</a:t>
            </a:r>
            <a:r>
              <a:rPr lang="ja-JP" altLang="en-US" sz="1800"/>
              <a:t>関数</a:t>
            </a:r>
          </a:p>
        </p:txBody>
      </p:sp>
      <p:sp>
        <p:nvSpPr>
          <p:cNvPr id="332806" name="Freeform 6"/>
          <p:cNvSpPr>
            <a:spLocks/>
          </p:cNvSpPr>
          <p:nvPr/>
        </p:nvSpPr>
        <p:spPr bwMode="auto">
          <a:xfrm>
            <a:off x="660400" y="3236913"/>
            <a:ext cx="1103313" cy="2647950"/>
          </a:xfrm>
          <a:custGeom>
            <a:avLst/>
            <a:gdLst>
              <a:gd name="T0" fmla="*/ 604 w 695"/>
              <a:gd name="T1" fmla="*/ 1633 h 1633"/>
              <a:gd name="T2" fmla="*/ 15 w 695"/>
              <a:gd name="T3" fmla="*/ 680 h 1633"/>
              <a:gd name="T4" fmla="*/ 695 w 695"/>
              <a:gd name="T5" fmla="*/ 0 h 16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695" h="1633">
                <a:moveTo>
                  <a:pt x="604" y="1633"/>
                </a:moveTo>
                <a:cubicBezTo>
                  <a:pt x="302" y="1292"/>
                  <a:pt x="0" y="952"/>
                  <a:pt x="15" y="680"/>
                </a:cubicBezTo>
                <a:cubicBezTo>
                  <a:pt x="30" y="408"/>
                  <a:pt x="362" y="204"/>
                  <a:pt x="695" y="0"/>
                </a:cubicBezTo>
              </a:path>
            </a:pathLst>
          </a:custGeom>
          <a:noFill/>
          <a:ln w="57150" cmpd="sng">
            <a:solidFill>
              <a:srgbClr val="FF0000"/>
            </a:solidFill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332807" name="Rectangle 7"/>
          <p:cNvSpPr>
            <a:spLocks noChangeArrowheads="1"/>
          </p:cNvSpPr>
          <p:nvPr/>
        </p:nvSpPr>
        <p:spPr bwMode="auto">
          <a:xfrm>
            <a:off x="3238500" y="1735138"/>
            <a:ext cx="611188" cy="2159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ja-JP" sz="1800" b="1"/>
              <a:t>i=9</a:t>
            </a:r>
          </a:p>
        </p:txBody>
      </p:sp>
      <p:sp>
        <p:nvSpPr>
          <p:cNvPr id="332808" name="Rectangle 8"/>
          <p:cNvSpPr>
            <a:spLocks noChangeArrowheads="1"/>
          </p:cNvSpPr>
          <p:nvPr/>
        </p:nvSpPr>
        <p:spPr bwMode="auto">
          <a:xfrm>
            <a:off x="2933700" y="2517775"/>
            <a:ext cx="1255713" cy="2159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ja-JP" sz="1800" b="1"/>
              <a:t>i+1=10</a:t>
            </a:r>
          </a:p>
        </p:txBody>
      </p:sp>
      <p:sp>
        <p:nvSpPr>
          <p:cNvPr id="332809" name="Rectangle 9"/>
          <p:cNvSpPr>
            <a:spLocks noChangeArrowheads="1"/>
          </p:cNvSpPr>
          <p:nvPr/>
        </p:nvSpPr>
        <p:spPr bwMode="auto">
          <a:xfrm>
            <a:off x="3060700" y="3989388"/>
            <a:ext cx="611188" cy="2159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ja-JP" sz="1800" b="1"/>
              <a:t>i=10</a:t>
            </a:r>
          </a:p>
        </p:txBody>
      </p:sp>
      <p:sp>
        <p:nvSpPr>
          <p:cNvPr id="332810" name="Line 10"/>
          <p:cNvSpPr>
            <a:spLocks noChangeShapeType="1"/>
          </p:cNvSpPr>
          <p:nvPr/>
        </p:nvSpPr>
        <p:spPr bwMode="auto">
          <a:xfrm flipH="1">
            <a:off x="3322638" y="2717800"/>
            <a:ext cx="231775" cy="1208088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332811" name="Text Box 11"/>
          <p:cNvSpPr txBox="1">
            <a:spLocks noChangeArrowheads="1"/>
          </p:cNvSpPr>
          <p:nvPr/>
        </p:nvSpPr>
        <p:spPr bwMode="auto">
          <a:xfrm>
            <a:off x="5759450" y="750888"/>
            <a:ext cx="3028950" cy="712787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ja-JP" b="1">
                <a:latin typeface="Courier New" pitchFamily="49" charset="0"/>
              </a:rPr>
              <a:t>$ ./sample3-4</a:t>
            </a:r>
          </a:p>
          <a:p>
            <a:pPr>
              <a:spcBef>
                <a:spcPct val="50000"/>
              </a:spcBef>
            </a:pPr>
            <a:r>
              <a:rPr lang="en-US" altLang="ja-JP" b="1">
                <a:latin typeface="Courier New" pitchFamily="49" charset="0"/>
              </a:rPr>
              <a:t>9 </a:t>
            </a:r>
          </a:p>
        </p:txBody>
      </p:sp>
      <p:sp>
        <p:nvSpPr>
          <p:cNvPr id="332812" name="Text Box 12"/>
          <p:cNvSpPr txBox="1">
            <a:spLocks noChangeArrowheads="1"/>
          </p:cNvSpPr>
          <p:nvPr/>
        </p:nvSpPr>
        <p:spPr bwMode="auto">
          <a:xfrm>
            <a:off x="5759450" y="379413"/>
            <a:ext cx="69532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ja-JP" altLang="en-US">
                <a:solidFill>
                  <a:schemeClr val="hlink"/>
                </a:solidFill>
              </a:rPr>
              <a:t>画面</a:t>
            </a:r>
          </a:p>
        </p:txBody>
      </p:sp>
    </p:spTree>
    <p:extLst>
      <p:ext uri="{BB962C8B-B14F-4D97-AF65-F5344CB8AC3E}">
        <p14:creationId xmlns:p14="http://schemas.microsoft.com/office/powerpoint/2010/main" val="1493648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328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328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328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328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328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328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8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328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2805" grpId="0" animBg="1"/>
      <p:bldP spid="332806" grpId="0" animBg="1"/>
      <p:bldP spid="332807" grpId="0" animBg="1"/>
      <p:bldP spid="332808" grpId="0" animBg="1"/>
      <p:bldP spid="332809" grpId="0" animBg="1"/>
      <p:bldP spid="332810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85D68-AFFA-4B09-A46B-AE735700F578}" type="slidenum">
              <a:rPr lang="en-US" altLang="ja-JP"/>
              <a:pPr/>
              <a:t>79</a:t>
            </a:fld>
            <a:endParaRPr lang="en-US" altLang="ja-JP"/>
          </a:p>
        </p:txBody>
      </p:sp>
      <p:sp>
        <p:nvSpPr>
          <p:cNvPr id="3338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再帰</a:t>
            </a:r>
          </a:p>
        </p:txBody>
      </p:sp>
      <p:sp>
        <p:nvSpPr>
          <p:cNvPr id="333827" name="Text Box 3"/>
          <p:cNvSpPr txBox="1">
            <a:spLocks noChangeArrowheads="1"/>
          </p:cNvSpPr>
          <p:nvPr/>
        </p:nvSpPr>
        <p:spPr bwMode="auto">
          <a:xfrm>
            <a:off x="1266825" y="1916113"/>
            <a:ext cx="6608763" cy="2101850"/>
          </a:xfrm>
          <a:prstGeom prst="rect">
            <a:avLst/>
          </a:prstGeom>
          <a:solidFill>
            <a:schemeClr val="accent2"/>
          </a:solidFill>
          <a:ln w="76200">
            <a:solidFill>
              <a:schemeClr val="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107763" dir="189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70000"/>
              </a:lnSpc>
              <a:spcBef>
                <a:spcPct val="50000"/>
              </a:spcBef>
            </a:pPr>
            <a:r>
              <a:rPr lang="en-US" altLang="ja-JP" b="1">
                <a:latin typeface="Courier New" pitchFamily="49" charset="0"/>
              </a:rPr>
              <a:t>void recurse(int i)</a:t>
            </a:r>
          </a:p>
          <a:p>
            <a:pPr>
              <a:lnSpc>
                <a:spcPct val="70000"/>
              </a:lnSpc>
              <a:spcBef>
                <a:spcPct val="50000"/>
              </a:spcBef>
            </a:pPr>
            <a:r>
              <a:rPr lang="en-US" altLang="ja-JP" b="1">
                <a:latin typeface="Courier New" pitchFamily="49" charset="0"/>
              </a:rPr>
              <a:t>{</a:t>
            </a:r>
          </a:p>
          <a:p>
            <a:pPr>
              <a:lnSpc>
                <a:spcPct val="70000"/>
              </a:lnSpc>
              <a:spcBef>
                <a:spcPct val="50000"/>
              </a:spcBef>
            </a:pPr>
            <a:r>
              <a:rPr lang="en-US" altLang="ja-JP" b="1">
                <a:latin typeface="Courier New" pitchFamily="49" charset="0"/>
              </a:rPr>
              <a:t>  if (i&lt;10) {</a:t>
            </a:r>
          </a:p>
          <a:p>
            <a:pPr>
              <a:lnSpc>
                <a:spcPct val="70000"/>
              </a:lnSpc>
              <a:spcBef>
                <a:spcPct val="50000"/>
              </a:spcBef>
            </a:pPr>
            <a:r>
              <a:rPr lang="en-US" altLang="ja-JP" b="1">
                <a:latin typeface="Courier New" pitchFamily="49" charset="0"/>
              </a:rPr>
              <a:t>    </a:t>
            </a:r>
            <a:r>
              <a:rPr lang="en-US" altLang="ja-JP" b="1">
                <a:solidFill>
                  <a:srgbClr val="FF0000"/>
                </a:solidFill>
                <a:latin typeface="Courier New" pitchFamily="49" charset="0"/>
              </a:rPr>
              <a:t>recurse(i+1);</a:t>
            </a:r>
            <a:r>
              <a:rPr lang="en-US" altLang="ja-JP" b="1">
                <a:latin typeface="Courier New" pitchFamily="49" charset="0"/>
              </a:rPr>
              <a:t> /* </a:t>
            </a:r>
            <a:r>
              <a:rPr lang="ja-JP" altLang="en-US" b="1">
                <a:latin typeface="Courier New" pitchFamily="49" charset="0"/>
              </a:rPr>
              <a:t>再帰呼び出し *</a:t>
            </a:r>
            <a:r>
              <a:rPr lang="en-US" altLang="ja-JP" b="1">
                <a:latin typeface="Courier New" pitchFamily="49" charset="0"/>
              </a:rPr>
              <a:t>/</a:t>
            </a:r>
          </a:p>
          <a:p>
            <a:pPr>
              <a:lnSpc>
                <a:spcPct val="70000"/>
              </a:lnSpc>
              <a:spcBef>
                <a:spcPct val="50000"/>
              </a:spcBef>
            </a:pPr>
            <a:r>
              <a:rPr lang="en-US" altLang="ja-JP" b="1">
                <a:latin typeface="Courier New" pitchFamily="49" charset="0"/>
              </a:rPr>
              <a:t>    printf("%d ", i);</a:t>
            </a:r>
          </a:p>
          <a:p>
            <a:pPr>
              <a:lnSpc>
                <a:spcPct val="70000"/>
              </a:lnSpc>
              <a:spcBef>
                <a:spcPct val="50000"/>
              </a:spcBef>
            </a:pPr>
            <a:r>
              <a:rPr lang="en-US" altLang="ja-JP" b="1">
                <a:latin typeface="Courier New" pitchFamily="49" charset="0"/>
              </a:rPr>
              <a:t>  }</a:t>
            </a:r>
          </a:p>
          <a:p>
            <a:pPr>
              <a:lnSpc>
                <a:spcPct val="70000"/>
              </a:lnSpc>
              <a:spcBef>
                <a:spcPct val="50000"/>
              </a:spcBef>
            </a:pPr>
            <a:r>
              <a:rPr lang="en-US" altLang="ja-JP" b="1">
                <a:latin typeface="Courier New" pitchFamily="49" charset="0"/>
              </a:rPr>
              <a:t>}</a:t>
            </a:r>
          </a:p>
        </p:txBody>
      </p:sp>
      <p:sp>
        <p:nvSpPr>
          <p:cNvPr id="333828" name="Text Box 4"/>
          <p:cNvSpPr txBox="1">
            <a:spLocks noChangeArrowheads="1"/>
          </p:cNvSpPr>
          <p:nvPr/>
        </p:nvSpPr>
        <p:spPr bwMode="auto">
          <a:xfrm>
            <a:off x="1266825" y="4221163"/>
            <a:ext cx="6608763" cy="2101850"/>
          </a:xfrm>
          <a:prstGeom prst="rect">
            <a:avLst/>
          </a:prstGeom>
          <a:solidFill>
            <a:schemeClr val="accent2"/>
          </a:solidFill>
          <a:ln w="76200">
            <a:solidFill>
              <a:schemeClr val="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107763" dir="189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70000"/>
              </a:lnSpc>
              <a:spcBef>
                <a:spcPct val="50000"/>
              </a:spcBef>
            </a:pPr>
            <a:r>
              <a:rPr lang="en-US" altLang="ja-JP" b="1">
                <a:latin typeface="Courier New" pitchFamily="49" charset="0"/>
              </a:rPr>
              <a:t>void </a:t>
            </a:r>
            <a:r>
              <a:rPr lang="en-US" altLang="ja-JP" b="1">
                <a:solidFill>
                  <a:srgbClr val="FF0000"/>
                </a:solidFill>
                <a:latin typeface="Courier New" pitchFamily="49" charset="0"/>
              </a:rPr>
              <a:t>recurse(int i)</a:t>
            </a:r>
          </a:p>
          <a:p>
            <a:pPr>
              <a:lnSpc>
                <a:spcPct val="70000"/>
              </a:lnSpc>
              <a:spcBef>
                <a:spcPct val="50000"/>
              </a:spcBef>
            </a:pPr>
            <a:r>
              <a:rPr lang="en-US" altLang="ja-JP" b="1">
                <a:latin typeface="Courier New" pitchFamily="49" charset="0"/>
              </a:rPr>
              <a:t>{</a:t>
            </a:r>
          </a:p>
          <a:p>
            <a:pPr>
              <a:lnSpc>
                <a:spcPct val="70000"/>
              </a:lnSpc>
              <a:spcBef>
                <a:spcPct val="50000"/>
              </a:spcBef>
            </a:pPr>
            <a:r>
              <a:rPr lang="en-US" altLang="ja-JP" b="1">
                <a:latin typeface="Courier New" pitchFamily="49" charset="0"/>
              </a:rPr>
              <a:t>  if (i&lt;10) {</a:t>
            </a:r>
          </a:p>
          <a:p>
            <a:pPr>
              <a:lnSpc>
                <a:spcPct val="70000"/>
              </a:lnSpc>
              <a:spcBef>
                <a:spcPct val="50000"/>
              </a:spcBef>
            </a:pPr>
            <a:r>
              <a:rPr lang="en-US" altLang="ja-JP" b="1">
                <a:latin typeface="Courier New" pitchFamily="49" charset="0"/>
              </a:rPr>
              <a:t>    </a:t>
            </a:r>
            <a:r>
              <a:rPr lang="en-US" altLang="ja-JP" b="1">
                <a:solidFill>
                  <a:schemeClr val="tx2"/>
                </a:solidFill>
                <a:latin typeface="Courier New" pitchFamily="49" charset="0"/>
              </a:rPr>
              <a:t>recurse</a:t>
            </a:r>
            <a:r>
              <a:rPr lang="en-US" altLang="ja-JP" b="1">
                <a:latin typeface="Courier New" pitchFamily="49" charset="0"/>
              </a:rPr>
              <a:t>(i+1); /* </a:t>
            </a:r>
            <a:r>
              <a:rPr lang="ja-JP" altLang="en-US" b="1">
                <a:latin typeface="Courier New" pitchFamily="49" charset="0"/>
              </a:rPr>
              <a:t>再帰呼び出し *</a:t>
            </a:r>
            <a:r>
              <a:rPr lang="en-US" altLang="ja-JP" b="1">
                <a:latin typeface="Courier New" pitchFamily="49" charset="0"/>
              </a:rPr>
              <a:t>/</a:t>
            </a:r>
          </a:p>
          <a:p>
            <a:pPr>
              <a:lnSpc>
                <a:spcPct val="70000"/>
              </a:lnSpc>
              <a:spcBef>
                <a:spcPct val="50000"/>
              </a:spcBef>
            </a:pPr>
            <a:r>
              <a:rPr lang="en-US" altLang="ja-JP" b="1">
                <a:latin typeface="Courier New" pitchFamily="49" charset="0"/>
              </a:rPr>
              <a:t>    printf("%d ", i);</a:t>
            </a:r>
          </a:p>
          <a:p>
            <a:pPr>
              <a:lnSpc>
                <a:spcPct val="70000"/>
              </a:lnSpc>
              <a:spcBef>
                <a:spcPct val="50000"/>
              </a:spcBef>
            </a:pPr>
            <a:r>
              <a:rPr lang="en-US" altLang="ja-JP" b="1">
                <a:latin typeface="Courier New" pitchFamily="49" charset="0"/>
              </a:rPr>
              <a:t>  }</a:t>
            </a:r>
          </a:p>
          <a:p>
            <a:pPr>
              <a:lnSpc>
                <a:spcPct val="70000"/>
              </a:lnSpc>
              <a:spcBef>
                <a:spcPct val="50000"/>
              </a:spcBef>
            </a:pPr>
            <a:r>
              <a:rPr lang="en-US" altLang="ja-JP" b="1">
                <a:latin typeface="Courier New" pitchFamily="49" charset="0"/>
              </a:rPr>
              <a:t>}</a:t>
            </a:r>
          </a:p>
        </p:txBody>
      </p:sp>
      <p:sp>
        <p:nvSpPr>
          <p:cNvPr id="333829" name="Freeform 5"/>
          <p:cNvSpPr>
            <a:spLocks/>
          </p:cNvSpPr>
          <p:nvPr/>
        </p:nvSpPr>
        <p:spPr bwMode="auto">
          <a:xfrm>
            <a:off x="660400" y="3236913"/>
            <a:ext cx="1103313" cy="2647950"/>
          </a:xfrm>
          <a:custGeom>
            <a:avLst/>
            <a:gdLst>
              <a:gd name="T0" fmla="*/ 604 w 695"/>
              <a:gd name="T1" fmla="*/ 1633 h 1633"/>
              <a:gd name="T2" fmla="*/ 15 w 695"/>
              <a:gd name="T3" fmla="*/ 680 h 1633"/>
              <a:gd name="T4" fmla="*/ 695 w 695"/>
              <a:gd name="T5" fmla="*/ 0 h 16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695" h="1633">
                <a:moveTo>
                  <a:pt x="604" y="1633"/>
                </a:moveTo>
                <a:cubicBezTo>
                  <a:pt x="302" y="1292"/>
                  <a:pt x="0" y="952"/>
                  <a:pt x="15" y="680"/>
                </a:cubicBezTo>
                <a:cubicBezTo>
                  <a:pt x="30" y="408"/>
                  <a:pt x="362" y="204"/>
                  <a:pt x="695" y="0"/>
                </a:cubicBezTo>
              </a:path>
            </a:pathLst>
          </a:custGeom>
          <a:noFill/>
          <a:ln w="57150" cmpd="sng">
            <a:solidFill>
              <a:srgbClr val="FF0000"/>
            </a:solidFill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333830" name="Rectangle 6"/>
          <p:cNvSpPr>
            <a:spLocks noChangeArrowheads="1"/>
          </p:cNvSpPr>
          <p:nvPr/>
        </p:nvSpPr>
        <p:spPr bwMode="auto">
          <a:xfrm>
            <a:off x="3238500" y="1735138"/>
            <a:ext cx="611188" cy="2159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ja-JP" sz="1800" b="1"/>
              <a:t>i=8</a:t>
            </a:r>
          </a:p>
        </p:txBody>
      </p:sp>
      <p:sp>
        <p:nvSpPr>
          <p:cNvPr id="333831" name="Rectangle 7"/>
          <p:cNvSpPr>
            <a:spLocks noChangeArrowheads="1"/>
          </p:cNvSpPr>
          <p:nvPr/>
        </p:nvSpPr>
        <p:spPr bwMode="auto">
          <a:xfrm>
            <a:off x="2933700" y="2517775"/>
            <a:ext cx="1255713" cy="2159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ja-JP" sz="1800" b="1"/>
              <a:t>i+8=9</a:t>
            </a:r>
          </a:p>
        </p:txBody>
      </p:sp>
      <p:sp>
        <p:nvSpPr>
          <p:cNvPr id="333832" name="Rectangle 8"/>
          <p:cNvSpPr>
            <a:spLocks noChangeArrowheads="1"/>
          </p:cNvSpPr>
          <p:nvPr/>
        </p:nvSpPr>
        <p:spPr bwMode="auto">
          <a:xfrm>
            <a:off x="3060700" y="3989388"/>
            <a:ext cx="611188" cy="2159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ja-JP" sz="1800" b="1"/>
              <a:t>i=9</a:t>
            </a:r>
          </a:p>
        </p:txBody>
      </p:sp>
      <p:sp>
        <p:nvSpPr>
          <p:cNvPr id="333833" name="Line 9"/>
          <p:cNvSpPr>
            <a:spLocks noChangeShapeType="1"/>
          </p:cNvSpPr>
          <p:nvPr/>
        </p:nvSpPr>
        <p:spPr bwMode="auto">
          <a:xfrm flipH="1">
            <a:off x="3322638" y="2717800"/>
            <a:ext cx="231775" cy="1208088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333834" name="AutoShape 10"/>
          <p:cNvSpPr>
            <a:spLocks noChangeArrowheads="1"/>
          </p:cNvSpPr>
          <p:nvPr/>
        </p:nvSpPr>
        <p:spPr bwMode="auto">
          <a:xfrm>
            <a:off x="6091238" y="2439988"/>
            <a:ext cx="2738437" cy="1296987"/>
          </a:xfrm>
          <a:prstGeom prst="wedgeRoundRectCallout">
            <a:avLst>
              <a:gd name="adj1" fmla="val -129014"/>
              <a:gd name="adj2" fmla="val 10097"/>
              <a:gd name="adj3" fmla="val 16667"/>
            </a:avLst>
          </a:prstGeom>
          <a:solidFill>
            <a:schemeClr val="accent1"/>
          </a:solidFill>
          <a:ln w="9525">
            <a:solidFill>
              <a:schemeClr val="accent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ja-JP" altLang="en-US" sz="1800"/>
              <a:t>関数呼出から戻って来るのは，この場所．だから，次に実行されるのは</a:t>
            </a:r>
            <a:r>
              <a:rPr lang="en-US" altLang="ja-JP" sz="1800" b="1">
                <a:latin typeface="Courier New" pitchFamily="49" charset="0"/>
              </a:rPr>
              <a:t>printf()</a:t>
            </a:r>
            <a:r>
              <a:rPr lang="ja-JP" altLang="en-US" sz="1800"/>
              <a:t>関数</a:t>
            </a:r>
          </a:p>
        </p:txBody>
      </p:sp>
      <p:sp>
        <p:nvSpPr>
          <p:cNvPr id="333835" name="Text Box 11"/>
          <p:cNvSpPr txBox="1">
            <a:spLocks noChangeArrowheads="1"/>
          </p:cNvSpPr>
          <p:nvPr/>
        </p:nvSpPr>
        <p:spPr bwMode="auto">
          <a:xfrm>
            <a:off x="5759450" y="750888"/>
            <a:ext cx="3028950" cy="712787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ja-JP" b="1">
                <a:latin typeface="Courier New" pitchFamily="49" charset="0"/>
              </a:rPr>
              <a:t>$ ./sample3-4</a:t>
            </a:r>
          </a:p>
          <a:p>
            <a:pPr>
              <a:spcBef>
                <a:spcPct val="50000"/>
              </a:spcBef>
            </a:pPr>
            <a:r>
              <a:rPr lang="en-US" altLang="ja-JP" b="1">
                <a:latin typeface="Courier New" pitchFamily="49" charset="0"/>
              </a:rPr>
              <a:t>9</a:t>
            </a:r>
          </a:p>
        </p:txBody>
      </p:sp>
      <p:sp>
        <p:nvSpPr>
          <p:cNvPr id="333836" name="Text Box 12"/>
          <p:cNvSpPr txBox="1">
            <a:spLocks noChangeArrowheads="1"/>
          </p:cNvSpPr>
          <p:nvPr/>
        </p:nvSpPr>
        <p:spPr bwMode="auto">
          <a:xfrm>
            <a:off x="5759450" y="379413"/>
            <a:ext cx="69532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ja-JP" altLang="en-US">
                <a:solidFill>
                  <a:schemeClr val="hlink"/>
                </a:solidFill>
              </a:rPr>
              <a:t>画面</a:t>
            </a:r>
          </a:p>
        </p:txBody>
      </p:sp>
      <p:sp>
        <p:nvSpPr>
          <p:cNvPr id="333837" name="Text Box 13"/>
          <p:cNvSpPr txBox="1">
            <a:spLocks noChangeArrowheads="1"/>
          </p:cNvSpPr>
          <p:nvPr/>
        </p:nvSpPr>
        <p:spPr bwMode="auto">
          <a:xfrm>
            <a:off x="6034088" y="1111250"/>
            <a:ext cx="328612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ja-JP" b="1">
                <a:latin typeface="Courier New" pitchFamily="49" charset="0"/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2945328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338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338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338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338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338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33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338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3829" grpId="0" animBg="1"/>
      <p:bldP spid="333830" grpId="0" animBg="1"/>
      <p:bldP spid="333831" grpId="0" animBg="1"/>
      <p:bldP spid="333832" grpId="0" animBg="1"/>
      <p:bldP spid="333833" grpId="0" animBg="1"/>
      <p:bldP spid="333834" grpId="0" animBg="1"/>
      <p:bldP spid="33383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スライド番号プレースホルダ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fld id="{C3B507B4-D36B-418C-BC2B-33D78CD8A266}" type="slidenum">
              <a:rPr kumimoji="0" lang="en-US" altLang="ja-JP" smtClean="0"/>
              <a:pPr eaLnBrk="1" hangingPunct="1"/>
              <a:t>8</a:t>
            </a:fld>
            <a:endParaRPr kumimoji="0" lang="en-US" altLang="ja-JP"/>
          </a:p>
        </p:txBody>
      </p:sp>
      <p:sp>
        <p:nvSpPr>
          <p:cNvPr id="1843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ja-JP"/>
              <a:t>C</a:t>
            </a:r>
            <a:r>
              <a:rPr lang="ja-JP" altLang="en-US"/>
              <a:t>言語によるプログラミング</a:t>
            </a:r>
          </a:p>
        </p:txBody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ja-JP" b="1" dirty="0" err="1">
                <a:latin typeface="Courier New" pitchFamily="49" charset="0"/>
              </a:rPr>
              <a:t>int</a:t>
            </a:r>
            <a:r>
              <a:rPr lang="en-US" altLang="ja-JP" b="1" dirty="0">
                <a:latin typeface="Courier New" pitchFamily="49" charset="0"/>
              </a:rPr>
              <a:t> main(void)</a:t>
            </a:r>
          </a:p>
          <a:p>
            <a:pPr lvl="1" eaLnBrk="1" hangingPunct="1"/>
            <a:r>
              <a:rPr lang="en-US" altLang="ja-JP" dirty="0"/>
              <a:t>main</a:t>
            </a:r>
            <a:r>
              <a:rPr lang="ja-JP" altLang="en-US" dirty="0"/>
              <a:t>関数の始まり</a:t>
            </a:r>
          </a:p>
          <a:p>
            <a:pPr eaLnBrk="1" hangingPunct="1"/>
            <a:r>
              <a:rPr lang="en-US" altLang="ja-JP" b="1" dirty="0" err="1">
                <a:latin typeface="Courier New" pitchFamily="49" charset="0"/>
              </a:rPr>
              <a:t>int</a:t>
            </a:r>
            <a:r>
              <a:rPr lang="en-US" altLang="ja-JP" b="1" dirty="0">
                <a:latin typeface="Courier New" pitchFamily="49" charset="0"/>
              </a:rPr>
              <a:t> i;</a:t>
            </a:r>
          </a:p>
          <a:p>
            <a:pPr lvl="1" eaLnBrk="1" hangingPunct="1"/>
            <a:r>
              <a:rPr lang="ja-JP" altLang="en-US" dirty="0"/>
              <a:t>整数型の変数</a:t>
            </a:r>
            <a:r>
              <a:rPr lang="en-US" altLang="ja-JP" dirty="0"/>
              <a:t>i</a:t>
            </a:r>
            <a:r>
              <a:rPr lang="ja-JP" altLang="en-US" dirty="0"/>
              <a:t>を定義</a:t>
            </a:r>
          </a:p>
          <a:p>
            <a:pPr eaLnBrk="1" hangingPunct="1"/>
            <a:r>
              <a:rPr lang="en-US" altLang="ja-JP" b="1" dirty="0">
                <a:latin typeface="Courier New" pitchFamily="49" charset="0"/>
              </a:rPr>
              <a:t>for (i=1; i&lt;=N; i++)</a:t>
            </a:r>
          </a:p>
          <a:p>
            <a:pPr lvl="1" eaLnBrk="1" hangingPunct="1"/>
            <a:r>
              <a:rPr lang="en-US" altLang="ja-JP" dirty="0"/>
              <a:t>i</a:t>
            </a:r>
            <a:r>
              <a:rPr lang="ja-JP" altLang="en-US" dirty="0"/>
              <a:t>を</a:t>
            </a:r>
            <a:r>
              <a:rPr lang="en-US" altLang="ja-JP" dirty="0"/>
              <a:t>1</a:t>
            </a:r>
            <a:r>
              <a:rPr lang="ja-JP" altLang="en-US" dirty="0"/>
              <a:t>から</a:t>
            </a:r>
            <a:r>
              <a:rPr lang="en-US" altLang="ja-JP" dirty="0"/>
              <a:t>N</a:t>
            </a:r>
            <a:r>
              <a:rPr lang="ja-JP" altLang="en-US" dirty="0"/>
              <a:t>まで，</a:t>
            </a:r>
            <a:r>
              <a:rPr lang="en-US" altLang="ja-JP" dirty="0"/>
              <a:t>1</a:t>
            </a:r>
            <a:r>
              <a:rPr lang="ja-JP" altLang="en-US" dirty="0" err="1"/>
              <a:t>ずつ</a:t>
            </a:r>
            <a:r>
              <a:rPr lang="ja-JP" altLang="en-US" dirty="0"/>
              <a:t>大きく</a:t>
            </a:r>
          </a:p>
          <a:p>
            <a:pPr lvl="1" eaLnBrk="1" hangingPunct="1"/>
            <a:r>
              <a:rPr lang="ja-JP" altLang="en-US" dirty="0"/>
              <a:t>この場合，</a:t>
            </a:r>
            <a:r>
              <a:rPr lang="en-US" altLang="ja-JP" u="sng" dirty="0"/>
              <a:t>i</a:t>
            </a:r>
            <a:r>
              <a:rPr lang="ja-JP" altLang="en-US" u="sng" dirty="0"/>
              <a:t>は</a:t>
            </a:r>
            <a:r>
              <a:rPr lang="en-US" altLang="ja-JP" u="sng" dirty="0"/>
              <a:t>1</a:t>
            </a:r>
            <a:r>
              <a:rPr lang="ja-JP" altLang="en-US" u="sng" dirty="0"/>
              <a:t>から</a:t>
            </a:r>
            <a:r>
              <a:rPr lang="en-US" altLang="ja-JP" u="sng" dirty="0"/>
              <a:t>100</a:t>
            </a:r>
            <a:r>
              <a:rPr lang="ja-JP" altLang="en-US" u="sng" dirty="0"/>
              <a:t>まで</a:t>
            </a:r>
          </a:p>
          <a:p>
            <a:pPr lvl="2" eaLnBrk="1" hangingPunct="1"/>
            <a:r>
              <a:rPr lang="en-US" altLang="ja-JP" sz="2800" u="sng" dirty="0"/>
              <a:t>N</a:t>
            </a:r>
            <a:r>
              <a:rPr lang="ja-JP" altLang="en-US" sz="2800" u="sng" dirty="0"/>
              <a:t>は</a:t>
            </a:r>
            <a:r>
              <a:rPr lang="en-US" altLang="ja-JP" sz="2800" u="sng" dirty="0"/>
              <a:t>100</a:t>
            </a:r>
            <a:r>
              <a:rPr lang="ja-JP" altLang="en-US" sz="2800" u="sng" dirty="0"/>
              <a:t>に置き換えられる</a:t>
            </a:r>
          </a:p>
        </p:txBody>
      </p:sp>
      <p:sp>
        <p:nvSpPr>
          <p:cNvPr id="18437" name="Text Box 6"/>
          <p:cNvSpPr txBox="1">
            <a:spLocks noChangeArrowheads="1"/>
          </p:cNvSpPr>
          <p:nvPr/>
        </p:nvSpPr>
        <p:spPr bwMode="auto">
          <a:xfrm>
            <a:off x="5882268" y="4238625"/>
            <a:ext cx="3166482" cy="2587625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hlink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>
              <a:lnSpc>
                <a:spcPct val="50000"/>
              </a:lnSpc>
              <a:spcBef>
                <a:spcPct val="50000"/>
              </a:spcBef>
            </a:pPr>
            <a:r>
              <a:rPr lang="en-US" altLang="ja-JP" sz="1200" b="1">
                <a:latin typeface="Courier New" pitchFamily="49" charset="0"/>
              </a:rPr>
              <a:t>#include    &lt;stdio.h&gt;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</a:pPr>
            <a:r>
              <a:rPr lang="en-US" altLang="ja-JP" sz="1200" b="1">
                <a:latin typeface="Courier New" pitchFamily="49" charset="0"/>
              </a:rPr>
              <a:t>#define     N   100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</a:pPr>
            <a:r>
              <a:rPr lang="en-US" altLang="ja-JP" sz="1200" b="1">
                <a:latin typeface="Courier New" pitchFamily="49" charset="0"/>
              </a:rPr>
              <a:t>int main(void)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</a:pPr>
            <a:r>
              <a:rPr lang="en-US" altLang="ja-JP" sz="1200" b="1">
                <a:latin typeface="Courier New" pitchFamily="49" charset="0"/>
              </a:rPr>
              <a:t>{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</a:pPr>
            <a:r>
              <a:rPr lang="en-US" altLang="ja-JP" sz="1200" b="1">
                <a:latin typeface="Courier New" pitchFamily="49" charset="0"/>
              </a:rPr>
              <a:t>    int i;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</a:pPr>
            <a:r>
              <a:rPr lang="en-US" altLang="ja-JP" sz="1200" b="1">
                <a:latin typeface="Courier New" pitchFamily="49" charset="0"/>
              </a:rPr>
              <a:t>    int s;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</a:pPr>
            <a:endParaRPr lang="en-US" altLang="ja-JP" sz="1200" b="1">
              <a:latin typeface="Courier New" pitchFamily="49" charset="0"/>
            </a:endParaRPr>
          </a:p>
          <a:p>
            <a:pPr eaLnBrk="1" hangingPunct="1">
              <a:lnSpc>
                <a:spcPct val="50000"/>
              </a:lnSpc>
              <a:spcBef>
                <a:spcPct val="50000"/>
              </a:spcBef>
            </a:pPr>
            <a:r>
              <a:rPr lang="en-US" altLang="ja-JP" sz="1200" b="1">
                <a:latin typeface="Courier New" pitchFamily="49" charset="0"/>
              </a:rPr>
              <a:t>    s = 0;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</a:pPr>
            <a:r>
              <a:rPr lang="en-US" altLang="ja-JP" sz="1200" b="1">
                <a:latin typeface="Courier New" pitchFamily="49" charset="0"/>
              </a:rPr>
              <a:t>    for (i = 1; i &lt;= N; i++)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</a:pPr>
            <a:r>
              <a:rPr lang="en-US" altLang="ja-JP" sz="1200" b="1">
                <a:latin typeface="Courier New" pitchFamily="49" charset="0"/>
              </a:rPr>
              <a:t>        s += i;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</a:pPr>
            <a:endParaRPr lang="en-US" altLang="ja-JP" sz="1200" b="1">
              <a:latin typeface="Courier New" pitchFamily="49" charset="0"/>
            </a:endParaRPr>
          </a:p>
          <a:p>
            <a:pPr eaLnBrk="1" hangingPunct="1">
              <a:lnSpc>
                <a:spcPct val="50000"/>
              </a:lnSpc>
              <a:spcBef>
                <a:spcPct val="50000"/>
              </a:spcBef>
            </a:pPr>
            <a:r>
              <a:rPr lang="en-US" altLang="ja-JP" sz="1200" b="1">
                <a:latin typeface="Courier New" pitchFamily="49" charset="0"/>
              </a:rPr>
              <a:t>    printf("s = %d\n", s);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</a:pPr>
            <a:r>
              <a:rPr lang="en-US" altLang="ja-JP" sz="1200" b="1">
                <a:latin typeface="Courier New" pitchFamily="49" charset="0"/>
              </a:rPr>
              <a:t>    return 0;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</a:pPr>
            <a:r>
              <a:rPr lang="en-US" altLang="ja-JP" sz="1200" b="1">
                <a:latin typeface="Courier New" pitchFamily="49" charset="0"/>
              </a:rPr>
              <a:t>}</a:t>
            </a: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63D61-9CE1-46D9-BDC0-973878D9685F}" type="slidenum">
              <a:rPr lang="en-US" altLang="ja-JP"/>
              <a:pPr/>
              <a:t>80</a:t>
            </a:fld>
            <a:endParaRPr lang="en-US" altLang="ja-JP"/>
          </a:p>
        </p:txBody>
      </p:sp>
      <p:sp>
        <p:nvSpPr>
          <p:cNvPr id="3348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再帰</a:t>
            </a:r>
          </a:p>
        </p:txBody>
      </p:sp>
      <p:pic>
        <p:nvPicPr>
          <p:cNvPr id="334851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0663" y="1616075"/>
            <a:ext cx="6800850" cy="4649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0836628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37D0F-2CC0-45D2-B090-9128ABDC6589}" type="slidenum">
              <a:rPr lang="en-US" altLang="ja-JP"/>
              <a:pPr/>
              <a:t>81</a:t>
            </a:fld>
            <a:endParaRPr lang="en-US" altLang="ja-JP"/>
          </a:p>
        </p:txBody>
      </p:sp>
      <p:sp>
        <p:nvSpPr>
          <p:cNvPr id="342018" name="Rectangle 2"/>
          <p:cNvSpPr>
            <a:spLocks noChangeArrowheads="1"/>
          </p:cNvSpPr>
          <p:nvPr/>
        </p:nvSpPr>
        <p:spPr bwMode="auto">
          <a:xfrm>
            <a:off x="1524000" y="1708150"/>
            <a:ext cx="3429000" cy="4732706"/>
          </a:xfrm>
          <a:prstGeom prst="rect">
            <a:avLst/>
          </a:prstGeom>
          <a:noFill/>
          <a:ln w="38100">
            <a:solidFill>
              <a:schemeClr val="hlink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en-US" altLang="ja-JP" sz="1600" b="1" dirty="0">
                <a:latin typeface="Courier New" pitchFamily="49" charset="0"/>
                <a:ea typeface="ＭＳ ゴシック" pitchFamily="49" charset="-128"/>
              </a:rPr>
              <a:t>#include &lt;</a:t>
            </a:r>
            <a:r>
              <a:rPr lang="en-US" altLang="ja-JP" sz="1600" b="1" dirty="0" err="1">
                <a:latin typeface="Courier New" pitchFamily="49" charset="0"/>
                <a:ea typeface="ＭＳ ゴシック" pitchFamily="49" charset="-128"/>
              </a:rPr>
              <a:t>stdio.h</a:t>
            </a:r>
            <a:r>
              <a:rPr lang="en-US" altLang="ja-JP" sz="1600" b="1" dirty="0">
                <a:latin typeface="Courier New" pitchFamily="49" charset="0"/>
                <a:ea typeface="ＭＳ ゴシック" pitchFamily="49" charset="-128"/>
              </a:rPr>
              <a:t>&gt;</a:t>
            </a:r>
          </a:p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en-US" altLang="ja-JP" sz="1600" b="1" dirty="0">
                <a:latin typeface="Courier New" pitchFamily="49" charset="0"/>
                <a:ea typeface="ＭＳ ゴシック" pitchFamily="49" charset="-128"/>
              </a:rPr>
              <a:t>void sub(</a:t>
            </a:r>
            <a:r>
              <a:rPr lang="en-US" altLang="ja-JP" sz="1600" b="1" dirty="0" err="1">
                <a:latin typeface="Courier New" pitchFamily="49" charset="0"/>
                <a:ea typeface="ＭＳ ゴシック" pitchFamily="49" charset="-128"/>
              </a:rPr>
              <a:t>int</a:t>
            </a:r>
            <a:r>
              <a:rPr lang="en-US" altLang="ja-JP" sz="1600" b="1" dirty="0">
                <a:latin typeface="Courier New" pitchFamily="49" charset="0"/>
                <a:ea typeface="ＭＳ ゴシック" pitchFamily="49" charset="-128"/>
              </a:rPr>
              <a:t> n);</a:t>
            </a:r>
          </a:p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en-US" altLang="ja-JP" sz="1600" b="1" dirty="0" err="1">
                <a:solidFill>
                  <a:srgbClr val="FF0000"/>
                </a:solidFill>
                <a:latin typeface="Courier New" pitchFamily="49" charset="0"/>
                <a:ea typeface="ＭＳ ゴシック" pitchFamily="49" charset="-128"/>
              </a:rPr>
              <a:t>int</a:t>
            </a:r>
            <a:r>
              <a:rPr lang="en-US" altLang="ja-JP" sz="1600" b="1" dirty="0">
                <a:solidFill>
                  <a:srgbClr val="FF0000"/>
                </a:solidFill>
                <a:latin typeface="Courier New" pitchFamily="49" charset="0"/>
                <a:ea typeface="ＭＳ ゴシック" pitchFamily="49" charset="-128"/>
              </a:rPr>
              <a:t>  z=2;</a:t>
            </a:r>
          </a:p>
          <a:p>
            <a:pPr>
              <a:lnSpc>
                <a:spcPct val="60000"/>
              </a:lnSpc>
              <a:spcBef>
                <a:spcPct val="50000"/>
              </a:spcBef>
            </a:pPr>
            <a:r>
              <a:rPr kumimoji="0" lang="en-US" altLang="ja-JP" sz="1600" b="1" dirty="0" err="1">
                <a:latin typeface="Courier New" pitchFamily="49" charset="0"/>
                <a:ea typeface="ＭＳ ゴシック" pitchFamily="49" charset="-128"/>
              </a:rPr>
              <a:t>int</a:t>
            </a:r>
            <a:r>
              <a:rPr kumimoji="0" lang="en-US" altLang="ja-JP" sz="1600" b="1" dirty="0">
                <a:latin typeface="Courier New" pitchFamily="49" charset="0"/>
                <a:ea typeface="ＭＳ ゴシック" pitchFamily="49" charset="-128"/>
              </a:rPr>
              <a:t> m</a:t>
            </a:r>
            <a:r>
              <a:rPr lang="en-US" altLang="ja-JP" sz="1600" b="1" dirty="0">
                <a:latin typeface="Courier New" pitchFamily="49" charset="0"/>
                <a:ea typeface="ＭＳ ゴシック" pitchFamily="49" charset="-128"/>
              </a:rPr>
              <a:t>ain(void)</a:t>
            </a:r>
          </a:p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en-US" altLang="ja-JP" sz="1600" b="1" dirty="0">
                <a:latin typeface="Courier New" pitchFamily="49" charset="0"/>
                <a:ea typeface="ＭＳ ゴシック" pitchFamily="49" charset="-128"/>
              </a:rPr>
              <a:t>{</a:t>
            </a:r>
          </a:p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en-US" altLang="ja-JP" sz="1600" b="1" dirty="0">
                <a:latin typeface="Courier New" pitchFamily="49" charset="0"/>
                <a:ea typeface="ＭＳ ゴシック" pitchFamily="49" charset="-128"/>
              </a:rPr>
              <a:t>  </a:t>
            </a:r>
            <a:r>
              <a:rPr lang="en-US" altLang="ja-JP" sz="1600" b="1" dirty="0" err="1">
                <a:latin typeface="Courier New" pitchFamily="49" charset="0"/>
                <a:ea typeface="ＭＳ ゴシック" pitchFamily="49" charset="-128"/>
              </a:rPr>
              <a:t>int</a:t>
            </a:r>
            <a:r>
              <a:rPr lang="en-US" altLang="ja-JP" sz="1600" b="1" dirty="0">
                <a:latin typeface="Courier New" pitchFamily="49" charset="0"/>
                <a:ea typeface="ＭＳ ゴシック" pitchFamily="49" charset="-128"/>
              </a:rPr>
              <a:t> a=5, b;</a:t>
            </a:r>
          </a:p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en-US" altLang="ja-JP" sz="1600" b="1" dirty="0">
                <a:latin typeface="Courier New" pitchFamily="49" charset="0"/>
                <a:ea typeface="ＭＳ ゴシック" pitchFamily="49" charset="-128"/>
              </a:rPr>
              <a:t>  b=a*z;</a:t>
            </a:r>
          </a:p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en-US" altLang="ja-JP" sz="1600" b="1" dirty="0">
                <a:latin typeface="Courier New" pitchFamily="49" charset="0"/>
                <a:ea typeface="ＭＳ ゴシック" pitchFamily="49" charset="-128"/>
              </a:rPr>
              <a:t>  sub(b);</a:t>
            </a:r>
          </a:p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en-US" altLang="ja-JP" sz="1600" b="1" dirty="0">
                <a:latin typeface="Courier New" pitchFamily="49" charset="0"/>
                <a:ea typeface="ＭＳ ゴシック" pitchFamily="49" charset="-128"/>
              </a:rPr>
              <a:t>  </a:t>
            </a:r>
            <a:r>
              <a:rPr lang="en-US" altLang="ja-JP" sz="1600" b="1" dirty="0" err="1">
                <a:latin typeface="Courier New" pitchFamily="49" charset="0"/>
                <a:ea typeface="ＭＳ ゴシック" pitchFamily="49" charset="-128"/>
              </a:rPr>
              <a:t>printf</a:t>
            </a:r>
            <a:r>
              <a:rPr lang="en-US" altLang="ja-JP" sz="1600" b="1" dirty="0">
                <a:latin typeface="Courier New" pitchFamily="49" charset="0"/>
                <a:ea typeface="ＭＳ ゴシック" pitchFamily="49" charset="-128"/>
              </a:rPr>
              <a:t>("z=%d\n", z);</a:t>
            </a:r>
          </a:p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en-US" altLang="ja-JP" sz="1600" b="1" dirty="0">
                <a:latin typeface="Courier New" pitchFamily="49" charset="0"/>
                <a:ea typeface="ＭＳ ゴシック" pitchFamily="49" charset="-128"/>
              </a:rPr>
              <a:t>  return 0;</a:t>
            </a:r>
          </a:p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en-US" altLang="ja-JP" sz="1600" b="1" dirty="0">
                <a:latin typeface="Courier New" pitchFamily="49" charset="0"/>
                <a:ea typeface="ＭＳ ゴシック" pitchFamily="49" charset="-128"/>
              </a:rPr>
              <a:t>}</a:t>
            </a:r>
          </a:p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en-US" altLang="ja-JP" sz="1600" b="1" dirty="0">
                <a:latin typeface="Courier New" pitchFamily="49" charset="0"/>
                <a:ea typeface="ＭＳ ゴシック" pitchFamily="49" charset="-128"/>
              </a:rPr>
              <a:t>void sub(</a:t>
            </a:r>
            <a:r>
              <a:rPr lang="en-US" altLang="ja-JP" sz="1600" b="1" dirty="0" err="1">
                <a:latin typeface="Courier New" pitchFamily="49" charset="0"/>
                <a:ea typeface="ＭＳ ゴシック" pitchFamily="49" charset="-128"/>
              </a:rPr>
              <a:t>int</a:t>
            </a:r>
            <a:r>
              <a:rPr lang="en-US" altLang="ja-JP" sz="1600" b="1" dirty="0">
                <a:latin typeface="Courier New" pitchFamily="49" charset="0"/>
                <a:ea typeface="ＭＳ ゴシック" pitchFamily="49" charset="-128"/>
              </a:rPr>
              <a:t> n)</a:t>
            </a:r>
          </a:p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en-US" altLang="ja-JP" sz="1600" b="1" dirty="0">
                <a:latin typeface="Courier New" pitchFamily="49" charset="0"/>
                <a:ea typeface="ＭＳ ゴシック" pitchFamily="49" charset="-128"/>
              </a:rPr>
              <a:t>{</a:t>
            </a:r>
          </a:p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en-US" altLang="ja-JP" sz="1600" b="1" dirty="0">
                <a:latin typeface="Courier New" pitchFamily="49" charset="0"/>
                <a:ea typeface="ＭＳ ゴシック" pitchFamily="49" charset="-128"/>
              </a:rPr>
              <a:t>  </a:t>
            </a:r>
            <a:r>
              <a:rPr lang="en-US" altLang="ja-JP" sz="1600" b="1" dirty="0" err="1">
                <a:latin typeface="Courier New" pitchFamily="49" charset="0"/>
                <a:ea typeface="ＭＳ ゴシック" pitchFamily="49" charset="-128"/>
              </a:rPr>
              <a:t>int</a:t>
            </a:r>
            <a:r>
              <a:rPr lang="en-US" altLang="ja-JP" sz="1600" b="1" dirty="0">
                <a:latin typeface="Courier New" pitchFamily="49" charset="0"/>
                <a:ea typeface="ＭＳ ゴシック" pitchFamily="49" charset="-128"/>
              </a:rPr>
              <a:t> a;</a:t>
            </a:r>
          </a:p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en-US" altLang="ja-JP" sz="1600" b="1" dirty="0">
                <a:latin typeface="Courier New" pitchFamily="49" charset="0"/>
                <a:ea typeface="ＭＳ ゴシック" pitchFamily="49" charset="-128"/>
              </a:rPr>
              <a:t>  a=n*n*z;</a:t>
            </a:r>
          </a:p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en-US" altLang="ja-JP" sz="1600" b="1" dirty="0">
                <a:latin typeface="Courier New" pitchFamily="49" charset="0"/>
                <a:ea typeface="ＭＳ ゴシック" pitchFamily="49" charset="-128"/>
              </a:rPr>
              <a:t>  z=a;</a:t>
            </a:r>
          </a:p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en-US" altLang="ja-JP" sz="1600" b="1" dirty="0">
                <a:latin typeface="Courier New" pitchFamily="49" charset="0"/>
                <a:ea typeface="ＭＳ ゴシック" pitchFamily="49" charset="-128"/>
              </a:rPr>
              <a:t>}</a:t>
            </a:r>
            <a:r>
              <a:rPr lang="en-US" altLang="ja-JP" sz="1600" b="1" dirty="0">
                <a:latin typeface="ＭＳ ゴシック" pitchFamily="49" charset="-128"/>
                <a:ea typeface="ＭＳ ゴシック" pitchFamily="49" charset="-128"/>
              </a:rPr>
              <a:t> </a:t>
            </a:r>
          </a:p>
        </p:txBody>
      </p:sp>
      <p:sp>
        <p:nvSpPr>
          <p:cNvPr id="342019" name="Line 3"/>
          <p:cNvSpPr>
            <a:spLocks noChangeShapeType="1"/>
          </p:cNvSpPr>
          <p:nvPr/>
        </p:nvSpPr>
        <p:spPr bwMode="auto">
          <a:xfrm>
            <a:off x="1349375" y="2487613"/>
            <a:ext cx="6934200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342020" name="Line 4"/>
          <p:cNvSpPr>
            <a:spLocks noChangeShapeType="1"/>
          </p:cNvSpPr>
          <p:nvPr/>
        </p:nvSpPr>
        <p:spPr bwMode="auto">
          <a:xfrm>
            <a:off x="1349375" y="4656138"/>
            <a:ext cx="6934200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342021" name="Rectangle 5"/>
          <p:cNvSpPr>
            <a:spLocks noChangeArrowheads="1"/>
          </p:cNvSpPr>
          <p:nvPr/>
        </p:nvSpPr>
        <p:spPr bwMode="auto">
          <a:xfrm>
            <a:off x="5334000" y="1708150"/>
            <a:ext cx="457200" cy="4495800"/>
          </a:xfrm>
          <a:prstGeom prst="rect">
            <a:avLst/>
          </a:prstGeom>
          <a:solidFill>
            <a:srgbClr val="FFFFCC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algn="ctr"/>
            <a:r>
              <a:rPr lang="en-US" altLang="ja-JP" sz="2000" b="1">
                <a:latin typeface="Courier New" pitchFamily="49" charset="0"/>
                <a:ea typeface="ＭＳ ゴシック" pitchFamily="49" charset="-128"/>
              </a:rPr>
              <a:t>z</a:t>
            </a:r>
          </a:p>
        </p:txBody>
      </p:sp>
      <p:sp>
        <p:nvSpPr>
          <p:cNvPr id="342022" name="Rectangle 6"/>
          <p:cNvSpPr>
            <a:spLocks noChangeArrowheads="1"/>
          </p:cNvSpPr>
          <p:nvPr/>
        </p:nvSpPr>
        <p:spPr bwMode="auto">
          <a:xfrm>
            <a:off x="6286500" y="2805113"/>
            <a:ext cx="457200" cy="1600200"/>
          </a:xfrm>
          <a:prstGeom prst="rect">
            <a:avLst/>
          </a:prstGeom>
          <a:solidFill>
            <a:srgbClr val="CCFF99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algn="ctr"/>
            <a:r>
              <a:rPr lang="en-US" altLang="ja-JP" sz="2000" b="1">
                <a:latin typeface="Courier New" pitchFamily="49" charset="0"/>
                <a:ea typeface="ＭＳ ゴシック" pitchFamily="49" charset="-128"/>
              </a:rPr>
              <a:t>a</a:t>
            </a:r>
          </a:p>
        </p:txBody>
      </p:sp>
      <p:sp>
        <p:nvSpPr>
          <p:cNvPr id="342023" name="Rectangle 7"/>
          <p:cNvSpPr>
            <a:spLocks noChangeArrowheads="1"/>
          </p:cNvSpPr>
          <p:nvPr/>
        </p:nvSpPr>
        <p:spPr bwMode="auto">
          <a:xfrm>
            <a:off x="6302375" y="4843463"/>
            <a:ext cx="457200" cy="1431925"/>
          </a:xfrm>
          <a:prstGeom prst="rect">
            <a:avLst/>
          </a:prstGeom>
          <a:solidFill>
            <a:srgbClr val="FF6699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algn="ctr"/>
            <a:r>
              <a:rPr lang="en-US" altLang="ja-JP" sz="2000" b="1">
                <a:latin typeface="Courier New" pitchFamily="49" charset="0"/>
              </a:rPr>
              <a:t>a</a:t>
            </a:r>
          </a:p>
        </p:txBody>
      </p:sp>
      <p:sp>
        <p:nvSpPr>
          <p:cNvPr id="342024" name="Text Box 8"/>
          <p:cNvSpPr txBox="1">
            <a:spLocks noChangeArrowheads="1"/>
          </p:cNvSpPr>
          <p:nvPr/>
        </p:nvSpPr>
        <p:spPr bwMode="auto">
          <a:xfrm>
            <a:off x="6477000" y="1476375"/>
            <a:ext cx="1447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ja-JP" altLang="ja-JP" sz="2400" b="1">
              <a:latin typeface="ＭＳ ゴシック" pitchFamily="49" charset="-128"/>
              <a:ea typeface="ＭＳ ゴシック" pitchFamily="49" charset="-128"/>
            </a:endParaRPr>
          </a:p>
        </p:txBody>
      </p:sp>
      <p:sp>
        <p:nvSpPr>
          <p:cNvPr id="342025" name="Rectangle 9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グローバル変数とローカル変数</a:t>
            </a:r>
          </a:p>
        </p:txBody>
      </p:sp>
      <p:sp>
        <p:nvSpPr>
          <p:cNvPr id="342026" name="Text Box 10"/>
          <p:cNvSpPr txBox="1">
            <a:spLocks noChangeArrowheads="1"/>
          </p:cNvSpPr>
          <p:nvPr/>
        </p:nvSpPr>
        <p:spPr bwMode="auto">
          <a:xfrm>
            <a:off x="4560888" y="1368425"/>
            <a:ext cx="20224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ja-JP" altLang="en-US" sz="1800">
                <a:solidFill>
                  <a:schemeClr val="hlink"/>
                </a:solidFill>
              </a:rPr>
              <a:t>グローバル変数</a:t>
            </a:r>
          </a:p>
        </p:txBody>
      </p:sp>
      <p:sp>
        <p:nvSpPr>
          <p:cNvPr id="342027" name="Text Box 11"/>
          <p:cNvSpPr txBox="1">
            <a:spLocks noChangeArrowheads="1"/>
          </p:cNvSpPr>
          <p:nvPr/>
        </p:nvSpPr>
        <p:spPr bwMode="auto">
          <a:xfrm>
            <a:off x="6297613" y="6300788"/>
            <a:ext cx="202247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ja-JP" altLang="en-US" sz="1800">
                <a:solidFill>
                  <a:schemeClr val="hlink"/>
                </a:solidFill>
              </a:rPr>
              <a:t>ローカル変数</a:t>
            </a:r>
          </a:p>
        </p:txBody>
      </p:sp>
      <p:sp>
        <p:nvSpPr>
          <p:cNvPr id="342028" name="Rectangle 12"/>
          <p:cNvSpPr>
            <a:spLocks noChangeArrowheads="1"/>
          </p:cNvSpPr>
          <p:nvPr/>
        </p:nvSpPr>
        <p:spPr bwMode="auto">
          <a:xfrm>
            <a:off x="7091363" y="4841875"/>
            <a:ext cx="457200" cy="1431925"/>
          </a:xfrm>
          <a:prstGeom prst="rect">
            <a:avLst/>
          </a:prstGeom>
          <a:solidFill>
            <a:srgbClr val="00FF00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algn="ctr"/>
            <a:r>
              <a:rPr lang="en-US" altLang="ja-JP" sz="2000" b="1">
                <a:latin typeface="Courier New" pitchFamily="49" charset="0"/>
              </a:rPr>
              <a:t>n</a:t>
            </a:r>
          </a:p>
        </p:txBody>
      </p:sp>
      <p:sp>
        <p:nvSpPr>
          <p:cNvPr id="342029" name="Rectangle 13"/>
          <p:cNvSpPr>
            <a:spLocks noChangeArrowheads="1"/>
          </p:cNvSpPr>
          <p:nvPr/>
        </p:nvSpPr>
        <p:spPr bwMode="auto">
          <a:xfrm>
            <a:off x="7091363" y="2805113"/>
            <a:ext cx="457200" cy="1600200"/>
          </a:xfrm>
          <a:prstGeom prst="rect">
            <a:avLst/>
          </a:prstGeom>
          <a:solidFill>
            <a:srgbClr val="FF9900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algn="ctr"/>
            <a:r>
              <a:rPr lang="en-US" altLang="ja-JP" sz="2000" b="1">
                <a:latin typeface="Courier New" pitchFamily="49" charset="0"/>
                <a:ea typeface="ＭＳ ゴシック" pitchFamily="49" charset="-128"/>
              </a:rPr>
              <a:t>b</a:t>
            </a:r>
          </a:p>
        </p:txBody>
      </p:sp>
      <p:sp>
        <p:nvSpPr>
          <p:cNvPr id="342030" name="Text Box 14"/>
          <p:cNvSpPr txBox="1">
            <a:spLocks noChangeArrowheads="1"/>
          </p:cNvSpPr>
          <p:nvPr/>
        </p:nvSpPr>
        <p:spPr bwMode="auto">
          <a:xfrm>
            <a:off x="6415088" y="1122363"/>
            <a:ext cx="2451100" cy="768350"/>
          </a:xfrm>
          <a:prstGeom prst="rect">
            <a:avLst/>
          </a:prstGeom>
          <a:solidFill>
            <a:schemeClr val="bg1"/>
          </a:solidFill>
          <a:ln w="38100">
            <a:solidFill>
              <a:schemeClr val="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ja-JP" altLang="en-US" sz="1400"/>
              <a:t>関数の外で変数を定義すると，すべての関数で，その変数を使うことができる</a:t>
            </a:r>
          </a:p>
        </p:txBody>
      </p:sp>
      <p:sp>
        <p:nvSpPr>
          <p:cNvPr id="342031" name="Text Box 15"/>
          <p:cNvSpPr txBox="1">
            <a:spLocks noChangeArrowheads="1"/>
          </p:cNvSpPr>
          <p:nvPr/>
        </p:nvSpPr>
        <p:spPr bwMode="auto">
          <a:xfrm>
            <a:off x="2487613" y="6278563"/>
            <a:ext cx="3586162" cy="555625"/>
          </a:xfrm>
          <a:prstGeom prst="rect">
            <a:avLst/>
          </a:prstGeom>
          <a:solidFill>
            <a:schemeClr val="bg1"/>
          </a:solidFill>
          <a:ln w="38100">
            <a:solidFill>
              <a:schemeClr val="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ja-JP" altLang="en-US" sz="1400"/>
              <a:t>関数の中で変数を定義すると，その関数の中だけで，その変数を使うことができる</a:t>
            </a:r>
          </a:p>
        </p:txBody>
      </p:sp>
    </p:spTree>
    <p:extLst>
      <p:ext uri="{BB962C8B-B14F-4D97-AF65-F5344CB8AC3E}">
        <p14:creationId xmlns:p14="http://schemas.microsoft.com/office/powerpoint/2010/main" val="202025687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A9B3F-5A24-42A9-92D2-3CDE69677DAE}" type="slidenum">
              <a:rPr lang="en-US" altLang="ja-JP"/>
              <a:pPr/>
              <a:t>82</a:t>
            </a:fld>
            <a:endParaRPr lang="en-US" altLang="ja-JP"/>
          </a:p>
        </p:txBody>
      </p:sp>
      <p:sp>
        <p:nvSpPr>
          <p:cNvPr id="346114" name="Text Box 2"/>
          <p:cNvSpPr txBox="1">
            <a:spLocks noChangeArrowheads="1"/>
          </p:cNvSpPr>
          <p:nvPr/>
        </p:nvSpPr>
        <p:spPr bwMode="auto">
          <a:xfrm>
            <a:off x="750888" y="646113"/>
            <a:ext cx="7620000" cy="6372898"/>
          </a:xfrm>
          <a:prstGeom prst="rect">
            <a:avLst/>
          </a:prstGeom>
          <a:solidFill>
            <a:schemeClr val="accent2"/>
          </a:solidFill>
          <a:ln w="38100">
            <a:solidFill>
              <a:schemeClr val="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107763" dir="189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75000"/>
              </a:lnSpc>
              <a:spcBef>
                <a:spcPct val="50000"/>
              </a:spcBef>
            </a:pPr>
            <a:r>
              <a:rPr lang="en-US" altLang="ja-JP" sz="1600" b="1" dirty="0">
                <a:latin typeface="Courier New" pitchFamily="49" charset="0"/>
              </a:rPr>
              <a:t>#include &lt;</a:t>
            </a:r>
            <a:r>
              <a:rPr lang="en-US" altLang="ja-JP" sz="1600" b="1" dirty="0" err="1">
                <a:latin typeface="Courier New" pitchFamily="49" charset="0"/>
              </a:rPr>
              <a:t>stdio.h</a:t>
            </a:r>
            <a:r>
              <a:rPr lang="en-US" altLang="ja-JP" sz="1600" b="1" dirty="0">
                <a:latin typeface="Courier New" pitchFamily="49" charset="0"/>
              </a:rPr>
              <a:t>&gt;</a:t>
            </a:r>
          </a:p>
          <a:p>
            <a:pPr>
              <a:lnSpc>
                <a:spcPct val="75000"/>
              </a:lnSpc>
              <a:spcBef>
                <a:spcPct val="50000"/>
              </a:spcBef>
            </a:pPr>
            <a:r>
              <a:rPr lang="en-US" altLang="ja-JP" sz="1600" b="1" dirty="0">
                <a:latin typeface="Courier New" pitchFamily="49" charset="0"/>
              </a:rPr>
              <a:t>double avg4(double v1, double v2, double v3, double v4);</a:t>
            </a:r>
          </a:p>
          <a:p>
            <a:pPr>
              <a:lnSpc>
                <a:spcPct val="75000"/>
              </a:lnSpc>
              <a:spcBef>
                <a:spcPct val="50000"/>
              </a:spcBef>
            </a:pPr>
            <a:r>
              <a:rPr lang="en-US" altLang="ja-JP" sz="1600" b="1" dirty="0" err="1">
                <a:latin typeface="Courier New" pitchFamily="49" charset="0"/>
              </a:rPr>
              <a:t>int</a:t>
            </a:r>
            <a:r>
              <a:rPr lang="en-US" altLang="ja-JP" sz="1600" b="1" dirty="0">
                <a:latin typeface="Courier New" pitchFamily="49" charset="0"/>
              </a:rPr>
              <a:t> main(void)</a:t>
            </a:r>
          </a:p>
          <a:p>
            <a:pPr>
              <a:lnSpc>
                <a:spcPct val="75000"/>
              </a:lnSpc>
              <a:spcBef>
                <a:spcPct val="50000"/>
              </a:spcBef>
            </a:pPr>
            <a:r>
              <a:rPr lang="en-US" altLang="ja-JP" sz="1600" b="1" dirty="0">
                <a:latin typeface="Courier New" pitchFamily="49" charset="0"/>
              </a:rPr>
              <a:t>{</a:t>
            </a:r>
          </a:p>
          <a:p>
            <a:pPr>
              <a:lnSpc>
                <a:spcPct val="75000"/>
              </a:lnSpc>
              <a:spcBef>
                <a:spcPct val="50000"/>
              </a:spcBef>
            </a:pPr>
            <a:r>
              <a:rPr lang="en-US" altLang="ja-JP" sz="1600" b="1" dirty="0">
                <a:latin typeface="Courier New" pitchFamily="49" charset="0"/>
              </a:rPr>
              <a:t>    double p1, p2, p3, p4;</a:t>
            </a:r>
          </a:p>
          <a:p>
            <a:pPr>
              <a:lnSpc>
                <a:spcPct val="75000"/>
              </a:lnSpc>
              <a:spcBef>
                <a:spcPct val="50000"/>
              </a:spcBef>
            </a:pPr>
            <a:r>
              <a:rPr lang="en-US" altLang="ja-JP" sz="1600" b="1" dirty="0">
                <a:latin typeface="Courier New" pitchFamily="49" charset="0"/>
              </a:rPr>
              <a:t>    double </a:t>
            </a:r>
            <a:r>
              <a:rPr lang="en-US" altLang="ja-JP" sz="1600" b="1" dirty="0" err="1">
                <a:latin typeface="Courier New" pitchFamily="49" charset="0"/>
              </a:rPr>
              <a:t>avg</a:t>
            </a:r>
            <a:r>
              <a:rPr lang="en-US" altLang="ja-JP" sz="1600" b="1" dirty="0">
                <a:latin typeface="Courier New" pitchFamily="49" charset="0"/>
              </a:rPr>
              <a:t>;</a:t>
            </a:r>
          </a:p>
          <a:p>
            <a:pPr>
              <a:lnSpc>
                <a:spcPct val="75000"/>
              </a:lnSpc>
              <a:spcBef>
                <a:spcPct val="50000"/>
              </a:spcBef>
            </a:pPr>
            <a:r>
              <a:rPr lang="en-US" altLang="ja-JP" sz="1600" b="1" dirty="0">
                <a:latin typeface="Courier New" pitchFamily="49" charset="0"/>
              </a:rPr>
              <a:t>    </a:t>
            </a:r>
            <a:r>
              <a:rPr lang="en-US" altLang="ja-JP" sz="1600" b="1" dirty="0">
                <a:solidFill>
                  <a:srgbClr val="FF0000"/>
                </a:solidFill>
                <a:latin typeface="Courier New" pitchFamily="49" charset="0"/>
              </a:rPr>
              <a:t>p1 = 1.0;</a:t>
            </a:r>
            <a:r>
              <a:rPr lang="en-US" altLang="ja-JP" sz="1600" b="1" dirty="0">
                <a:latin typeface="Courier New" pitchFamily="49" charset="0"/>
              </a:rPr>
              <a:t> p2 = 2.0; p3 = 3.0; p4 = 4.0;</a:t>
            </a:r>
          </a:p>
          <a:p>
            <a:pPr>
              <a:lnSpc>
                <a:spcPct val="75000"/>
              </a:lnSpc>
              <a:spcBef>
                <a:spcPct val="50000"/>
              </a:spcBef>
            </a:pPr>
            <a:r>
              <a:rPr lang="en-US" altLang="ja-JP" sz="1600" b="1" dirty="0">
                <a:latin typeface="Courier New" pitchFamily="49" charset="0"/>
              </a:rPr>
              <a:t>    </a:t>
            </a:r>
            <a:r>
              <a:rPr lang="en-US" altLang="ja-JP" sz="1600" b="1" dirty="0" err="1">
                <a:latin typeface="Courier New" pitchFamily="49" charset="0"/>
              </a:rPr>
              <a:t>avg</a:t>
            </a:r>
            <a:r>
              <a:rPr lang="en-US" altLang="ja-JP" sz="1600" b="1" dirty="0">
                <a:latin typeface="Courier New" pitchFamily="49" charset="0"/>
              </a:rPr>
              <a:t> = avg4(</a:t>
            </a:r>
            <a:r>
              <a:rPr lang="en-US" altLang="ja-JP" sz="1600" b="1" dirty="0">
                <a:solidFill>
                  <a:srgbClr val="FF0000"/>
                </a:solidFill>
                <a:latin typeface="Courier New" pitchFamily="49" charset="0"/>
              </a:rPr>
              <a:t>p1</a:t>
            </a:r>
            <a:r>
              <a:rPr lang="en-US" altLang="ja-JP" sz="1600" b="1" dirty="0">
                <a:latin typeface="Courier New" pitchFamily="49" charset="0"/>
              </a:rPr>
              <a:t>, p2, p3, p4);</a:t>
            </a:r>
          </a:p>
          <a:p>
            <a:pPr>
              <a:lnSpc>
                <a:spcPct val="75000"/>
              </a:lnSpc>
              <a:spcBef>
                <a:spcPct val="50000"/>
              </a:spcBef>
            </a:pPr>
            <a:r>
              <a:rPr lang="en-US" altLang="ja-JP" sz="1600" b="1" dirty="0">
                <a:latin typeface="Courier New" pitchFamily="49" charset="0"/>
              </a:rPr>
              <a:t>    </a:t>
            </a:r>
            <a:r>
              <a:rPr lang="en-US" altLang="ja-JP" sz="1600" b="1" dirty="0" err="1">
                <a:latin typeface="Courier New" pitchFamily="49" charset="0"/>
              </a:rPr>
              <a:t>printf</a:t>
            </a:r>
            <a:r>
              <a:rPr lang="en-US" altLang="ja-JP" sz="1600" b="1" dirty="0">
                <a:latin typeface="Courier New" pitchFamily="49" charset="0"/>
              </a:rPr>
              <a:t>("p1  = %f, p2  = %f,\n", </a:t>
            </a:r>
            <a:r>
              <a:rPr lang="en-US" altLang="ja-JP" sz="1600" b="1" dirty="0">
                <a:solidFill>
                  <a:srgbClr val="FF0000"/>
                </a:solidFill>
                <a:latin typeface="Courier New" pitchFamily="49" charset="0"/>
              </a:rPr>
              <a:t>p1</a:t>
            </a:r>
            <a:r>
              <a:rPr lang="en-US" altLang="ja-JP" sz="1600" b="1" dirty="0">
                <a:latin typeface="Courier New" pitchFamily="49" charset="0"/>
              </a:rPr>
              <a:t>, p2);</a:t>
            </a:r>
          </a:p>
          <a:p>
            <a:pPr>
              <a:lnSpc>
                <a:spcPct val="75000"/>
              </a:lnSpc>
              <a:spcBef>
                <a:spcPct val="50000"/>
              </a:spcBef>
            </a:pPr>
            <a:r>
              <a:rPr lang="en-US" altLang="ja-JP" sz="1600" b="1" dirty="0">
                <a:latin typeface="Courier New" pitchFamily="49" charset="0"/>
              </a:rPr>
              <a:t>    </a:t>
            </a:r>
            <a:r>
              <a:rPr lang="en-US" altLang="ja-JP" sz="1600" b="1" dirty="0" err="1">
                <a:latin typeface="Courier New" pitchFamily="49" charset="0"/>
              </a:rPr>
              <a:t>printf</a:t>
            </a:r>
            <a:r>
              <a:rPr lang="en-US" altLang="ja-JP" sz="1600" b="1" dirty="0">
                <a:latin typeface="Courier New" pitchFamily="49" charset="0"/>
              </a:rPr>
              <a:t>("p3  = %f, p4  = %f\n", p3, p4);</a:t>
            </a:r>
          </a:p>
          <a:p>
            <a:pPr>
              <a:lnSpc>
                <a:spcPct val="75000"/>
              </a:lnSpc>
              <a:spcBef>
                <a:spcPct val="50000"/>
              </a:spcBef>
            </a:pPr>
            <a:r>
              <a:rPr lang="en-US" altLang="ja-JP" sz="1600" b="1" dirty="0">
                <a:latin typeface="Courier New" pitchFamily="49" charset="0"/>
              </a:rPr>
              <a:t>    </a:t>
            </a:r>
            <a:r>
              <a:rPr lang="en-US" altLang="ja-JP" sz="1600" b="1" dirty="0" err="1">
                <a:latin typeface="Courier New" pitchFamily="49" charset="0"/>
              </a:rPr>
              <a:t>printf</a:t>
            </a:r>
            <a:r>
              <a:rPr lang="en-US" altLang="ja-JP" sz="1600" b="1" dirty="0">
                <a:latin typeface="Courier New" pitchFamily="49" charset="0"/>
              </a:rPr>
              <a:t>("</a:t>
            </a:r>
            <a:r>
              <a:rPr lang="en-US" altLang="ja-JP" sz="1600" b="1" dirty="0" err="1">
                <a:latin typeface="Courier New" pitchFamily="49" charset="0"/>
              </a:rPr>
              <a:t>avg</a:t>
            </a:r>
            <a:r>
              <a:rPr lang="en-US" altLang="ja-JP" sz="1600" b="1" dirty="0">
                <a:latin typeface="Courier New" pitchFamily="49" charset="0"/>
              </a:rPr>
              <a:t> = %f\n", </a:t>
            </a:r>
            <a:r>
              <a:rPr lang="en-US" altLang="ja-JP" sz="1600" b="1" dirty="0" err="1">
                <a:latin typeface="Courier New" pitchFamily="49" charset="0"/>
              </a:rPr>
              <a:t>avg</a:t>
            </a:r>
            <a:r>
              <a:rPr lang="en-US" altLang="ja-JP" sz="1600" b="1" dirty="0">
                <a:latin typeface="Courier New" pitchFamily="49" charset="0"/>
              </a:rPr>
              <a:t>);</a:t>
            </a:r>
          </a:p>
          <a:p>
            <a:pPr>
              <a:lnSpc>
                <a:spcPct val="75000"/>
              </a:lnSpc>
              <a:spcBef>
                <a:spcPct val="50000"/>
              </a:spcBef>
            </a:pPr>
            <a:r>
              <a:rPr lang="en-US" altLang="ja-JP" sz="1600" b="1" dirty="0">
                <a:latin typeface="Courier New" pitchFamily="49" charset="0"/>
              </a:rPr>
              <a:t>    return 0;</a:t>
            </a:r>
          </a:p>
          <a:p>
            <a:pPr>
              <a:lnSpc>
                <a:spcPct val="75000"/>
              </a:lnSpc>
              <a:spcBef>
                <a:spcPct val="50000"/>
              </a:spcBef>
            </a:pPr>
            <a:r>
              <a:rPr lang="en-US" altLang="ja-JP" sz="1600" b="1" dirty="0">
                <a:latin typeface="Courier New" pitchFamily="49" charset="0"/>
              </a:rPr>
              <a:t>}</a:t>
            </a:r>
          </a:p>
          <a:p>
            <a:pPr>
              <a:lnSpc>
                <a:spcPct val="75000"/>
              </a:lnSpc>
              <a:spcBef>
                <a:spcPct val="50000"/>
              </a:spcBef>
            </a:pPr>
            <a:r>
              <a:rPr lang="en-US" altLang="ja-JP" sz="1600" b="1" dirty="0">
                <a:latin typeface="Courier New" pitchFamily="49" charset="0"/>
              </a:rPr>
              <a:t>double avg4(</a:t>
            </a:r>
            <a:r>
              <a:rPr lang="en-US" altLang="ja-JP" sz="1600" b="1" dirty="0">
                <a:solidFill>
                  <a:srgbClr val="FF0000"/>
                </a:solidFill>
                <a:latin typeface="Courier New" pitchFamily="49" charset="0"/>
              </a:rPr>
              <a:t>double v1</a:t>
            </a:r>
            <a:r>
              <a:rPr lang="en-US" altLang="ja-JP" sz="1600" b="1" dirty="0">
                <a:latin typeface="Courier New" pitchFamily="49" charset="0"/>
              </a:rPr>
              <a:t>, double v2, double v3, double v4)</a:t>
            </a:r>
          </a:p>
          <a:p>
            <a:pPr>
              <a:lnSpc>
                <a:spcPct val="75000"/>
              </a:lnSpc>
              <a:spcBef>
                <a:spcPct val="50000"/>
              </a:spcBef>
            </a:pPr>
            <a:r>
              <a:rPr lang="en-US" altLang="ja-JP" sz="1600" b="1" dirty="0">
                <a:latin typeface="Courier New" pitchFamily="49" charset="0"/>
              </a:rPr>
              <a:t>{</a:t>
            </a:r>
          </a:p>
          <a:p>
            <a:pPr>
              <a:lnSpc>
                <a:spcPct val="75000"/>
              </a:lnSpc>
              <a:spcBef>
                <a:spcPct val="50000"/>
              </a:spcBef>
            </a:pPr>
            <a:r>
              <a:rPr lang="en-US" altLang="ja-JP" sz="1600" b="1" dirty="0">
                <a:latin typeface="Courier New" pitchFamily="49" charset="0"/>
              </a:rPr>
              <a:t>    double a;</a:t>
            </a:r>
          </a:p>
          <a:p>
            <a:pPr>
              <a:lnSpc>
                <a:spcPct val="75000"/>
              </a:lnSpc>
              <a:spcBef>
                <a:spcPct val="50000"/>
              </a:spcBef>
            </a:pPr>
            <a:r>
              <a:rPr lang="en-US" altLang="ja-JP" sz="1600" b="1" dirty="0">
                <a:latin typeface="Courier New" pitchFamily="49" charset="0"/>
              </a:rPr>
              <a:t>    a = (</a:t>
            </a:r>
            <a:r>
              <a:rPr lang="en-US" altLang="ja-JP" sz="1600" b="1" dirty="0">
                <a:solidFill>
                  <a:srgbClr val="FF0000"/>
                </a:solidFill>
                <a:latin typeface="Courier New" pitchFamily="49" charset="0"/>
              </a:rPr>
              <a:t>v1</a:t>
            </a:r>
            <a:r>
              <a:rPr lang="en-US" altLang="ja-JP" sz="1600" b="1" dirty="0">
                <a:latin typeface="Courier New" pitchFamily="49" charset="0"/>
              </a:rPr>
              <a:t> + v2 + v3 + v4)/4;</a:t>
            </a:r>
          </a:p>
          <a:p>
            <a:pPr>
              <a:lnSpc>
                <a:spcPct val="75000"/>
              </a:lnSpc>
              <a:spcBef>
                <a:spcPct val="50000"/>
              </a:spcBef>
            </a:pPr>
            <a:r>
              <a:rPr lang="en-US" altLang="ja-JP" sz="1600" b="1" dirty="0">
                <a:latin typeface="Courier New" pitchFamily="49" charset="0"/>
              </a:rPr>
              <a:t>    </a:t>
            </a:r>
            <a:r>
              <a:rPr lang="en-US" altLang="ja-JP" sz="1600" b="1" dirty="0">
                <a:solidFill>
                  <a:srgbClr val="FF0000"/>
                </a:solidFill>
                <a:latin typeface="Courier New" pitchFamily="49" charset="0"/>
              </a:rPr>
              <a:t>v1 = 10.0;</a:t>
            </a:r>
          </a:p>
          <a:p>
            <a:pPr>
              <a:lnSpc>
                <a:spcPct val="75000"/>
              </a:lnSpc>
              <a:spcBef>
                <a:spcPct val="50000"/>
              </a:spcBef>
            </a:pPr>
            <a:r>
              <a:rPr lang="en-US" altLang="ja-JP" sz="1600" b="1" dirty="0">
                <a:latin typeface="Courier New" pitchFamily="49" charset="0"/>
              </a:rPr>
              <a:t>    return a;</a:t>
            </a:r>
          </a:p>
          <a:p>
            <a:pPr>
              <a:lnSpc>
                <a:spcPct val="75000"/>
              </a:lnSpc>
              <a:spcBef>
                <a:spcPct val="50000"/>
              </a:spcBef>
            </a:pPr>
            <a:r>
              <a:rPr lang="en-US" altLang="ja-JP" sz="1600" b="1" dirty="0">
                <a:latin typeface="Courier New" pitchFamily="49" charset="0"/>
              </a:rPr>
              <a:t>}</a:t>
            </a:r>
          </a:p>
        </p:txBody>
      </p:sp>
      <p:sp>
        <p:nvSpPr>
          <p:cNvPr id="346115" name="AutoShape 3"/>
          <p:cNvSpPr>
            <a:spLocks/>
          </p:cNvSpPr>
          <p:nvPr/>
        </p:nvSpPr>
        <p:spPr bwMode="auto">
          <a:xfrm>
            <a:off x="6923088" y="1936750"/>
            <a:ext cx="1308100" cy="609600"/>
          </a:xfrm>
          <a:prstGeom prst="borderCallout1">
            <a:avLst>
              <a:gd name="adj1" fmla="val 18750"/>
              <a:gd name="adj2" fmla="val -5824"/>
              <a:gd name="adj3" fmla="val 192190"/>
              <a:gd name="adj4" fmla="val -102306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altLang="ja-JP" b="1">
                <a:latin typeface="Courier New" pitchFamily="49" charset="0"/>
              </a:rPr>
              <a:t>p1</a:t>
            </a:r>
            <a:r>
              <a:rPr lang="ja-JP" altLang="en-US">
                <a:latin typeface="Courier New" pitchFamily="49" charset="0"/>
              </a:rPr>
              <a:t>の値は</a:t>
            </a:r>
            <a:r>
              <a:rPr lang="en-US" altLang="ja-JP" b="1">
                <a:latin typeface="Courier New" pitchFamily="49" charset="0"/>
              </a:rPr>
              <a:t>1.0</a:t>
            </a:r>
            <a:r>
              <a:rPr lang="ja-JP" altLang="en-US">
                <a:latin typeface="Courier New" pitchFamily="49" charset="0"/>
              </a:rPr>
              <a:t>のまま</a:t>
            </a:r>
            <a:endParaRPr lang="ja-JP" altLang="en-US" b="1">
              <a:latin typeface="Courier New" pitchFamily="49" charset="0"/>
            </a:endParaRPr>
          </a:p>
        </p:txBody>
      </p:sp>
      <p:sp>
        <p:nvSpPr>
          <p:cNvPr id="346116" name="Line 4"/>
          <p:cNvSpPr>
            <a:spLocks noChangeShapeType="1"/>
          </p:cNvSpPr>
          <p:nvPr/>
        </p:nvSpPr>
        <p:spPr bwMode="auto">
          <a:xfrm>
            <a:off x="2827338" y="3044825"/>
            <a:ext cx="441325" cy="1624013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346117" name="AutoShape 5"/>
          <p:cNvSpPr>
            <a:spLocks/>
          </p:cNvSpPr>
          <p:nvPr/>
        </p:nvSpPr>
        <p:spPr bwMode="auto">
          <a:xfrm>
            <a:off x="3298825" y="6408738"/>
            <a:ext cx="3106738" cy="311150"/>
          </a:xfrm>
          <a:prstGeom prst="borderCallout1">
            <a:avLst>
              <a:gd name="adj1" fmla="val 36736"/>
              <a:gd name="adj2" fmla="val -2454"/>
              <a:gd name="adj3" fmla="val -119898"/>
              <a:gd name="adj4" fmla="val -21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ja-JP" altLang="en-US">
                <a:latin typeface="Courier New" pitchFamily="49" charset="0"/>
              </a:rPr>
              <a:t>関数の中で</a:t>
            </a:r>
            <a:r>
              <a:rPr lang="en-US" altLang="ja-JP" b="1">
                <a:latin typeface="Courier New" pitchFamily="49" charset="0"/>
              </a:rPr>
              <a:t>v1</a:t>
            </a:r>
            <a:r>
              <a:rPr lang="ja-JP" altLang="en-US">
                <a:latin typeface="Courier New" pitchFamily="49" charset="0"/>
              </a:rPr>
              <a:t>に</a:t>
            </a:r>
            <a:r>
              <a:rPr lang="en-US" altLang="ja-JP" b="1">
                <a:latin typeface="Courier New" pitchFamily="49" charset="0"/>
              </a:rPr>
              <a:t>10.0</a:t>
            </a:r>
            <a:r>
              <a:rPr lang="ja-JP" altLang="en-US">
                <a:latin typeface="Courier New" pitchFamily="49" charset="0"/>
              </a:rPr>
              <a:t>を代入した</a:t>
            </a:r>
          </a:p>
        </p:txBody>
      </p:sp>
      <p:sp>
        <p:nvSpPr>
          <p:cNvPr id="346118" name="Text Box 6"/>
          <p:cNvSpPr txBox="1">
            <a:spLocks noChangeArrowheads="1"/>
          </p:cNvSpPr>
          <p:nvPr/>
        </p:nvSpPr>
        <p:spPr bwMode="auto">
          <a:xfrm>
            <a:off x="4667250" y="4983163"/>
            <a:ext cx="4303713" cy="973137"/>
          </a:xfrm>
          <a:prstGeom prst="rect">
            <a:avLst/>
          </a:prstGeom>
          <a:solidFill>
            <a:schemeClr val="accent1"/>
          </a:solidFill>
          <a:ln w="57150">
            <a:solidFill>
              <a:schemeClr val="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ja-JP" altLang="en-US" sz="1800"/>
              <a:t>関数</a:t>
            </a:r>
            <a:r>
              <a:rPr lang="en-US" altLang="ja-JP" sz="1800" b="1"/>
              <a:t>avg4</a:t>
            </a:r>
            <a:r>
              <a:rPr lang="ja-JP" altLang="en-US" sz="1800"/>
              <a:t>の中でいくら引数</a:t>
            </a:r>
            <a:r>
              <a:rPr lang="en-US" altLang="ja-JP" sz="1800" b="1"/>
              <a:t>v1</a:t>
            </a:r>
            <a:r>
              <a:rPr lang="ja-JP" altLang="en-US" sz="1800"/>
              <a:t>の値を変更したとしても，もとの</a:t>
            </a:r>
            <a:r>
              <a:rPr lang="en-US" altLang="ja-JP" sz="1800" b="1"/>
              <a:t>main</a:t>
            </a:r>
            <a:r>
              <a:rPr lang="ja-JP" altLang="en-US" sz="1800"/>
              <a:t>関数の変数</a:t>
            </a:r>
            <a:r>
              <a:rPr lang="en-US" altLang="ja-JP" sz="1800" b="1"/>
              <a:t>p1</a:t>
            </a:r>
            <a:r>
              <a:rPr lang="ja-JP" altLang="en-US" sz="1800"/>
              <a:t>の値は変化しない．</a:t>
            </a:r>
          </a:p>
        </p:txBody>
      </p:sp>
      <p:sp>
        <p:nvSpPr>
          <p:cNvPr id="346119" name="Rectangle 7"/>
          <p:cNvSpPr>
            <a:spLocks noGrp="1" noChangeArrowheads="1"/>
          </p:cNvSpPr>
          <p:nvPr>
            <p:ph type="title"/>
          </p:nvPr>
        </p:nvSpPr>
        <p:spPr>
          <a:xfrm>
            <a:off x="457200" y="100013"/>
            <a:ext cx="8229600" cy="419100"/>
          </a:xfrm>
        </p:spPr>
        <p:txBody>
          <a:bodyPr/>
          <a:lstStyle/>
          <a:p>
            <a:r>
              <a:rPr lang="ja-JP" altLang="en-US" sz="3400"/>
              <a:t>補足</a:t>
            </a:r>
          </a:p>
        </p:txBody>
      </p:sp>
    </p:spTree>
    <p:extLst>
      <p:ext uri="{BB962C8B-B14F-4D97-AF65-F5344CB8AC3E}">
        <p14:creationId xmlns:p14="http://schemas.microsoft.com/office/powerpoint/2010/main" val="145160914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E5A8E-2E4A-4012-9139-E3F5522E4532}" type="slidenum">
              <a:rPr lang="en-US" altLang="ja-JP"/>
              <a:pPr/>
              <a:t>83</a:t>
            </a:fld>
            <a:endParaRPr lang="en-US" altLang="ja-JP"/>
          </a:p>
        </p:txBody>
      </p:sp>
      <p:sp>
        <p:nvSpPr>
          <p:cNvPr id="3276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演習（提出不要）</a:t>
            </a:r>
          </a:p>
        </p:txBody>
      </p:sp>
      <p:sp>
        <p:nvSpPr>
          <p:cNvPr id="3276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dirty="0"/>
              <a:t>このスライドにおいて，以下のプログラムを入力し，コンパイルと実行を試せ</a:t>
            </a:r>
          </a:p>
          <a:p>
            <a:pPr lvl="1"/>
            <a:r>
              <a:rPr kumimoji="0" lang="en-US" altLang="ja-JP" dirty="0"/>
              <a:t>4</a:t>
            </a:r>
            <a:r>
              <a:rPr kumimoji="0" lang="ja-JP" altLang="en-US" dirty="0"/>
              <a:t>ページのプログラム</a:t>
            </a:r>
            <a:r>
              <a:rPr kumimoji="0" lang="en-US" altLang="ja-JP" dirty="0"/>
              <a:t>(sample3-1.c)</a:t>
            </a:r>
          </a:p>
          <a:p>
            <a:pPr lvl="1"/>
            <a:r>
              <a:rPr kumimoji="0" lang="en-US" altLang="ja-JP" dirty="0"/>
              <a:t>9</a:t>
            </a:r>
            <a:r>
              <a:rPr kumimoji="0" lang="ja-JP" altLang="en-US" dirty="0"/>
              <a:t>ページのプログラム</a:t>
            </a:r>
            <a:r>
              <a:rPr kumimoji="0" lang="en-US" altLang="ja-JP" dirty="0"/>
              <a:t>(sample3-2.c)</a:t>
            </a:r>
          </a:p>
          <a:p>
            <a:pPr lvl="1"/>
            <a:r>
              <a:rPr kumimoji="0" lang="en-US" altLang="ja-JP" dirty="0"/>
              <a:t>12</a:t>
            </a:r>
            <a:r>
              <a:rPr kumimoji="0" lang="ja-JP" altLang="en-US" dirty="0"/>
              <a:t>ページのプログラム</a:t>
            </a:r>
            <a:r>
              <a:rPr kumimoji="0" lang="en-US" altLang="ja-JP" dirty="0"/>
              <a:t>(sample3-4.c)</a:t>
            </a:r>
          </a:p>
        </p:txBody>
      </p:sp>
    </p:spTree>
    <p:extLst>
      <p:ext uri="{BB962C8B-B14F-4D97-AF65-F5344CB8AC3E}">
        <p14:creationId xmlns:p14="http://schemas.microsoft.com/office/powerpoint/2010/main" val="298557302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663439-7FE1-457A-98A8-079CB0CCDF26}" type="slidenum">
              <a:rPr lang="en-US" altLang="ja-JP"/>
              <a:pPr/>
              <a:t>84</a:t>
            </a:fld>
            <a:endParaRPr lang="en-US" altLang="ja-JP"/>
          </a:p>
        </p:txBody>
      </p:sp>
      <p:sp>
        <p:nvSpPr>
          <p:cNvPr id="3399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b="1" dirty="0">
                <a:solidFill>
                  <a:srgbClr val="FF0000"/>
                </a:solidFill>
              </a:rPr>
              <a:t>演習</a:t>
            </a:r>
            <a:r>
              <a:rPr lang="en-US" altLang="ja-JP" b="1" dirty="0">
                <a:solidFill>
                  <a:srgbClr val="FF0000"/>
                </a:solidFill>
              </a:rPr>
              <a:t>2</a:t>
            </a:r>
            <a:endParaRPr lang="ja-JP" altLang="en-US" dirty="0"/>
          </a:p>
        </p:txBody>
      </p:sp>
      <p:sp>
        <p:nvSpPr>
          <p:cNvPr id="3399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sz="2800" dirty="0"/>
              <a:t>キーボードから数字を入力し，その数字の階乗を求める再帰プログラムを作成せよ</a:t>
            </a:r>
            <a:endParaRPr lang="en-US" altLang="ja-JP" sz="2800" dirty="0"/>
          </a:p>
          <a:p>
            <a:endParaRPr lang="ja-JP" altLang="en-US" sz="2800" dirty="0"/>
          </a:p>
        </p:txBody>
      </p:sp>
      <p:sp>
        <p:nvSpPr>
          <p:cNvPr id="339972" name="Rectangle 4"/>
          <p:cNvSpPr>
            <a:spLocks noChangeArrowheads="1"/>
          </p:cNvSpPr>
          <p:nvPr/>
        </p:nvSpPr>
        <p:spPr bwMode="auto">
          <a:xfrm>
            <a:off x="5600700" y="3927475"/>
            <a:ext cx="2338388" cy="128428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r>
              <a:rPr lang="en-US" altLang="ja-JP" sz="2000" b="1">
                <a:latin typeface="Courier New" pitchFamily="49" charset="0"/>
              </a:rPr>
              <a:t>$ ./sample3-5</a:t>
            </a:r>
          </a:p>
          <a:p>
            <a:r>
              <a:rPr lang="en-US" altLang="ja-JP" sz="2000" b="1" u="sng">
                <a:latin typeface="Courier New" pitchFamily="49" charset="0"/>
              </a:rPr>
              <a:t>5</a:t>
            </a:r>
          </a:p>
          <a:p>
            <a:r>
              <a:rPr lang="en-US" altLang="ja-JP" sz="2000" b="1">
                <a:latin typeface="Courier New" pitchFamily="49" charset="0"/>
              </a:rPr>
              <a:t>5! = 120</a:t>
            </a:r>
          </a:p>
          <a:p>
            <a:r>
              <a:rPr lang="en-US" altLang="ja-JP" sz="2000" b="1">
                <a:latin typeface="Courier New" pitchFamily="49" charset="0"/>
              </a:rPr>
              <a:t>$ </a:t>
            </a:r>
          </a:p>
        </p:txBody>
      </p:sp>
      <p:sp>
        <p:nvSpPr>
          <p:cNvPr id="339973" name="Text Box 5"/>
          <p:cNvSpPr txBox="1">
            <a:spLocks noChangeArrowheads="1"/>
          </p:cNvSpPr>
          <p:nvPr/>
        </p:nvSpPr>
        <p:spPr bwMode="auto">
          <a:xfrm>
            <a:off x="1042136" y="2926034"/>
            <a:ext cx="4275137" cy="3602038"/>
          </a:xfrm>
          <a:prstGeom prst="rect">
            <a:avLst/>
          </a:prstGeom>
          <a:solidFill>
            <a:schemeClr val="accent2"/>
          </a:solidFill>
          <a:ln w="38100">
            <a:solidFill>
              <a:schemeClr val="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107763" dir="189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70000"/>
              </a:lnSpc>
              <a:spcBef>
                <a:spcPct val="50000"/>
              </a:spcBef>
            </a:pPr>
            <a:r>
              <a:rPr kumimoji="0" lang="en-US" altLang="ja-JP" sz="1400" b="1" dirty="0">
                <a:latin typeface="Courier New" pitchFamily="49" charset="0"/>
              </a:rPr>
              <a:t>#include &lt;</a:t>
            </a:r>
            <a:r>
              <a:rPr kumimoji="0" lang="en-US" altLang="ja-JP" sz="1400" b="1" dirty="0" err="1">
                <a:latin typeface="Courier New" pitchFamily="49" charset="0"/>
              </a:rPr>
              <a:t>stdio.h</a:t>
            </a:r>
            <a:r>
              <a:rPr kumimoji="0" lang="en-US" altLang="ja-JP" sz="1400" b="1" dirty="0">
                <a:latin typeface="Courier New" pitchFamily="49" charset="0"/>
              </a:rPr>
              <a:t>&gt;</a:t>
            </a:r>
          </a:p>
          <a:p>
            <a:pPr>
              <a:lnSpc>
                <a:spcPct val="70000"/>
              </a:lnSpc>
              <a:spcBef>
                <a:spcPct val="50000"/>
              </a:spcBef>
            </a:pPr>
            <a:r>
              <a:rPr kumimoji="0" lang="en-US" altLang="ja-JP" sz="1400" b="1" dirty="0" err="1">
                <a:solidFill>
                  <a:srgbClr val="FF0000"/>
                </a:solidFill>
                <a:latin typeface="Courier New" pitchFamily="49" charset="0"/>
              </a:rPr>
              <a:t>int</a:t>
            </a:r>
            <a:r>
              <a:rPr kumimoji="0" lang="en-US" altLang="ja-JP" sz="1400" b="1" dirty="0">
                <a:solidFill>
                  <a:srgbClr val="FF0000"/>
                </a:solidFill>
                <a:latin typeface="Courier New" pitchFamily="49" charset="0"/>
              </a:rPr>
              <a:t> fact(</a:t>
            </a:r>
            <a:r>
              <a:rPr kumimoji="0" lang="en-US" altLang="ja-JP" sz="1400" b="1" dirty="0" err="1">
                <a:solidFill>
                  <a:srgbClr val="FF0000"/>
                </a:solidFill>
                <a:latin typeface="Courier New" pitchFamily="49" charset="0"/>
              </a:rPr>
              <a:t>int</a:t>
            </a:r>
            <a:r>
              <a:rPr kumimoji="0" lang="en-US" altLang="ja-JP" sz="1400" b="1" dirty="0">
                <a:solidFill>
                  <a:srgbClr val="FF0000"/>
                </a:solidFill>
                <a:latin typeface="Courier New" pitchFamily="49" charset="0"/>
              </a:rPr>
              <a:t> n);</a:t>
            </a:r>
          </a:p>
          <a:p>
            <a:pPr>
              <a:lnSpc>
                <a:spcPct val="70000"/>
              </a:lnSpc>
              <a:spcBef>
                <a:spcPct val="50000"/>
              </a:spcBef>
            </a:pPr>
            <a:r>
              <a:rPr kumimoji="0" lang="en-US" altLang="ja-JP" sz="1400" b="1" dirty="0" err="1">
                <a:latin typeface="Courier New" pitchFamily="49" charset="0"/>
              </a:rPr>
              <a:t>int</a:t>
            </a:r>
            <a:r>
              <a:rPr kumimoji="0" lang="en-US" altLang="ja-JP" sz="1400" b="1" dirty="0">
                <a:latin typeface="Courier New" pitchFamily="49" charset="0"/>
              </a:rPr>
              <a:t> main(void)</a:t>
            </a:r>
          </a:p>
          <a:p>
            <a:pPr>
              <a:lnSpc>
                <a:spcPct val="70000"/>
              </a:lnSpc>
              <a:spcBef>
                <a:spcPct val="50000"/>
              </a:spcBef>
            </a:pPr>
            <a:r>
              <a:rPr kumimoji="0" lang="en-US" altLang="ja-JP" sz="1400" b="1" dirty="0">
                <a:latin typeface="Courier New" pitchFamily="49" charset="0"/>
              </a:rPr>
              <a:t>{</a:t>
            </a:r>
          </a:p>
          <a:p>
            <a:pPr>
              <a:lnSpc>
                <a:spcPct val="70000"/>
              </a:lnSpc>
              <a:spcBef>
                <a:spcPct val="50000"/>
              </a:spcBef>
            </a:pPr>
            <a:r>
              <a:rPr kumimoji="0" lang="en-US" altLang="ja-JP" sz="1400" b="1" dirty="0">
                <a:latin typeface="Courier New" pitchFamily="49" charset="0"/>
              </a:rPr>
              <a:t>  </a:t>
            </a:r>
            <a:r>
              <a:rPr kumimoji="0" lang="en-US" altLang="ja-JP" sz="1400" b="1" dirty="0" err="1">
                <a:latin typeface="Courier New" pitchFamily="49" charset="0"/>
              </a:rPr>
              <a:t>int</a:t>
            </a:r>
            <a:r>
              <a:rPr kumimoji="0" lang="en-US" altLang="ja-JP" sz="1400" b="1" dirty="0">
                <a:latin typeface="Courier New" pitchFamily="49" charset="0"/>
              </a:rPr>
              <a:t> n, f;</a:t>
            </a:r>
          </a:p>
          <a:p>
            <a:pPr>
              <a:lnSpc>
                <a:spcPct val="70000"/>
              </a:lnSpc>
              <a:spcBef>
                <a:spcPct val="50000"/>
              </a:spcBef>
            </a:pPr>
            <a:r>
              <a:rPr kumimoji="0" lang="en-US" altLang="ja-JP" sz="1400" b="1" dirty="0">
                <a:latin typeface="Courier New" pitchFamily="49" charset="0"/>
              </a:rPr>
              <a:t>  </a:t>
            </a:r>
            <a:r>
              <a:rPr kumimoji="0" lang="en-US" altLang="ja-JP" sz="1400" b="1" dirty="0" err="1">
                <a:latin typeface="Courier New" pitchFamily="49" charset="0"/>
              </a:rPr>
              <a:t>scanf</a:t>
            </a:r>
            <a:r>
              <a:rPr kumimoji="0" lang="en-US" altLang="ja-JP" sz="1400" b="1" dirty="0">
                <a:latin typeface="Courier New" pitchFamily="49" charset="0"/>
              </a:rPr>
              <a:t>("%d", &amp;n);</a:t>
            </a:r>
            <a:endParaRPr kumimoji="0" lang="en-US" altLang="ja-JP" sz="1400" b="1" dirty="0">
              <a:solidFill>
                <a:srgbClr val="FF0000"/>
              </a:solidFill>
              <a:latin typeface="Courier New" pitchFamily="49" charset="0"/>
            </a:endParaRPr>
          </a:p>
          <a:p>
            <a:pPr>
              <a:lnSpc>
                <a:spcPct val="70000"/>
              </a:lnSpc>
              <a:spcBef>
                <a:spcPct val="50000"/>
              </a:spcBef>
            </a:pPr>
            <a:r>
              <a:rPr kumimoji="0" lang="en-US" altLang="ja-JP" sz="1400" b="1" dirty="0">
                <a:latin typeface="Courier New" pitchFamily="49" charset="0"/>
              </a:rPr>
              <a:t>  f = fact(n);</a:t>
            </a:r>
          </a:p>
          <a:p>
            <a:pPr>
              <a:lnSpc>
                <a:spcPct val="70000"/>
              </a:lnSpc>
              <a:spcBef>
                <a:spcPct val="50000"/>
              </a:spcBef>
            </a:pPr>
            <a:r>
              <a:rPr kumimoji="0" lang="en-US" altLang="ja-JP" sz="1400" b="1" dirty="0">
                <a:latin typeface="Courier New" pitchFamily="49" charset="0"/>
              </a:rPr>
              <a:t>  </a:t>
            </a:r>
            <a:r>
              <a:rPr kumimoji="0" lang="en-US" altLang="ja-JP" sz="1400" b="1" dirty="0" err="1">
                <a:latin typeface="Courier New" pitchFamily="49" charset="0"/>
              </a:rPr>
              <a:t>printf</a:t>
            </a:r>
            <a:r>
              <a:rPr kumimoji="0" lang="en-US" altLang="ja-JP" sz="1400" b="1" dirty="0">
                <a:latin typeface="Courier New" pitchFamily="49" charset="0"/>
              </a:rPr>
              <a:t>("%d! = %d\n", n, f);</a:t>
            </a:r>
          </a:p>
          <a:p>
            <a:pPr>
              <a:lnSpc>
                <a:spcPct val="70000"/>
              </a:lnSpc>
              <a:spcBef>
                <a:spcPct val="50000"/>
              </a:spcBef>
            </a:pPr>
            <a:r>
              <a:rPr kumimoji="0" lang="en-US" altLang="ja-JP" sz="1400" b="1" dirty="0">
                <a:latin typeface="Courier New" pitchFamily="49" charset="0"/>
              </a:rPr>
              <a:t>  return 0;</a:t>
            </a:r>
          </a:p>
          <a:p>
            <a:pPr>
              <a:lnSpc>
                <a:spcPct val="70000"/>
              </a:lnSpc>
              <a:spcBef>
                <a:spcPct val="50000"/>
              </a:spcBef>
            </a:pPr>
            <a:r>
              <a:rPr kumimoji="0" lang="en-US" altLang="ja-JP" sz="1400" b="1" dirty="0">
                <a:latin typeface="Courier New" pitchFamily="49" charset="0"/>
              </a:rPr>
              <a:t>}</a:t>
            </a:r>
          </a:p>
          <a:p>
            <a:pPr>
              <a:lnSpc>
                <a:spcPct val="70000"/>
              </a:lnSpc>
              <a:spcBef>
                <a:spcPct val="50000"/>
              </a:spcBef>
            </a:pPr>
            <a:r>
              <a:rPr kumimoji="0" lang="en-US" altLang="ja-JP" sz="1400" b="1" dirty="0" err="1">
                <a:solidFill>
                  <a:srgbClr val="FF0000"/>
                </a:solidFill>
                <a:latin typeface="Courier New" pitchFamily="49" charset="0"/>
              </a:rPr>
              <a:t>int</a:t>
            </a:r>
            <a:r>
              <a:rPr kumimoji="0" lang="en-US" altLang="ja-JP" sz="1400" b="1" dirty="0">
                <a:solidFill>
                  <a:srgbClr val="FF0000"/>
                </a:solidFill>
                <a:latin typeface="Courier New" pitchFamily="49" charset="0"/>
              </a:rPr>
              <a:t> fact(</a:t>
            </a:r>
            <a:r>
              <a:rPr kumimoji="0" lang="en-US" altLang="ja-JP" sz="1400" b="1" dirty="0" err="1">
                <a:solidFill>
                  <a:srgbClr val="FF0000"/>
                </a:solidFill>
                <a:latin typeface="Courier New" pitchFamily="49" charset="0"/>
              </a:rPr>
              <a:t>int</a:t>
            </a:r>
            <a:r>
              <a:rPr kumimoji="0" lang="en-US" altLang="ja-JP" sz="1400" b="1" dirty="0">
                <a:solidFill>
                  <a:srgbClr val="FF0000"/>
                </a:solidFill>
                <a:latin typeface="Courier New" pitchFamily="49" charset="0"/>
              </a:rPr>
              <a:t> n)</a:t>
            </a:r>
          </a:p>
          <a:p>
            <a:pPr>
              <a:lnSpc>
                <a:spcPct val="70000"/>
              </a:lnSpc>
              <a:spcBef>
                <a:spcPct val="50000"/>
              </a:spcBef>
            </a:pPr>
            <a:r>
              <a:rPr kumimoji="0" lang="en-US" altLang="ja-JP" sz="1400" b="1" dirty="0">
                <a:solidFill>
                  <a:srgbClr val="FF0000"/>
                </a:solidFill>
                <a:latin typeface="Courier New" pitchFamily="49" charset="0"/>
              </a:rPr>
              <a:t>{</a:t>
            </a:r>
          </a:p>
          <a:p>
            <a:pPr>
              <a:lnSpc>
                <a:spcPct val="70000"/>
              </a:lnSpc>
              <a:spcBef>
                <a:spcPct val="50000"/>
              </a:spcBef>
            </a:pPr>
            <a:r>
              <a:rPr kumimoji="0" lang="en-US" altLang="ja-JP" sz="1400" b="1" dirty="0">
                <a:solidFill>
                  <a:srgbClr val="FF0000"/>
                </a:solidFill>
                <a:latin typeface="Courier New" pitchFamily="49" charset="0"/>
              </a:rPr>
              <a:t>  /* </a:t>
            </a:r>
            <a:r>
              <a:rPr kumimoji="0" lang="ja-JP" altLang="en-US" sz="1400" b="1" dirty="0">
                <a:solidFill>
                  <a:srgbClr val="FF0000"/>
                </a:solidFill>
                <a:latin typeface="Courier New" pitchFamily="49" charset="0"/>
              </a:rPr>
              <a:t>この部分を作成する *</a:t>
            </a:r>
            <a:r>
              <a:rPr kumimoji="0" lang="en-US" altLang="ja-JP" sz="1400" b="1" dirty="0">
                <a:solidFill>
                  <a:srgbClr val="FF0000"/>
                </a:solidFill>
                <a:latin typeface="Courier New" pitchFamily="49" charset="0"/>
              </a:rPr>
              <a:t>/</a:t>
            </a:r>
          </a:p>
          <a:p>
            <a:pPr>
              <a:lnSpc>
                <a:spcPct val="70000"/>
              </a:lnSpc>
              <a:spcBef>
                <a:spcPct val="50000"/>
              </a:spcBef>
            </a:pPr>
            <a:r>
              <a:rPr kumimoji="0" lang="en-US" altLang="ja-JP" sz="1400" b="1" dirty="0">
                <a:solidFill>
                  <a:srgbClr val="FF0000"/>
                </a:solidFill>
                <a:latin typeface="Courier New" pitchFamily="49" charset="0"/>
              </a:rPr>
              <a:t>}</a:t>
            </a:r>
          </a:p>
        </p:txBody>
      </p:sp>
      <p:sp>
        <p:nvSpPr>
          <p:cNvPr id="339975" name="Text Box 7"/>
          <p:cNvSpPr txBox="1">
            <a:spLocks noChangeArrowheads="1"/>
          </p:cNvSpPr>
          <p:nvPr/>
        </p:nvSpPr>
        <p:spPr bwMode="auto">
          <a:xfrm>
            <a:off x="5573713" y="5632450"/>
            <a:ext cx="2352675" cy="985838"/>
          </a:xfrm>
          <a:prstGeom prst="rect">
            <a:avLst/>
          </a:prstGeom>
          <a:noFill/>
          <a:ln w="38100">
            <a:solidFill>
              <a:schemeClr val="hlink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ja-JP" altLang="en-US"/>
              <a:t>次の性質を使う</a:t>
            </a:r>
          </a:p>
          <a:p>
            <a:pPr algn="ctr">
              <a:spcBef>
                <a:spcPct val="50000"/>
              </a:spcBef>
            </a:pPr>
            <a:r>
              <a:rPr lang="en-US" altLang="ja-JP" b="1"/>
              <a:t>N! = N×(N-1)!</a:t>
            </a:r>
            <a:br>
              <a:rPr lang="en-US" altLang="ja-JP" b="1"/>
            </a:br>
            <a:r>
              <a:rPr lang="en-US" altLang="ja-JP" b="1"/>
              <a:t>0!=1</a:t>
            </a:r>
          </a:p>
        </p:txBody>
      </p:sp>
      <p:sp>
        <p:nvSpPr>
          <p:cNvPr id="339976" name="AutoShape 8"/>
          <p:cNvSpPr>
            <a:spLocks/>
          </p:cNvSpPr>
          <p:nvPr/>
        </p:nvSpPr>
        <p:spPr bwMode="auto">
          <a:xfrm>
            <a:off x="6429414" y="3344941"/>
            <a:ext cx="2163762" cy="334962"/>
          </a:xfrm>
          <a:prstGeom prst="borderCallout1">
            <a:avLst>
              <a:gd name="adj1" fmla="val 34125"/>
              <a:gd name="adj2" fmla="val -3523"/>
              <a:gd name="adj3" fmla="val 299550"/>
              <a:gd name="adj4" fmla="val -25195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ja-JP" altLang="en-US"/>
              <a:t>キーボードから入力</a:t>
            </a:r>
          </a:p>
        </p:txBody>
      </p:sp>
    </p:spTree>
    <p:extLst>
      <p:ext uri="{BB962C8B-B14F-4D97-AF65-F5344CB8AC3E}">
        <p14:creationId xmlns:p14="http://schemas.microsoft.com/office/powerpoint/2010/main" val="13948904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E5A8E-2E4A-4012-9139-E3F5522E4532}" type="slidenum">
              <a:rPr lang="en-US" altLang="ja-JP"/>
              <a:pPr/>
              <a:t>85</a:t>
            </a:fld>
            <a:endParaRPr lang="en-US" altLang="ja-JP"/>
          </a:p>
        </p:txBody>
      </p:sp>
      <p:sp>
        <p:nvSpPr>
          <p:cNvPr id="3276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b="1" dirty="0">
                <a:solidFill>
                  <a:srgbClr val="FF0000"/>
                </a:solidFill>
              </a:rPr>
              <a:t>演習</a:t>
            </a:r>
            <a:r>
              <a:rPr lang="en-US" altLang="ja-JP" b="1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3276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ja-JP" altLang="en-US" dirty="0"/>
              <a:t>　　　　　　</a:t>
            </a:r>
            <a:endParaRPr kumimoji="0" lang="en-US" altLang="ja-JP" sz="2800" dirty="0"/>
          </a:p>
          <a:p>
            <a:r>
              <a:rPr lang="ja-JP" altLang="en-US" sz="3600" dirty="0">
                <a:solidFill>
                  <a:srgbClr val="FF0000"/>
                </a:solidFill>
              </a:rPr>
              <a:t>階乗を求める再帰プログラム</a:t>
            </a:r>
            <a:r>
              <a:rPr kumimoji="0" lang="ja-JP" altLang="en-US" sz="3600" dirty="0">
                <a:solidFill>
                  <a:srgbClr val="FF0000"/>
                </a:solidFill>
              </a:rPr>
              <a:t>を作成し，</a:t>
            </a:r>
            <a:r>
              <a:rPr lang="en-US" altLang="ja-JP" sz="3600" dirty="0" err="1">
                <a:solidFill>
                  <a:srgbClr val="FF0000"/>
                </a:solidFill>
              </a:rPr>
              <a:t>CourseN@vi</a:t>
            </a:r>
            <a:r>
              <a:rPr lang="ja-JP" altLang="en-US" sz="3600" dirty="0">
                <a:solidFill>
                  <a:srgbClr val="FF0000"/>
                </a:solidFill>
              </a:rPr>
              <a:t>の「演習</a:t>
            </a:r>
            <a:r>
              <a:rPr lang="en-US" altLang="ja-JP" sz="3600" dirty="0">
                <a:solidFill>
                  <a:srgbClr val="FF0000"/>
                </a:solidFill>
              </a:rPr>
              <a:t>2 </a:t>
            </a:r>
            <a:r>
              <a:rPr lang="ja-JP" altLang="en-US" sz="3600" dirty="0">
                <a:solidFill>
                  <a:srgbClr val="FF0000"/>
                </a:solidFill>
              </a:rPr>
              <a:t>～ 演習</a:t>
            </a:r>
            <a:r>
              <a:rPr lang="en-US" altLang="ja-JP" sz="3600" dirty="0">
                <a:solidFill>
                  <a:srgbClr val="FF0000"/>
                </a:solidFill>
              </a:rPr>
              <a:t>3</a:t>
            </a:r>
            <a:r>
              <a:rPr lang="ja-JP" altLang="en-US" sz="3600" dirty="0">
                <a:solidFill>
                  <a:srgbClr val="FF0000"/>
                </a:solidFill>
              </a:rPr>
              <a:t>」にファイル名を「</a:t>
            </a:r>
            <a:r>
              <a:rPr lang="en-US" altLang="ja-JP" sz="3600" dirty="0">
                <a:solidFill>
                  <a:srgbClr val="FF0000"/>
                </a:solidFill>
              </a:rPr>
              <a:t>2_</a:t>
            </a:r>
            <a:r>
              <a:rPr lang="ja-JP" altLang="en-US" sz="3600" dirty="0">
                <a:solidFill>
                  <a:srgbClr val="FF0000"/>
                </a:solidFill>
              </a:rPr>
              <a:t>学籍番号</a:t>
            </a:r>
            <a:r>
              <a:rPr lang="en-US" altLang="ja-JP" sz="3600" dirty="0">
                <a:solidFill>
                  <a:srgbClr val="FF0000"/>
                </a:solidFill>
              </a:rPr>
              <a:t>.c</a:t>
            </a:r>
            <a:r>
              <a:rPr lang="ja-JP" altLang="en-US" sz="3600" dirty="0">
                <a:solidFill>
                  <a:srgbClr val="FF0000"/>
                </a:solidFill>
              </a:rPr>
              <a:t>」として提出すること．</a:t>
            </a:r>
            <a:endParaRPr kumimoji="0" lang="en-US" altLang="ja-JP" sz="3300" dirty="0">
              <a:solidFill>
                <a:srgbClr val="FF0000"/>
              </a:solidFill>
            </a:endParaRPr>
          </a:p>
          <a:p>
            <a:endParaRPr kumimoji="0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07389991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1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ja-JP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kumimoji="0" sz="1000" b="0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5pPr>
            <a:lvl6pPr marL="2286000" algn="l" defTabSz="914400" rtl="0" eaLnBrk="1" latinLnBrk="0" hangingPunct="1">
              <a:defRPr kumimoji="1" b="1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6pPr>
            <a:lvl7pPr marL="2743200" algn="l" defTabSz="914400" rtl="0" eaLnBrk="1" latinLnBrk="0" hangingPunct="1">
              <a:defRPr kumimoji="1" b="1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7pPr>
            <a:lvl8pPr marL="3200400" algn="l" defTabSz="914400" rtl="0" eaLnBrk="1" latinLnBrk="0" hangingPunct="1">
              <a:defRPr kumimoji="1" b="1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8pPr>
            <a:lvl9pPr marL="3657600" algn="l" defTabSz="914400" rtl="0" eaLnBrk="1" latinLnBrk="0" hangingPunct="1">
              <a:defRPr kumimoji="1" b="1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9pPr>
          </a:lstStyle>
          <a:p>
            <a:fld id="{E7C7E007-3793-45BD-980A-6FA357F57B60}" type="slidenum">
              <a:rPr lang="en-US" altLang="ja-JP" smtClean="0"/>
              <a:pPr/>
              <a:t>86</a:t>
            </a:fld>
            <a:endParaRPr lang="en-US" altLang="ja-JP"/>
          </a:p>
        </p:txBody>
      </p:sp>
      <p:sp>
        <p:nvSpPr>
          <p:cNvPr id="36866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ja-JP" altLang="en-US"/>
              <a:t>アルゴリズムとデータ構造</a:t>
            </a:r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0" lang="ja-JP" altLang="en-US"/>
              <a:t>配列とポインタ</a:t>
            </a:r>
          </a:p>
        </p:txBody>
      </p:sp>
    </p:spTree>
    <p:extLst>
      <p:ext uri="{BB962C8B-B14F-4D97-AF65-F5344CB8AC3E}">
        <p14:creationId xmlns:p14="http://schemas.microsoft.com/office/powerpoint/2010/main" val="87776825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BDD89-BAE7-45CA-B658-57C26FCEA121}" type="slidenum">
              <a:rPr lang="en-US" altLang="ja-JP"/>
              <a:pPr/>
              <a:t>87</a:t>
            </a:fld>
            <a:endParaRPr lang="en-US" altLang="ja-JP"/>
          </a:p>
        </p:txBody>
      </p:sp>
      <p:sp>
        <p:nvSpPr>
          <p:cNvPr id="151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目次</a:t>
            </a:r>
          </a:p>
        </p:txBody>
      </p:sp>
      <p:sp>
        <p:nvSpPr>
          <p:cNvPr id="151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/>
              <a:t>配列</a:t>
            </a:r>
          </a:p>
          <a:p>
            <a:r>
              <a:rPr lang="ja-JP" altLang="en-US"/>
              <a:t>ポインタの概念</a:t>
            </a:r>
          </a:p>
          <a:p>
            <a:r>
              <a:rPr lang="ja-JP" altLang="en-US"/>
              <a:t>配列とポインタ</a:t>
            </a:r>
          </a:p>
          <a:p>
            <a:r>
              <a:rPr lang="ja-JP" altLang="en-US"/>
              <a:t>ポインタ</a:t>
            </a:r>
            <a:r>
              <a:rPr lang="en-US" altLang="ja-JP"/>
              <a:t>(</a:t>
            </a:r>
            <a:r>
              <a:rPr lang="ja-JP" altLang="en-US"/>
              <a:t>アドレス</a:t>
            </a:r>
            <a:r>
              <a:rPr lang="en-US" altLang="ja-JP"/>
              <a:t>)</a:t>
            </a:r>
            <a:r>
              <a:rPr lang="ja-JP" altLang="en-US"/>
              <a:t>の初期化</a:t>
            </a:r>
          </a:p>
        </p:txBody>
      </p:sp>
    </p:spTree>
    <p:extLst>
      <p:ext uri="{BB962C8B-B14F-4D97-AF65-F5344CB8AC3E}">
        <p14:creationId xmlns:p14="http://schemas.microsoft.com/office/powerpoint/2010/main" val="76316632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A25C3-142C-4E96-A870-B3F27F5F6B12}" type="slidenum">
              <a:rPr lang="en-US" altLang="ja-JP"/>
              <a:pPr/>
              <a:t>88</a:t>
            </a:fld>
            <a:endParaRPr lang="en-US" altLang="ja-JP"/>
          </a:p>
        </p:txBody>
      </p:sp>
      <p:sp>
        <p:nvSpPr>
          <p:cNvPr id="149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1</a:t>
            </a:r>
            <a:r>
              <a:rPr lang="ja-JP" altLang="en-US"/>
              <a:t>次元配列</a:t>
            </a:r>
          </a:p>
        </p:txBody>
      </p:sp>
      <p:sp>
        <p:nvSpPr>
          <p:cNvPr id="149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/>
              <a:t>型 変数名</a:t>
            </a:r>
            <a:r>
              <a:rPr lang="en-US" altLang="ja-JP"/>
              <a:t>[</a:t>
            </a:r>
            <a:r>
              <a:rPr lang="ja-JP" altLang="en-US"/>
              <a:t>サイズ</a:t>
            </a:r>
            <a:r>
              <a:rPr lang="en-US" altLang="ja-JP"/>
              <a:t>];</a:t>
            </a:r>
          </a:p>
          <a:p>
            <a:pPr lvl="1"/>
            <a:r>
              <a:rPr lang="en-US" altLang="ja-JP" b="1">
                <a:latin typeface="Courier New" pitchFamily="49" charset="0"/>
              </a:rPr>
              <a:t>int myarray[20];</a:t>
            </a:r>
          </a:p>
          <a:p>
            <a:pPr lvl="2"/>
            <a:r>
              <a:rPr lang="en-US" altLang="ja-JP"/>
              <a:t>int</a:t>
            </a:r>
            <a:r>
              <a:rPr lang="ja-JP" altLang="en-US"/>
              <a:t>型の変数が</a:t>
            </a:r>
            <a:r>
              <a:rPr lang="en-US" altLang="ja-JP"/>
              <a:t>20</a:t>
            </a:r>
            <a:r>
              <a:rPr lang="ja-JP" altLang="en-US"/>
              <a:t>個定義された．それぞれの要素は，</a:t>
            </a:r>
            <a:r>
              <a:rPr lang="en-US" altLang="ja-JP" b="1">
                <a:latin typeface="Courier New" pitchFamily="49" charset="0"/>
              </a:rPr>
              <a:t>myarray[5]</a:t>
            </a:r>
            <a:r>
              <a:rPr lang="ja-JP" altLang="en-US"/>
              <a:t>などのように使用される</a:t>
            </a:r>
          </a:p>
          <a:p>
            <a:pPr lvl="2"/>
            <a:r>
              <a:rPr lang="ja-JP" altLang="en-US"/>
              <a:t>配列の添字は，</a:t>
            </a:r>
            <a:r>
              <a:rPr lang="en-US" altLang="ja-JP"/>
              <a:t>0</a:t>
            </a:r>
            <a:r>
              <a:rPr lang="ja-JP" altLang="en-US"/>
              <a:t>から</a:t>
            </a:r>
            <a:r>
              <a:rPr lang="en-US" altLang="ja-JP"/>
              <a:t>19</a:t>
            </a:r>
            <a:r>
              <a:rPr lang="ja-JP" altLang="en-US"/>
              <a:t>まで</a:t>
            </a:r>
          </a:p>
          <a:p>
            <a:pPr lvl="3"/>
            <a:r>
              <a:rPr lang="en-US" altLang="ja-JP" b="1">
                <a:latin typeface="Courier New" pitchFamily="49" charset="0"/>
              </a:rPr>
              <a:t>myarray[0]</a:t>
            </a:r>
            <a:r>
              <a:rPr lang="ja-JP" altLang="en-US"/>
              <a:t>から </a:t>
            </a:r>
            <a:r>
              <a:rPr lang="en-US" altLang="ja-JP" b="1">
                <a:latin typeface="Courier New" pitchFamily="49" charset="0"/>
              </a:rPr>
              <a:t>myarray[19]</a:t>
            </a:r>
            <a:r>
              <a:rPr lang="ja-JP" altLang="en-US"/>
              <a:t>までの</a:t>
            </a:r>
            <a:r>
              <a:rPr lang="en-US" altLang="ja-JP"/>
              <a:t>20</a:t>
            </a:r>
            <a:r>
              <a:rPr lang="ja-JP" altLang="en-US"/>
              <a:t>個</a:t>
            </a:r>
          </a:p>
        </p:txBody>
      </p:sp>
    </p:spTree>
    <p:extLst>
      <p:ext uri="{BB962C8B-B14F-4D97-AF65-F5344CB8AC3E}">
        <p14:creationId xmlns:p14="http://schemas.microsoft.com/office/powerpoint/2010/main" val="142624753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D462-A3A9-4D2D-89FC-BC422E616EB2}" type="slidenum">
              <a:rPr lang="en-US" altLang="ja-JP"/>
              <a:pPr/>
              <a:t>89</a:t>
            </a:fld>
            <a:endParaRPr lang="en-US" altLang="ja-JP"/>
          </a:p>
        </p:txBody>
      </p:sp>
      <p:sp>
        <p:nvSpPr>
          <p:cNvPr id="150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1</a:t>
            </a:r>
            <a:r>
              <a:rPr lang="ja-JP" altLang="en-US"/>
              <a:t>次元配列</a:t>
            </a:r>
          </a:p>
        </p:txBody>
      </p:sp>
      <p:sp>
        <p:nvSpPr>
          <p:cNvPr id="150531" name="Text Box 3"/>
          <p:cNvSpPr txBox="1">
            <a:spLocks noChangeArrowheads="1"/>
          </p:cNvSpPr>
          <p:nvPr/>
        </p:nvSpPr>
        <p:spPr bwMode="auto">
          <a:xfrm>
            <a:off x="1870075" y="1771650"/>
            <a:ext cx="5402263" cy="3781425"/>
          </a:xfrm>
          <a:prstGeom prst="rect">
            <a:avLst/>
          </a:prstGeom>
          <a:solidFill>
            <a:schemeClr val="accent2"/>
          </a:solidFill>
          <a:ln w="38100">
            <a:solidFill>
              <a:schemeClr val="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107763" dir="189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75000"/>
              </a:lnSpc>
              <a:spcBef>
                <a:spcPct val="50000"/>
              </a:spcBef>
            </a:pPr>
            <a:r>
              <a:rPr lang="en-US" altLang="ja-JP">
                <a:latin typeface="Courier New" pitchFamily="49" charset="0"/>
              </a:rPr>
              <a:t>#include &lt;stdio.h&gt;</a:t>
            </a:r>
          </a:p>
          <a:p>
            <a:pPr>
              <a:lnSpc>
                <a:spcPct val="75000"/>
              </a:lnSpc>
              <a:spcBef>
                <a:spcPct val="50000"/>
              </a:spcBef>
            </a:pPr>
            <a:r>
              <a:rPr lang="en-US" altLang="ja-JP">
                <a:latin typeface="Courier New" pitchFamily="49" charset="0"/>
              </a:rPr>
              <a:t>int main(void)</a:t>
            </a:r>
          </a:p>
          <a:p>
            <a:pPr>
              <a:lnSpc>
                <a:spcPct val="75000"/>
              </a:lnSpc>
              <a:spcBef>
                <a:spcPct val="50000"/>
              </a:spcBef>
            </a:pPr>
            <a:r>
              <a:rPr lang="en-US" altLang="ja-JP">
                <a:latin typeface="Courier New" pitchFamily="49" charset="0"/>
              </a:rPr>
              <a:t>{</a:t>
            </a:r>
          </a:p>
          <a:p>
            <a:pPr>
              <a:lnSpc>
                <a:spcPct val="75000"/>
              </a:lnSpc>
              <a:spcBef>
                <a:spcPct val="50000"/>
              </a:spcBef>
            </a:pPr>
            <a:r>
              <a:rPr lang="en-US" altLang="ja-JP">
                <a:latin typeface="Courier New" pitchFamily="49" charset="0"/>
              </a:rPr>
              <a:t>  int a[5];</a:t>
            </a:r>
          </a:p>
          <a:p>
            <a:pPr>
              <a:lnSpc>
                <a:spcPct val="75000"/>
              </a:lnSpc>
              <a:spcBef>
                <a:spcPct val="50000"/>
              </a:spcBef>
            </a:pPr>
            <a:r>
              <a:rPr lang="en-US" altLang="ja-JP">
                <a:latin typeface="Courier New" pitchFamily="49" charset="0"/>
              </a:rPr>
              <a:t>  int i;</a:t>
            </a:r>
          </a:p>
          <a:p>
            <a:pPr>
              <a:lnSpc>
                <a:spcPct val="75000"/>
              </a:lnSpc>
              <a:spcBef>
                <a:spcPct val="50000"/>
              </a:spcBef>
            </a:pPr>
            <a:endParaRPr lang="en-US" altLang="ja-JP">
              <a:latin typeface="Courier New" pitchFamily="49" charset="0"/>
            </a:endParaRPr>
          </a:p>
          <a:p>
            <a:pPr>
              <a:lnSpc>
                <a:spcPct val="75000"/>
              </a:lnSpc>
              <a:spcBef>
                <a:spcPct val="50000"/>
              </a:spcBef>
            </a:pPr>
            <a:r>
              <a:rPr lang="en-US" altLang="ja-JP">
                <a:latin typeface="Courier New" pitchFamily="49" charset="0"/>
              </a:rPr>
              <a:t>  for (i=0; i&lt;5; i++) a[i] = i;</a:t>
            </a:r>
          </a:p>
          <a:p>
            <a:pPr>
              <a:lnSpc>
                <a:spcPct val="75000"/>
              </a:lnSpc>
              <a:spcBef>
                <a:spcPct val="50000"/>
              </a:spcBef>
            </a:pPr>
            <a:r>
              <a:rPr lang="en-US" altLang="ja-JP">
                <a:latin typeface="Courier New" pitchFamily="49" charset="0"/>
              </a:rPr>
              <a:t>  for (i=0; i&lt;5; i++)</a:t>
            </a:r>
          </a:p>
          <a:p>
            <a:pPr>
              <a:lnSpc>
                <a:spcPct val="75000"/>
              </a:lnSpc>
              <a:spcBef>
                <a:spcPct val="50000"/>
              </a:spcBef>
            </a:pPr>
            <a:r>
              <a:rPr lang="en-US" altLang="ja-JP">
                <a:latin typeface="Courier New" pitchFamily="49" charset="0"/>
              </a:rPr>
              <a:t>    printf("%d\n", a[i]);</a:t>
            </a:r>
          </a:p>
          <a:p>
            <a:pPr>
              <a:lnSpc>
                <a:spcPct val="75000"/>
              </a:lnSpc>
              <a:spcBef>
                <a:spcPct val="50000"/>
              </a:spcBef>
            </a:pPr>
            <a:r>
              <a:rPr lang="en-US" altLang="ja-JP">
                <a:latin typeface="Courier New" pitchFamily="49" charset="0"/>
              </a:rPr>
              <a:t>  return 0;</a:t>
            </a:r>
          </a:p>
          <a:p>
            <a:pPr>
              <a:lnSpc>
                <a:spcPct val="75000"/>
              </a:lnSpc>
              <a:spcBef>
                <a:spcPct val="50000"/>
              </a:spcBef>
            </a:pPr>
            <a:r>
              <a:rPr lang="en-US" altLang="ja-JP">
                <a:latin typeface="Courier New" pitchFamily="49" charset="0"/>
              </a:rPr>
              <a:t>}</a:t>
            </a:r>
          </a:p>
        </p:txBody>
      </p:sp>
      <p:pic>
        <p:nvPicPr>
          <p:cNvPr id="150532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2275" y="5575300"/>
            <a:ext cx="3003550" cy="1130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0533" name="Text Box 5"/>
          <p:cNvSpPr txBox="1">
            <a:spLocks noChangeArrowheads="1"/>
          </p:cNvSpPr>
          <p:nvPr/>
        </p:nvSpPr>
        <p:spPr bwMode="auto">
          <a:xfrm>
            <a:off x="1003300" y="1371600"/>
            <a:ext cx="174148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ja-JP" dirty="0">
                <a:latin typeface="Courier New" pitchFamily="49" charset="0"/>
              </a:rPr>
              <a:t>sample4-1.c</a:t>
            </a:r>
          </a:p>
        </p:txBody>
      </p:sp>
    </p:spTree>
    <p:extLst>
      <p:ext uri="{BB962C8B-B14F-4D97-AF65-F5344CB8AC3E}">
        <p14:creationId xmlns:p14="http://schemas.microsoft.com/office/powerpoint/2010/main" val="9101159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スライド番号プレースホルダ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fld id="{3C15D61E-D0EE-405B-9786-2918CFF705F8}" type="slidenum">
              <a:rPr kumimoji="0" lang="en-US" altLang="ja-JP" smtClean="0"/>
              <a:pPr eaLnBrk="1" hangingPunct="1"/>
              <a:t>9</a:t>
            </a:fld>
            <a:endParaRPr kumimoji="0" lang="en-US" altLang="ja-JP"/>
          </a:p>
        </p:txBody>
      </p:sp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ja-JP"/>
              <a:t>C</a:t>
            </a:r>
            <a:r>
              <a:rPr lang="ja-JP" altLang="en-US"/>
              <a:t>言語によるプログラミング</a:t>
            </a:r>
          </a:p>
        </p:txBody>
      </p:sp>
      <p:sp>
        <p:nvSpPr>
          <p:cNvPr id="1946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ja-JP" b="1">
                <a:latin typeface="Courier New" pitchFamily="49" charset="0"/>
              </a:rPr>
              <a:t>s += i;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ja-JP"/>
              <a:t>s ← s + i </a:t>
            </a:r>
            <a:r>
              <a:rPr lang="ja-JP" altLang="en-US"/>
              <a:t>を実行する．（ここでは</a:t>
            </a:r>
            <a:r>
              <a:rPr lang="en-US" altLang="ja-JP"/>
              <a:t>s</a:t>
            </a:r>
            <a:r>
              <a:rPr lang="ja-JP" altLang="en-US"/>
              <a:t>は総和を表す）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ja-JP" sz="2400"/>
              <a:t>s = 0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ja-JP" sz="2400"/>
              <a:t>i</a:t>
            </a:r>
            <a:r>
              <a:rPr lang="ja-JP" altLang="en-US" sz="2400"/>
              <a:t>の値は，</a:t>
            </a:r>
            <a:r>
              <a:rPr lang="en-US" altLang="ja-JP" sz="2400"/>
              <a:t>1</a:t>
            </a:r>
            <a:r>
              <a:rPr lang="ja-JP" altLang="en-US" sz="2400"/>
              <a:t>から</a:t>
            </a:r>
            <a:r>
              <a:rPr lang="en-US" altLang="ja-JP" sz="2400"/>
              <a:t>N</a:t>
            </a:r>
            <a:r>
              <a:rPr lang="ja-JP" altLang="en-US" sz="2400"/>
              <a:t>まで</a:t>
            </a:r>
            <a:r>
              <a:rPr lang="en-US" altLang="ja-JP" sz="2400"/>
              <a:t>1</a:t>
            </a:r>
            <a:r>
              <a:rPr lang="ja-JP" altLang="en-US" sz="2400"/>
              <a:t>ずつ大きくなるので，</a:t>
            </a:r>
          </a:p>
          <a:p>
            <a:pPr lvl="3" eaLnBrk="1" hangingPunct="1">
              <a:lnSpc>
                <a:spcPct val="90000"/>
              </a:lnSpc>
            </a:pPr>
            <a:r>
              <a:rPr lang="en-US" altLang="ja-JP" sz="2400"/>
              <a:t>i=1</a:t>
            </a:r>
            <a:r>
              <a:rPr lang="ja-JP" altLang="en-US" sz="2400"/>
              <a:t>のとき</a:t>
            </a:r>
            <a:r>
              <a:rPr lang="en-US" altLang="ja-JP" sz="2400"/>
              <a:t>(s=0</a:t>
            </a:r>
            <a:r>
              <a:rPr lang="ja-JP" altLang="en-US" sz="2400"/>
              <a:t>となっている</a:t>
            </a:r>
            <a:r>
              <a:rPr lang="en-US" altLang="ja-JP" sz="2400"/>
              <a:t>)</a:t>
            </a:r>
          </a:p>
          <a:p>
            <a:pPr lvl="4" eaLnBrk="1" hangingPunct="1">
              <a:lnSpc>
                <a:spcPct val="90000"/>
              </a:lnSpc>
            </a:pPr>
            <a:r>
              <a:rPr lang="en-US" altLang="ja-JP" sz="2400"/>
              <a:t>s ← s + 1 = 1 (s = 1</a:t>
            </a:r>
            <a:r>
              <a:rPr lang="ja-JP" altLang="en-US" sz="2400"/>
              <a:t>となる</a:t>
            </a:r>
            <a:r>
              <a:rPr lang="en-US" altLang="ja-JP" sz="2400"/>
              <a:t>)</a:t>
            </a:r>
          </a:p>
          <a:p>
            <a:pPr lvl="3" eaLnBrk="1" hangingPunct="1">
              <a:lnSpc>
                <a:spcPct val="90000"/>
              </a:lnSpc>
            </a:pPr>
            <a:r>
              <a:rPr lang="en-US" altLang="ja-JP" sz="2400"/>
              <a:t>i=2</a:t>
            </a:r>
            <a:r>
              <a:rPr lang="ja-JP" altLang="en-US" sz="2400"/>
              <a:t>のとき</a:t>
            </a:r>
            <a:r>
              <a:rPr lang="en-US" altLang="ja-JP" sz="2400"/>
              <a:t>(s=1</a:t>
            </a:r>
            <a:r>
              <a:rPr lang="ja-JP" altLang="en-US" sz="2400"/>
              <a:t>となっている</a:t>
            </a:r>
            <a:r>
              <a:rPr lang="en-US" altLang="ja-JP" sz="2400"/>
              <a:t>)</a:t>
            </a:r>
          </a:p>
          <a:p>
            <a:pPr lvl="4" eaLnBrk="1" hangingPunct="1">
              <a:lnSpc>
                <a:spcPct val="90000"/>
              </a:lnSpc>
            </a:pPr>
            <a:r>
              <a:rPr lang="en-US" altLang="ja-JP" sz="2400"/>
              <a:t>s ← s + 2 = 1 + 2 = 3 (s = 3</a:t>
            </a:r>
            <a:r>
              <a:rPr lang="ja-JP" altLang="en-US" sz="2400"/>
              <a:t>となる</a:t>
            </a:r>
            <a:r>
              <a:rPr lang="en-US" altLang="ja-JP" sz="2400"/>
              <a:t>)</a:t>
            </a:r>
          </a:p>
          <a:p>
            <a:pPr lvl="3" eaLnBrk="1" hangingPunct="1">
              <a:lnSpc>
                <a:spcPct val="90000"/>
              </a:lnSpc>
            </a:pPr>
            <a:r>
              <a:rPr lang="en-US" altLang="ja-JP" sz="2400"/>
              <a:t>i=3</a:t>
            </a:r>
            <a:r>
              <a:rPr lang="ja-JP" altLang="en-US" sz="2400"/>
              <a:t>のとき</a:t>
            </a:r>
            <a:r>
              <a:rPr lang="en-US" altLang="ja-JP" sz="2400"/>
              <a:t>(s=3</a:t>
            </a:r>
            <a:r>
              <a:rPr lang="ja-JP" altLang="en-US" sz="2400"/>
              <a:t>となっている</a:t>
            </a:r>
            <a:r>
              <a:rPr lang="en-US" altLang="ja-JP" sz="2400"/>
              <a:t>)</a:t>
            </a:r>
          </a:p>
          <a:p>
            <a:pPr lvl="4" eaLnBrk="1" hangingPunct="1">
              <a:lnSpc>
                <a:spcPct val="90000"/>
              </a:lnSpc>
            </a:pPr>
            <a:r>
              <a:rPr lang="en-US" altLang="ja-JP" sz="2400"/>
              <a:t>s ← s + 3 = 3  + 3 = 6 (s = 6</a:t>
            </a:r>
            <a:r>
              <a:rPr lang="ja-JP" altLang="en-US" sz="2400"/>
              <a:t>となる</a:t>
            </a:r>
            <a:r>
              <a:rPr lang="en-US" altLang="ja-JP" sz="2400"/>
              <a:t>)</a:t>
            </a:r>
          </a:p>
          <a:p>
            <a:pPr lvl="3" eaLnBrk="1" hangingPunct="1">
              <a:lnSpc>
                <a:spcPct val="90000"/>
              </a:lnSpc>
            </a:pPr>
            <a:r>
              <a:rPr lang="en-US" altLang="ja-JP" sz="2400"/>
              <a:t>i=4</a:t>
            </a:r>
            <a:r>
              <a:rPr lang="ja-JP" altLang="en-US" sz="2400"/>
              <a:t>のとき</a:t>
            </a:r>
            <a:r>
              <a:rPr lang="en-US" altLang="ja-JP" sz="2400"/>
              <a:t>(s=6</a:t>
            </a:r>
            <a:r>
              <a:rPr lang="ja-JP" altLang="en-US" sz="2400"/>
              <a:t>となっている</a:t>
            </a:r>
            <a:r>
              <a:rPr lang="en-US" altLang="ja-JP" sz="2400"/>
              <a:t>)</a:t>
            </a:r>
          </a:p>
          <a:p>
            <a:pPr lvl="4" eaLnBrk="1" hangingPunct="1">
              <a:lnSpc>
                <a:spcPct val="90000"/>
              </a:lnSpc>
            </a:pPr>
            <a:r>
              <a:rPr lang="ja-JP" altLang="en-US" sz="2400"/>
              <a:t>・・・</a:t>
            </a: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47CE6-1B2F-4E05-BAAC-F90F595926C1}" type="slidenum">
              <a:rPr lang="en-US" altLang="ja-JP"/>
              <a:pPr/>
              <a:t>90</a:t>
            </a:fld>
            <a:endParaRPr lang="en-US" altLang="ja-JP"/>
          </a:p>
        </p:txBody>
      </p:sp>
      <p:sp>
        <p:nvSpPr>
          <p:cNvPr id="152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多次元配列</a:t>
            </a:r>
          </a:p>
        </p:txBody>
      </p:sp>
      <p:sp>
        <p:nvSpPr>
          <p:cNvPr id="152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/>
              <a:t>1</a:t>
            </a:r>
            <a:r>
              <a:rPr lang="ja-JP" altLang="en-US"/>
              <a:t>次元配列を拡張することで，多次元配列を作ることができる</a:t>
            </a:r>
          </a:p>
          <a:p>
            <a:pPr lvl="1"/>
            <a:r>
              <a:rPr lang="en-US" altLang="ja-JP" b="1">
                <a:latin typeface="Courier New" pitchFamily="49" charset="0"/>
              </a:rPr>
              <a:t>int count[4][5];</a:t>
            </a:r>
          </a:p>
        </p:txBody>
      </p:sp>
      <p:pic>
        <p:nvPicPr>
          <p:cNvPr id="152580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6863" y="3330575"/>
            <a:ext cx="3414712" cy="2954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2581" name="Text Box 5"/>
          <p:cNvSpPr txBox="1">
            <a:spLocks noChangeArrowheads="1"/>
          </p:cNvSpPr>
          <p:nvPr/>
        </p:nvSpPr>
        <p:spPr bwMode="auto">
          <a:xfrm>
            <a:off x="5676900" y="3848100"/>
            <a:ext cx="2662238" cy="817563"/>
          </a:xfrm>
          <a:prstGeom prst="rect">
            <a:avLst/>
          </a:prstGeom>
          <a:noFill/>
          <a:ln w="38100">
            <a:solidFill>
              <a:schemeClr val="hlink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ja-JP">
                <a:latin typeface="Courier New" pitchFamily="49" charset="0"/>
              </a:rPr>
              <a:t>int count[4][5];</a:t>
            </a:r>
          </a:p>
          <a:p>
            <a:pPr>
              <a:spcBef>
                <a:spcPct val="50000"/>
              </a:spcBef>
            </a:pPr>
            <a:r>
              <a:rPr lang="en-US" altLang="ja-JP">
                <a:latin typeface="Courier New" pitchFamily="49" charset="0"/>
              </a:rPr>
              <a:t>count[2][3] = 10;</a:t>
            </a:r>
          </a:p>
        </p:txBody>
      </p:sp>
      <p:sp>
        <p:nvSpPr>
          <p:cNvPr id="152582" name="Text Box 6"/>
          <p:cNvSpPr txBox="1">
            <a:spLocks noChangeArrowheads="1"/>
          </p:cNvSpPr>
          <p:nvPr/>
        </p:nvSpPr>
        <p:spPr bwMode="auto">
          <a:xfrm>
            <a:off x="3779838" y="5130800"/>
            <a:ext cx="547687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ja-JP" sz="2000">
                <a:solidFill>
                  <a:srgbClr val="FF0000"/>
                </a:solidFill>
                <a:latin typeface="Courier New" pitchFamily="49" charset="0"/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1416000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25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2582" grpId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2D1AD-CC25-4973-AB9E-0486B66F9C1B}" type="slidenum">
              <a:rPr lang="en-US" altLang="ja-JP"/>
              <a:pPr/>
              <a:t>91</a:t>
            </a:fld>
            <a:endParaRPr lang="en-US" altLang="ja-JP"/>
          </a:p>
        </p:txBody>
      </p:sp>
      <p:sp>
        <p:nvSpPr>
          <p:cNvPr id="154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多次元配列</a:t>
            </a:r>
          </a:p>
        </p:txBody>
      </p:sp>
      <p:sp>
        <p:nvSpPr>
          <p:cNvPr id="154627" name="Text Box 3"/>
          <p:cNvSpPr txBox="1">
            <a:spLocks noChangeArrowheads="1"/>
          </p:cNvSpPr>
          <p:nvPr/>
        </p:nvSpPr>
        <p:spPr bwMode="auto">
          <a:xfrm>
            <a:off x="1404938" y="1882775"/>
            <a:ext cx="6334125" cy="3092450"/>
          </a:xfrm>
          <a:prstGeom prst="rect">
            <a:avLst/>
          </a:prstGeom>
          <a:solidFill>
            <a:schemeClr val="accent2"/>
          </a:solidFill>
          <a:ln w="38100">
            <a:solidFill>
              <a:schemeClr val="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107763" dir="189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75000"/>
              </a:lnSpc>
              <a:spcBef>
                <a:spcPct val="50000"/>
              </a:spcBef>
            </a:pPr>
            <a:r>
              <a:rPr lang="en-US" altLang="ja-JP">
                <a:latin typeface="Courier New" pitchFamily="49" charset="0"/>
              </a:rPr>
              <a:t>#include &lt;stdio.h&gt;</a:t>
            </a:r>
          </a:p>
          <a:p>
            <a:pPr>
              <a:lnSpc>
                <a:spcPct val="75000"/>
              </a:lnSpc>
              <a:spcBef>
                <a:spcPct val="50000"/>
              </a:spcBef>
            </a:pPr>
            <a:r>
              <a:rPr lang="en-US" altLang="ja-JP">
                <a:latin typeface="Courier New" pitchFamily="49" charset="0"/>
              </a:rPr>
              <a:t>int main(void)</a:t>
            </a:r>
          </a:p>
          <a:p>
            <a:pPr>
              <a:lnSpc>
                <a:spcPct val="75000"/>
              </a:lnSpc>
              <a:spcBef>
                <a:spcPct val="50000"/>
              </a:spcBef>
            </a:pPr>
            <a:r>
              <a:rPr lang="en-US" altLang="ja-JP">
                <a:latin typeface="Courier New" pitchFamily="49" charset="0"/>
              </a:rPr>
              <a:t>{</a:t>
            </a:r>
          </a:p>
          <a:p>
            <a:pPr>
              <a:lnSpc>
                <a:spcPct val="75000"/>
              </a:lnSpc>
              <a:spcBef>
                <a:spcPct val="50000"/>
              </a:spcBef>
            </a:pPr>
            <a:r>
              <a:rPr lang="en-US" altLang="ja-JP">
                <a:latin typeface="Courier New" pitchFamily="49" charset="0"/>
              </a:rPr>
              <a:t>  int count[4][5];</a:t>
            </a:r>
          </a:p>
          <a:p>
            <a:pPr>
              <a:lnSpc>
                <a:spcPct val="75000"/>
              </a:lnSpc>
              <a:spcBef>
                <a:spcPct val="50000"/>
              </a:spcBef>
            </a:pPr>
            <a:endParaRPr lang="en-US" altLang="ja-JP">
              <a:latin typeface="Courier New" pitchFamily="49" charset="0"/>
            </a:endParaRPr>
          </a:p>
          <a:p>
            <a:pPr>
              <a:lnSpc>
                <a:spcPct val="75000"/>
              </a:lnSpc>
              <a:spcBef>
                <a:spcPct val="50000"/>
              </a:spcBef>
            </a:pPr>
            <a:r>
              <a:rPr lang="en-US" altLang="ja-JP">
                <a:latin typeface="Courier New" pitchFamily="49" charset="0"/>
              </a:rPr>
              <a:t>  count[2][3] = 10;</a:t>
            </a:r>
          </a:p>
          <a:p>
            <a:pPr>
              <a:lnSpc>
                <a:spcPct val="75000"/>
              </a:lnSpc>
              <a:spcBef>
                <a:spcPct val="50000"/>
              </a:spcBef>
            </a:pPr>
            <a:r>
              <a:rPr lang="en-US" altLang="ja-JP">
                <a:latin typeface="Courier New" pitchFamily="49" charset="0"/>
              </a:rPr>
              <a:t>  printf("count[2][3] = %d\n", count[2][3]);</a:t>
            </a:r>
          </a:p>
          <a:p>
            <a:pPr>
              <a:lnSpc>
                <a:spcPct val="75000"/>
              </a:lnSpc>
              <a:spcBef>
                <a:spcPct val="50000"/>
              </a:spcBef>
            </a:pPr>
            <a:r>
              <a:rPr lang="en-US" altLang="ja-JP">
                <a:latin typeface="Courier New" pitchFamily="49" charset="0"/>
              </a:rPr>
              <a:t>  return 0;</a:t>
            </a:r>
          </a:p>
          <a:p>
            <a:pPr>
              <a:lnSpc>
                <a:spcPct val="75000"/>
              </a:lnSpc>
              <a:spcBef>
                <a:spcPct val="50000"/>
              </a:spcBef>
            </a:pPr>
            <a:r>
              <a:rPr lang="en-US" altLang="ja-JP">
                <a:latin typeface="Courier New" pitchFamily="49" charset="0"/>
              </a:rPr>
              <a:t>}</a:t>
            </a:r>
          </a:p>
        </p:txBody>
      </p:sp>
      <p:sp>
        <p:nvSpPr>
          <p:cNvPr id="154629" name="Text Box 5"/>
          <p:cNvSpPr txBox="1">
            <a:spLocks noChangeArrowheads="1"/>
          </p:cNvSpPr>
          <p:nvPr/>
        </p:nvSpPr>
        <p:spPr bwMode="auto">
          <a:xfrm>
            <a:off x="1003300" y="1476375"/>
            <a:ext cx="174148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ja-JP" dirty="0">
                <a:latin typeface="Courier New" pitchFamily="49" charset="0"/>
              </a:rPr>
              <a:t>sample4-2.c</a:t>
            </a:r>
          </a:p>
        </p:txBody>
      </p:sp>
    </p:spTree>
    <p:extLst>
      <p:ext uri="{BB962C8B-B14F-4D97-AF65-F5344CB8AC3E}">
        <p14:creationId xmlns:p14="http://schemas.microsoft.com/office/powerpoint/2010/main" val="227118527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59D96-39CF-4EA6-B5D8-E11F843A8CBB}" type="slidenum">
              <a:rPr lang="en-US" altLang="ja-JP"/>
              <a:pPr/>
              <a:t>92</a:t>
            </a:fld>
            <a:endParaRPr lang="en-US" altLang="ja-JP"/>
          </a:p>
        </p:txBody>
      </p:sp>
      <p:sp>
        <p:nvSpPr>
          <p:cNvPr id="155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演習（提出不要）</a:t>
            </a:r>
          </a:p>
        </p:txBody>
      </p:sp>
      <p:sp>
        <p:nvSpPr>
          <p:cNvPr id="1556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518506" cy="4530725"/>
          </a:xfrm>
        </p:spPr>
        <p:txBody>
          <a:bodyPr/>
          <a:lstStyle/>
          <a:p>
            <a:r>
              <a:rPr lang="ja-JP" altLang="en-US" dirty="0"/>
              <a:t>以下のプログラムを入力し，コンパイルと実行を試せ</a:t>
            </a:r>
          </a:p>
          <a:p>
            <a:pPr lvl="1"/>
            <a:r>
              <a:rPr kumimoji="0" lang="en-US" altLang="ja-JP" sz="2800" dirty="0"/>
              <a:t>4</a:t>
            </a:r>
            <a:r>
              <a:rPr kumimoji="0" lang="ja-JP" altLang="en-US" sz="2800" dirty="0"/>
              <a:t>ページのプログラム</a:t>
            </a:r>
            <a:r>
              <a:rPr kumimoji="0" lang="en-US" altLang="ja-JP" sz="2800" dirty="0"/>
              <a:t>(sample4-1.c)</a:t>
            </a:r>
          </a:p>
          <a:p>
            <a:pPr lvl="1"/>
            <a:r>
              <a:rPr kumimoji="0" lang="en-US" altLang="ja-JP" sz="2800" dirty="0"/>
              <a:t>6</a:t>
            </a:r>
            <a:r>
              <a:rPr kumimoji="0" lang="ja-JP" altLang="en-US" sz="2800" dirty="0"/>
              <a:t>ページのプログラム</a:t>
            </a:r>
            <a:r>
              <a:rPr kumimoji="0" lang="en-US" altLang="ja-JP" sz="2800" dirty="0"/>
              <a:t>(sample4-2.c)</a:t>
            </a:r>
          </a:p>
          <a:p>
            <a:pPr marL="457200" lvl="1" indent="0">
              <a:buNone/>
            </a:pPr>
            <a:endParaRPr kumimoji="0" lang="en-US" altLang="ja-JP" sz="2800" dirty="0"/>
          </a:p>
        </p:txBody>
      </p:sp>
    </p:spTree>
    <p:extLst>
      <p:ext uri="{BB962C8B-B14F-4D97-AF65-F5344CB8AC3E}">
        <p14:creationId xmlns:p14="http://schemas.microsoft.com/office/powerpoint/2010/main" val="222972421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80ACDB-88AD-421A-B807-FA8F8B912DFC}" type="slidenum">
              <a:rPr lang="en-US" altLang="ja-JP"/>
              <a:pPr/>
              <a:t>93</a:t>
            </a:fld>
            <a:endParaRPr lang="en-US" altLang="ja-JP"/>
          </a:p>
        </p:txBody>
      </p:sp>
      <p:sp>
        <p:nvSpPr>
          <p:cNvPr id="634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ポインタの概念</a:t>
            </a:r>
          </a:p>
        </p:txBody>
      </p:sp>
      <p:sp>
        <p:nvSpPr>
          <p:cNvPr id="63492" name="Text Box 4"/>
          <p:cNvSpPr txBox="1">
            <a:spLocks noChangeArrowheads="1"/>
          </p:cNvSpPr>
          <p:nvPr/>
        </p:nvSpPr>
        <p:spPr bwMode="auto">
          <a:xfrm>
            <a:off x="323850" y="1685925"/>
            <a:ext cx="5357813" cy="4256088"/>
          </a:xfrm>
          <a:prstGeom prst="rect">
            <a:avLst/>
          </a:prstGeom>
          <a:solidFill>
            <a:schemeClr val="accent2"/>
          </a:solidFill>
          <a:ln w="57150">
            <a:solidFill>
              <a:schemeClr val="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en-US" altLang="ja-JP">
                <a:latin typeface="Courier New" pitchFamily="49" charset="0"/>
                <a:ea typeface="ＭＳ ゴシック" pitchFamily="49" charset="-128"/>
              </a:rPr>
              <a:t>#include &lt;stdio.h&gt;</a:t>
            </a:r>
          </a:p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en-US" altLang="ja-JP">
                <a:latin typeface="Courier New" pitchFamily="49" charset="0"/>
                <a:ea typeface="ＭＳ ゴシック" pitchFamily="49" charset="-128"/>
              </a:rPr>
              <a:t>int main(void)</a:t>
            </a:r>
          </a:p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en-US" altLang="ja-JP">
                <a:latin typeface="Courier New" pitchFamily="49" charset="0"/>
                <a:ea typeface="ＭＳ ゴシック" pitchFamily="49" charset="-128"/>
              </a:rPr>
              <a:t>{</a:t>
            </a:r>
          </a:p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en-US" altLang="ja-JP">
                <a:latin typeface="Courier New" pitchFamily="49" charset="0"/>
                <a:ea typeface="ＭＳ ゴシック" pitchFamily="49" charset="-128"/>
              </a:rPr>
              <a:t>  int a, b;</a:t>
            </a:r>
          </a:p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en-US" altLang="ja-JP">
                <a:latin typeface="Courier New" pitchFamily="49" charset="0"/>
                <a:ea typeface="ＭＳ ゴシック" pitchFamily="49" charset="-128"/>
              </a:rPr>
              <a:t>  int *p;</a:t>
            </a:r>
          </a:p>
          <a:p>
            <a:pPr>
              <a:lnSpc>
                <a:spcPct val="60000"/>
              </a:lnSpc>
              <a:spcBef>
                <a:spcPct val="50000"/>
              </a:spcBef>
            </a:pPr>
            <a:endParaRPr lang="en-US" altLang="ja-JP">
              <a:latin typeface="Courier New" pitchFamily="49" charset="0"/>
              <a:ea typeface="ＭＳ ゴシック" pitchFamily="49" charset="-128"/>
            </a:endParaRPr>
          </a:p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en-US" altLang="ja-JP">
                <a:latin typeface="Courier New" pitchFamily="49" charset="0"/>
                <a:ea typeface="ＭＳ ゴシック" pitchFamily="49" charset="-128"/>
              </a:rPr>
              <a:t>  a = 10;		/* (1) */</a:t>
            </a:r>
          </a:p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en-US" altLang="ja-JP">
                <a:latin typeface="Courier New" pitchFamily="49" charset="0"/>
                <a:ea typeface="ＭＳ ゴシック" pitchFamily="49" charset="-128"/>
              </a:rPr>
              <a:t>  p = &amp;a;		/* (2) */</a:t>
            </a:r>
          </a:p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en-US" altLang="ja-JP">
                <a:latin typeface="Courier New" pitchFamily="49" charset="0"/>
                <a:ea typeface="ＭＳ ゴシック" pitchFamily="49" charset="-128"/>
              </a:rPr>
              <a:t>  *p = 20;		/* (3) */</a:t>
            </a:r>
          </a:p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en-US" altLang="ja-JP">
                <a:latin typeface="Courier New" pitchFamily="49" charset="0"/>
                <a:ea typeface="ＭＳ ゴシック" pitchFamily="49" charset="-128"/>
              </a:rPr>
              <a:t>  b = *p;		/* (4) */</a:t>
            </a:r>
          </a:p>
          <a:p>
            <a:pPr>
              <a:lnSpc>
                <a:spcPct val="60000"/>
              </a:lnSpc>
              <a:spcBef>
                <a:spcPct val="50000"/>
              </a:spcBef>
            </a:pPr>
            <a:endParaRPr lang="en-US" altLang="ja-JP">
              <a:latin typeface="Courier New" pitchFamily="49" charset="0"/>
              <a:ea typeface="ＭＳ ゴシック" pitchFamily="49" charset="-128"/>
            </a:endParaRPr>
          </a:p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en-US" altLang="ja-JP">
                <a:latin typeface="Courier New" pitchFamily="49" charset="0"/>
                <a:ea typeface="ＭＳ ゴシック" pitchFamily="49" charset="-128"/>
              </a:rPr>
              <a:t>  printf("a = %d, b = %d\n", a, b);</a:t>
            </a:r>
          </a:p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en-US" altLang="ja-JP">
                <a:latin typeface="Courier New" pitchFamily="49" charset="0"/>
                <a:ea typeface="ＭＳ ゴシック" pitchFamily="49" charset="-128"/>
              </a:rPr>
              <a:t>  return 0;</a:t>
            </a:r>
          </a:p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en-US" altLang="ja-JP">
                <a:latin typeface="Courier New" pitchFamily="49" charset="0"/>
                <a:ea typeface="ＭＳ ゴシック" pitchFamily="49" charset="-128"/>
              </a:rPr>
              <a:t>}</a:t>
            </a:r>
          </a:p>
        </p:txBody>
      </p:sp>
      <p:grpSp>
        <p:nvGrpSpPr>
          <p:cNvPr id="63551" name="Group 63"/>
          <p:cNvGrpSpPr>
            <a:grpSpLocks/>
          </p:cNvGrpSpPr>
          <p:nvPr/>
        </p:nvGrpSpPr>
        <p:grpSpPr bwMode="auto">
          <a:xfrm>
            <a:off x="5614988" y="284163"/>
            <a:ext cx="2808287" cy="1273175"/>
            <a:chOff x="3515" y="179"/>
            <a:chExt cx="1769" cy="802"/>
          </a:xfrm>
        </p:grpSpPr>
        <p:sp>
          <p:nvSpPr>
            <p:cNvPr id="63518" name="Rectangle 30"/>
            <p:cNvSpPr>
              <a:spLocks noChangeArrowheads="1"/>
            </p:cNvSpPr>
            <p:nvPr/>
          </p:nvSpPr>
          <p:spPr bwMode="auto">
            <a:xfrm>
              <a:off x="4173" y="361"/>
              <a:ext cx="363" cy="408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  <p:sp>
          <p:nvSpPr>
            <p:cNvPr id="63519" name="Rectangle 31"/>
            <p:cNvSpPr>
              <a:spLocks noChangeArrowheads="1"/>
            </p:cNvSpPr>
            <p:nvPr/>
          </p:nvSpPr>
          <p:spPr bwMode="auto">
            <a:xfrm>
              <a:off x="4536" y="361"/>
              <a:ext cx="363" cy="408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  <p:sp>
          <p:nvSpPr>
            <p:cNvPr id="63520" name="Rectangle 32"/>
            <p:cNvSpPr>
              <a:spLocks noChangeArrowheads="1"/>
            </p:cNvSpPr>
            <p:nvPr/>
          </p:nvSpPr>
          <p:spPr bwMode="auto">
            <a:xfrm>
              <a:off x="4898" y="361"/>
              <a:ext cx="363" cy="408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  <p:sp>
          <p:nvSpPr>
            <p:cNvPr id="63521" name="Text Box 33"/>
            <p:cNvSpPr txBox="1">
              <a:spLocks noChangeArrowheads="1"/>
            </p:cNvSpPr>
            <p:nvPr/>
          </p:nvSpPr>
          <p:spPr bwMode="auto">
            <a:xfrm>
              <a:off x="3515" y="421"/>
              <a:ext cx="681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ja-JP" altLang="en-US" sz="2400" b="0"/>
                <a:t>メモリ</a:t>
              </a:r>
            </a:p>
          </p:txBody>
        </p:sp>
        <p:sp>
          <p:nvSpPr>
            <p:cNvPr id="63522" name="Text Box 34"/>
            <p:cNvSpPr txBox="1">
              <a:spLocks noChangeArrowheads="1"/>
            </p:cNvSpPr>
            <p:nvPr/>
          </p:nvSpPr>
          <p:spPr bwMode="auto">
            <a:xfrm>
              <a:off x="3560" y="179"/>
              <a:ext cx="635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ja-JP" altLang="en-US" sz="1600" b="0"/>
                <a:t>アドレス</a:t>
              </a:r>
            </a:p>
          </p:txBody>
        </p:sp>
        <p:sp>
          <p:nvSpPr>
            <p:cNvPr id="63523" name="Text Box 35"/>
            <p:cNvSpPr txBox="1">
              <a:spLocks noChangeArrowheads="1"/>
            </p:cNvSpPr>
            <p:nvPr/>
          </p:nvSpPr>
          <p:spPr bwMode="auto">
            <a:xfrm>
              <a:off x="4150" y="179"/>
              <a:ext cx="408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ja-JP" sz="1600" b="0"/>
                <a:t>1001</a:t>
              </a:r>
            </a:p>
          </p:txBody>
        </p:sp>
        <p:sp>
          <p:nvSpPr>
            <p:cNvPr id="63524" name="Text Box 36"/>
            <p:cNvSpPr txBox="1">
              <a:spLocks noChangeArrowheads="1"/>
            </p:cNvSpPr>
            <p:nvPr/>
          </p:nvSpPr>
          <p:spPr bwMode="auto">
            <a:xfrm>
              <a:off x="4513" y="179"/>
              <a:ext cx="408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ja-JP" sz="1600" b="0"/>
                <a:t>1002</a:t>
              </a:r>
            </a:p>
          </p:txBody>
        </p:sp>
        <p:sp>
          <p:nvSpPr>
            <p:cNvPr id="63525" name="Text Box 37"/>
            <p:cNvSpPr txBox="1">
              <a:spLocks noChangeArrowheads="1"/>
            </p:cNvSpPr>
            <p:nvPr/>
          </p:nvSpPr>
          <p:spPr bwMode="auto">
            <a:xfrm>
              <a:off x="4876" y="179"/>
              <a:ext cx="408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ja-JP" sz="1600" b="0"/>
                <a:t>1003</a:t>
              </a:r>
            </a:p>
          </p:txBody>
        </p:sp>
        <p:sp>
          <p:nvSpPr>
            <p:cNvPr id="63526" name="Text Box 38"/>
            <p:cNvSpPr txBox="1">
              <a:spLocks noChangeArrowheads="1"/>
            </p:cNvSpPr>
            <p:nvPr/>
          </p:nvSpPr>
          <p:spPr bwMode="auto">
            <a:xfrm>
              <a:off x="4241" y="769"/>
              <a:ext cx="227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ja-JP" sz="1600" b="0"/>
                <a:t>a</a:t>
              </a:r>
            </a:p>
          </p:txBody>
        </p:sp>
        <p:sp>
          <p:nvSpPr>
            <p:cNvPr id="63527" name="Text Box 39"/>
            <p:cNvSpPr txBox="1">
              <a:spLocks noChangeArrowheads="1"/>
            </p:cNvSpPr>
            <p:nvPr/>
          </p:nvSpPr>
          <p:spPr bwMode="auto">
            <a:xfrm>
              <a:off x="4603" y="769"/>
              <a:ext cx="227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ja-JP" sz="1600" b="0"/>
                <a:t>b</a:t>
              </a:r>
            </a:p>
          </p:txBody>
        </p:sp>
        <p:sp>
          <p:nvSpPr>
            <p:cNvPr id="63528" name="Text Box 40"/>
            <p:cNvSpPr txBox="1">
              <a:spLocks noChangeArrowheads="1"/>
            </p:cNvSpPr>
            <p:nvPr/>
          </p:nvSpPr>
          <p:spPr bwMode="auto">
            <a:xfrm>
              <a:off x="4966" y="769"/>
              <a:ext cx="227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ja-JP" sz="1600" b="0"/>
                <a:t>p</a:t>
              </a:r>
            </a:p>
          </p:txBody>
        </p:sp>
      </p:grpSp>
      <p:grpSp>
        <p:nvGrpSpPr>
          <p:cNvPr id="63552" name="Group 64"/>
          <p:cNvGrpSpPr>
            <a:grpSpLocks/>
          </p:cNvGrpSpPr>
          <p:nvPr/>
        </p:nvGrpSpPr>
        <p:grpSpPr bwMode="auto">
          <a:xfrm>
            <a:off x="5616575" y="1866900"/>
            <a:ext cx="2808288" cy="1273175"/>
            <a:chOff x="3515" y="179"/>
            <a:chExt cx="1769" cy="802"/>
          </a:xfrm>
        </p:grpSpPr>
        <p:sp>
          <p:nvSpPr>
            <p:cNvPr id="63553" name="Rectangle 65"/>
            <p:cNvSpPr>
              <a:spLocks noChangeArrowheads="1"/>
            </p:cNvSpPr>
            <p:nvPr/>
          </p:nvSpPr>
          <p:spPr bwMode="auto">
            <a:xfrm>
              <a:off x="4173" y="361"/>
              <a:ext cx="363" cy="408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ja-JP" sz="2400"/>
                <a:t>10</a:t>
              </a:r>
            </a:p>
          </p:txBody>
        </p:sp>
        <p:sp>
          <p:nvSpPr>
            <p:cNvPr id="63554" name="Rectangle 66"/>
            <p:cNvSpPr>
              <a:spLocks noChangeArrowheads="1"/>
            </p:cNvSpPr>
            <p:nvPr/>
          </p:nvSpPr>
          <p:spPr bwMode="auto">
            <a:xfrm>
              <a:off x="4536" y="361"/>
              <a:ext cx="363" cy="408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  <p:sp>
          <p:nvSpPr>
            <p:cNvPr id="63555" name="Rectangle 67"/>
            <p:cNvSpPr>
              <a:spLocks noChangeArrowheads="1"/>
            </p:cNvSpPr>
            <p:nvPr/>
          </p:nvSpPr>
          <p:spPr bwMode="auto">
            <a:xfrm>
              <a:off x="4898" y="361"/>
              <a:ext cx="363" cy="408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  <p:sp>
          <p:nvSpPr>
            <p:cNvPr id="63556" name="Text Box 68"/>
            <p:cNvSpPr txBox="1">
              <a:spLocks noChangeArrowheads="1"/>
            </p:cNvSpPr>
            <p:nvPr/>
          </p:nvSpPr>
          <p:spPr bwMode="auto">
            <a:xfrm>
              <a:off x="3515" y="421"/>
              <a:ext cx="681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ja-JP" altLang="en-US" sz="2400" b="0"/>
                <a:t>メモリ</a:t>
              </a:r>
            </a:p>
          </p:txBody>
        </p:sp>
        <p:sp>
          <p:nvSpPr>
            <p:cNvPr id="63557" name="Text Box 69"/>
            <p:cNvSpPr txBox="1">
              <a:spLocks noChangeArrowheads="1"/>
            </p:cNvSpPr>
            <p:nvPr/>
          </p:nvSpPr>
          <p:spPr bwMode="auto">
            <a:xfrm>
              <a:off x="3560" y="179"/>
              <a:ext cx="635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ja-JP" altLang="en-US" sz="1600" b="0"/>
                <a:t>アドレス</a:t>
              </a:r>
            </a:p>
          </p:txBody>
        </p:sp>
        <p:sp>
          <p:nvSpPr>
            <p:cNvPr id="63558" name="Text Box 70"/>
            <p:cNvSpPr txBox="1">
              <a:spLocks noChangeArrowheads="1"/>
            </p:cNvSpPr>
            <p:nvPr/>
          </p:nvSpPr>
          <p:spPr bwMode="auto">
            <a:xfrm>
              <a:off x="4150" y="179"/>
              <a:ext cx="408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ja-JP" sz="1600" b="0"/>
                <a:t>1001</a:t>
              </a:r>
            </a:p>
          </p:txBody>
        </p:sp>
        <p:sp>
          <p:nvSpPr>
            <p:cNvPr id="63559" name="Text Box 71"/>
            <p:cNvSpPr txBox="1">
              <a:spLocks noChangeArrowheads="1"/>
            </p:cNvSpPr>
            <p:nvPr/>
          </p:nvSpPr>
          <p:spPr bwMode="auto">
            <a:xfrm>
              <a:off x="4513" y="179"/>
              <a:ext cx="408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ja-JP" sz="1600" b="0"/>
                <a:t>1002</a:t>
              </a:r>
            </a:p>
          </p:txBody>
        </p:sp>
        <p:sp>
          <p:nvSpPr>
            <p:cNvPr id="63560" name="Text Box 72"/>
            <p:cNvSpPr txBox="1">
              <a:spLocks noChangeArrowheads="1"/>
            </p:cNvSpPr>
            <p:nvPr/>
          </p:nvSpPr>
          <p:spPr bwMode="auto">
            <a:xfrm>
              <a:off x="4876" y="179"/>
              <a:ext cx="408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ja-JP" sz="1600" b="0"/>
                <a:t>1003</a:t>
              </a:r>
            </a:p>
          </p:txBody>
        </p:sp>
        <p:sp>
          <p:nvSpPr>
            <p:cNvPr id="63561" name="Text Box 73"/>
            <p:cNvSpPr txBox="1">
              <a:spLocks noChangeArrowheads="1"/>
            </p:cNvSpPr>
            <p:nvPr/>
          </p:nvSpPr>
          <p:spPr bwMode="auto">
            <a:xfrm>
              <a:off x="4241" y="769"/>
              <a:ext cx="227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ja-JP" sz="1600" b="0"/>
                <a:t>a</a:t>
              </a:r>
            </a:p>
          </p:txBody>
        </p:sp>
        <p:sp>
          <p:nvSpPr>
            <p:cNvPr id="63562" name="Text Box 74"/>
            <p:cNvSpPr txBox="1">
              <a:spLocks noChangeArrowheads="1"/>
            </p:cNvSpPr>
            <p:nvPr/>
          </p:nvSpPr>
          <p:spPr bwMode="auto">
            <a:xfrm>
              <a:off x="4603" y="769"/>
              <a:ext cx="227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ja-JP" sz="1600" b="0"/>
                <a:t>b</a:t>
              </a:r>
            </a:p>
          </p:txBody>
        </p:sp>
        <p:sp>
          <p:nvSpPr>
            <p:cNvPr id="63563" name="Text Box 75"/>
            <p:cNvSpPr txBox="1">
              <a:spLocks noChangeArrowheads="1"/>
            </p:cNvSpPr>
            <p:nvPr/>
          </p:nvSpPr>
          <p:spPr bwMode="auto">
            <a:xfrm>
              <a:off x="4966" y="769"/>
              <a:ext cx="227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ja-JP" sz="1600" b="0"/>
                <a:t>p</a:t>
              </a:r>
            </a:p>
          </p:txBody>
        </p:sp>
      </p:grpSp>
      <p:grpSp>
        <p:nvGrpSpPr>
          <p:cNvPr id="63564" name="Group 76"/>
          <p:cNvGrpSpPr>
            <a:grpSpLocks/>
          </p:cNvGrpSpPr>
          <p:nvPr/>
        </p:nvGrpSpPr>
        <p:grpSpPr bwMode="auto">
          <a:xfrm>
            <a:off x="5616575" y="3090863"/>
            <a:ext cx="2808288" cy="1273175"/>
            <a:chOff x="3515" y="179"/>
            <a:chExt cx="1769" cy="802"/>
          </a:xfrm>
        </p:grpSpPr>
        <p:sp>
          <p:nvSpPr>
            <p:cNvPr id="63565" name="Rectangle 77"/>
            <p:cNvSpPr>
              <a:spLocks noChangeArrowheads="1"/>
            </p:cNvSpPr>
            <p:nvPr/>
          </p:nvSpPr>
          <p:spPr bwMode="auto">
            <a:xfrm>
              <a:off x="4173" y="361"/>
              <a:ext cx="363" cy="408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ja-JP" sz="2400"/>
                <a:t>10</a:t>
              </a:r>
            </a:p>
          </p:txBody>
        </p:sp>
        <p:sp>
          <p:nvSpPr>
            <p:cNvPr id="63566" name="Rectangle 78"/>
            <p:cNvSpPr>
              <a:spLocks noChangeArrowheads="1"/>
            </p:cNvSpPr>
            <p:nvPr/>
          </p:nvSpPr>
          <p:spPr bwMode="auto">
            <a:xfrm>
              <a:off x="4536" y="361"/>
              <a:ext cx="363" cy="408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  <p:sp>
          <p:nvSpPr>
            <p:cNvPr id="63567" name="Rectangle 79"/>
            <p:cNvSpPr>
              <a:spLocks noChangeArrowheads="1"/>
            </p:cNvSpPr>
            <p:nvPr/>
          </p:nvSpPr>
          <p:spPr bwMode="auto">
            <a:xfrm>
              <a:off x="4898" y="361"/>
              <a:ext cx="363" cy="408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ja-JP"/>
                <a:t>1001</a:t>
              </a:r>
            </a:p>
          </p:txBody>
        </p:sp>
        <p:sp>
          <p:nvSpPr>
            <p:cNvPr id="63568" name="Text Box 80"/>
            <p:cNvSpPr txBox="1">
              <a:spLocks noChangeArrowheads="1"/>
            </p:cNvSpPr>
            <p:nvPr/>
          </p:nvSpPr>
          <p:spPr bwMode="auto">
            <a:xfrm>
              <a:off x="3515" y="421"/>
              <a:ext cx="681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ja-JP" altLang="en-US" sz="2400" b="0"/>
                <a:t>メモリ</a:t>
              </a:r>
            </a:p>
          </p:txBody>
        </p:sp>
        <p:sp>
          <p:nvSpPr>
            <p:cNvPr id="63569" name="Text Box 81"/>
            <p:cNvSpPr txBox="1">
              <a:spLocks noChangeArrowheads="1"/>
            </p:cNvSpPr>
            <p:nvPr/>
          </p:nvSpPr>
          <p:spPr bwMode="auto">
            <a:xfrm>
              <a:off x="3560" y="179"/>
              <a:ext cx="635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ja-JP" altLang="en-US" sz="1600" b="0"/>
                <a:t>アドレス</a:t>
              </a:r>
            </a:p>
          </p:txBody>
        </p:sp>
        <p:sp>
          <p:nvSpPr>
            <p:cNvPr id="63570" name="Text Box 82"/>
            <p:cNvSpPr txBox="1">
              <a:spLocks noChangeArrowheads="1"/>
            </p:cNvSpPr>
            <p:nvPr/>
          </p:nvSpPr>
          <p:spPr bwMode="auto">
            <a:xfrm>
              <a:off x="4150" y="179"/>
              <a:ext cx="408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ja-JP" sz="1600" b="0"/>
                <a:t>1001</a:t>
              </a:r>
            </a:p>
          </p:txBody>
        </p:sp>
        <p:sp>
          <p:nvSpPr>
            <p:cNvPr id="63571" name="Text Box 83"/>
            <p:cNvSpPr txBox="1">
              <a:spLocks noChangeArrowheads="1"/>
            </p:cNvSpPr>
            <p:nvPr/>
          </p:nvSpPr>
          <p:spPr bwMode="auto">
            <a:xfrm>
              <a:off x="4513" y="179"/>
              <a:ext cx="408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ja-JP" sz="1600" b="0"/>
                <a:t>1002</a:t>
              </a:r>
            </a:p>
          </p:txBody>
        </p:sp>
        <p:sp>
          <p:nvSpPr>
            <p:cNvPr id="63572" name="Text Box 84"/>
            <p:cNvSpPr txBox="1">
              <a:spLocks noChangeArrowheads="1"/>
            </p:cNvSpPr>
            <p:nvPr/>
          </p:nvSpPr>
          <p:spPr bwMode="auto">
            <a:xfrm>
              <a:off x="4876" y="179"/>
              <a:ext cx="408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ja-JP" sz="1600" b="0"/>
                <a:t>1003</a:t>
              </a:r>
            </a:p>
          </p:txBody>
        </p:sp>
        <p:sp>
          <p:nvSpPr>
            <p:cNvPr id="63573" name="Text Box 85"/>
            <p:cNvSpPr txBox="1">
              <a:spLocks noChangeArrowheads="1"/>
            </p:cNvSpPr>
            <p:nvPr/>
          </p:nvSpPr>
          <p:spPr bwMode="auto">
            <a:xfrm>
              <a:off x="4241" y="769"/>
              <a:ext cx="227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ja-JP" sz="1600" b="0"/>
                <a:t>a</a:t>
              </a:r>
            </a:p>
          </p:txBody>
        </p:sp>
        <p:sp>
          <p:nvSpPr>
            <p:cNvPr id="63574" name="Text Box 86"/>
            <p:cNvSpPr txBox="1">
              <a:spLocks noChangeArrowheads="1"/>
            </p:cNvSpPr>
            <p:nvPr/>
          </p:nvSpPr>
          <p:spPr bwMode="auto">
            <a:xfrm>
              <a:off x="4603" y="769"/>
              <a:ext cx="227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ja-JP" sz="1600" b="0"/>
                <a:t>b</a:t>
              </a:r>
            </a:p>
          </p:txBody>
        </p:sp>
        <p:sp>
          <p:nvSpPr>
            <p:cNvPr id="63575" name="Text Box 87"/>
            <p:cNvSpPr txBox="1">
              <a:spLocks noChangeArrowheads="1"/>
            </p:cNvSpPr>
            <p:nvPr/>
          </p:nvSpPr>
          <p:spPr bwMode="auto">
            <a:xfrm>
              <a:off x="4966" y="769"/>
              <a:ext cx="227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ja-JP" sz="1600" b="0"/>
                <a:t>p</a:t>
              </a:r>
            </a:p>
          </p:txBody>
        </p:sp>
      </p:grpSp>
      <p:grpSp>
        <p:nvGrpSpPr>
          <p:cNvPr id="63576" name="Group 88"/>
          <p:cNvGrpSpPr>
            <a:grpSpLocks/>
          </p:cNvGrpSpPr>
          <p:nvPr/>
        </p:nvGrpSpPr>
        <p:grpSpPr bwMode="auto">
          <a:xfrm>
            <a:off x="5616575" y="4316413"/>
            <a:ext cx="2808288" cy="1273175"/>
            <a:chOff x="3515" y="179"/>
            <a:chExt cx="1769" cy="802"/>
          </a:xfrm>
        </p:grpSpPr>
        <p:sp>
          <p:nvSpPr>
            <p:cNvPr id="63577" name="Rectangle 89"/>
            <p:cNvSpPr>
              <a:spLocks noChangeArrowheads="1"/>
            </p:cNvSpPr>
            <p:nvPr/>
          </p:nvSpPr>
          <p:spPr bwMode="auto">
            <a:xfrm>
              <a:off x="4173" y="361"/>
              <a:ext cx="363" cy="408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ja-JP" sz="2400"/>
                <a:t>20</a:t>
              </a:r>
            </a:p>
          </p:txBody>
        </p:sp>
        <p:sp>
          <p:nvSpPr>
            <p:cNvPr id="63578" name="Rectangle 90"/>
            <p:cNvSpPr>
              <a:spLocks noChangeArrowheads="1"/>
            </p:cNvSpPr>
            <p:nvPr/>
          </p:nvSpPr>
          <p:spPr bwMode="auto">
            <a:xfrm>
              <a:off x="4536" y="361"/>
              <a:ext cx="363" cy="408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  <p:sp>
          <p:nvSpPr>
            <p:cNvPr id="63579" name="Rectangle 91"/>
            <p:cNvSpPr>
              <a:spLocks noChangeArrowheads="1"/>
            </p:cNvSpPr>
            <p:nvPr/>
          </p:nvSpPr>
          <p:spPr bwMode="auto">
            <a:xfrm>
              <a:off x="4898" y="361"/>
              <a:ext cx="363" cy="408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ja-JP"/>
                <a:t>1001</a:t>
              </a:r>
            </a:p>
          </p:txBody>
        </p:sp>
        <p:sp>
          <p:nvSpPr>
            <p:cNvPr id="63580" name="Text Box 92"/>
            <p:cNvSpPr txBox="1">
              <a:spLocks noChangeArrowheads="1"/>
            </p:cNvSpPr>
            <p:nvPr/>
          </p:nvSpPr>
          <p:spPr bwMode="auto">
            <a:xfrm>
              <a:off x="3515" y="421"/>
              <a:ext cx="681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ja-JP" altLang="en-US" sz="2400" b="0"/>
                <a:t>メモリ</a:t>
              </a:r>
            </a:p>
          </p:txBody>
        </p:sp>
        <p:sp>
          <p:nvSpPr>
            <p:cNvPr id="63581" name="Text Box 93"/>
            <p:cNvSpPr txBox="1">
              <a:spLocks noChangeArrowheads="1"/>
            </p:cNvSpPr>
            <p:nvPr/>
          </p:nvSpPr>
          <p:spPr bwMode="auto">
            <a:xfrm>
              <a:off x="3560" y="179"/>
              <a:ext cx="635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ja-JP" altLang="en-US" sz="1600" b="0"/>
                <a:t>アドレス</a:t>
              </a:r>
            </a:p>
          </p:txBody>
        </p:sp>
        <p:sp>
          <p:nvSpPr>
            <p:cNvPr id="63582" name="Text Box 94"/>
            <p:cNvSpPr txBox="1">
              <a:spLocks noChangeArrowheads="1"/>
            </p:cNvSpPr>
            <p:nvPr/>
          </p:nvSpPr>
          <p:spPr bwMode="auto">
            <a:xfrm>
              <a:off x="4150" y="179"/>
              <a:ext cx="408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ja-JP" sz="1600" b="0"/>
                <a:t>1001</a:t>
              </a:r>
            </a:p>
          </p:txBody>
        </p:sp>
        <p:sp>
          <p:nvSpPr>
            <p:cNvPr id="63583" name="Text Box 95"/>
            <p:cNvSpPr txBox="1">
              <a:spLocks noChangeArrowheads="1"/>
            </p:cNvSpPr>
            <p:nvPr/>
          </p:nvSpPr>
          <p:spPr bwMode="auto">
            <a:xfrm>
              <a:off x="4513" y="179"/>
              <a:ext cx="408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ja-JP" sz="1600" b="0"/>
                <a:t>1002</a:t>
              </a:r>
            </a:p>
          </p:txBody>
        </p:sp>
        <p:sp>
          <p:nvSpPr>
            <p:cNvPr id="63584" name="Text Box 96"/>
            <p:cNvSpPr txBox="1">
              <a:spLocks noChangeArrowheads="1"/>
            </p:cNvSpPr>
            <p:nvPr/>
          </p:nvSpPr>
          <p:spPr bwMode="auto">
            <a:xfrm>
              <a:off x="4876" y="179"/>
              <a:ext cx="408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ja-JP" sz="1600" b="0"/>
                <a:t>1003</a:t>
              </a:r>
            </a:p>
          </p:txBody>
        </p:sp>
        <p:sp>
          <p:nvSpPr>
            <p:cNvPr id="63585" name="Text Box 97"/>
            <p:cNvSpPr txBox="1">
              <a:spLocks noChangeArrowheads="1"/>
            </p:cNvSpPr>
            <p:nvPr/>
          </p:nvSpPr>
          <p:spPr bwMode="auto">
            <a:xfrm>
              <a:off x="4241" y="769"/>
              <a:ext cx="227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ja-JP" sz="1600" b="0"/>
                <a:t>a</a:t>
              </a:r>
            </a:p>
          </p:txBody>
        </p:sp>
        <p:sp>
          <p:nvSpPr>
            <p:cNvPr id="63586" name="Text Box 98"/>
            <p:cNvSpPr txBox="1">
              <a:spLocks noChangeArrowheads="1"/>
            </p:cNvSpPr>
            <p:nvPr/>
          </p:nvSpPr>
          <p:spPr bwMode="auto">
            <a:xfrm>
              <a:off x="4603" y="769"/>
              <a:ext cx="227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ja-JP" sz="1600" b="0"/>
                <a:t>b</a:t>
              </a:r>
            </a:p>
          </p:txBody>
        </p:sp>
        <p:sp>
          <p:nvSpPr>
            <p:cNvPr id="63587" name="Text Box 99"/>
            <p:cNvSpPr txBox="1">
              <a:spLocks noChangeArrowheads="1"/>
            </p:cNvSpPr>
            <p:nvPr/>
          </p:nvSpPr>
          <p:spPr bwMode="auto">
            <a:xfrm>
              <a:off x="4966" y="769"/>
              <a:ext cx="227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ja-JP" sz="1600" b="0"/>
                <a:t>p</a:t>
              </a:r>
            </a:p>
          </p:txBody>
        </p:sp>
      </p:grpSp>
      <p:grpSp>
        <p:nvGrpSpPr>
          <p:cNvPr id="63588" name="Group 100"/>
          <p:cNvGrpSpPr>
            <a:grpSpLocks/>
          </p:cNvGrpSpPr>
          <p:nvPr/>
        </p:nvGrpSpPr>
        <p:grpSpPr bwMode="auto">
          <a:xfrm>
            <a:off x="5616575" y="5540375"/>
            <a:ext cx="2808288" cy="1273175"/>
            <a:chOff x="3515" y="179"/>
            <a:chExt cx="1769" cy="802"/>
          </a:xfrm>
        </p:grpSpPr>
        <p:sp>
          <p:nvSpPr>
            <p:cNvPr id="63589" name="Rectangle 101"/>
            <p:cNvSpPr>
              <a:spLocks noChangeArrowheads="1"/>
            </p:cNvSpPr>
            <p:nvPr/>
          </p:nvSpPr>
          <p:spPr bwMode="auto">
            <a:xfrm>
              <a:off x="4173" y="361"/>
              <a:ext cx="363" cy="408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ja-JP" sz="2400"/>
                <a:t>20</a:t>
              </a:r>
            </a:p>
          </p:txBody>
        </p:sp>
        <p:sp>
          <p:nvSpPr>
            <p:cNvPr id="63590" name="Rectangle 102"/>
            <p:cNvSpPr>
              <a:spLocks noChangeArrowheads="1"/>
            </p:cNvSpPr>
            <p:nvPr/>
          </p:nvSpPr>
          <p:spPr bwMode="auto">
            <a:xfrm>
              <a:off x="4536" y="361"/>
              <a:ext cx="363" cy="408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ja-JP" sz="2400"/>
                <a:t>20</a:t>
              </a:r>
            </a:p>
          </p:txBody>
        </p:sp>
        <p:sp>
          <p:nvSpPr>
            <p:cNvPr id="63591" name="Rectangle 103"/>
            <p:cNvSpPr>
              <a:spLocks noChangeArrowheads="1"/>
            </p:cNvSpPr>
            <p:nvPr/>
          </p:nvSpPr>
          <p:spPr bwMode="auto">
            <a:xfrm>
              <a:off x="4898" y="361"/>
              <a:ext cx="363" cy="408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ja-JP"/>
                <a:t>1001</a:t>
              </a:r>
            </a:p>
          </p:txBody>
        </p:sp>
        <p:sp>
          <p:nvSpPr>
            <p:cNvPr id="63592" name="Text Box 104"/>
            <p:cNvSpPr txBox="1">
              <a:spLocks noChangeArrowheads="1"/>
            </p:cNvSpPr>
            <p:nvPr/>
          </p:nvSpPr>
          <p:spPr bwMode="auto">
            <a:xfrm>
              <a:off x="3515" y="421"/>
              <a:ext cx="681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ja-JP" altLang="en-US" sz="2400" b="0"/>
                <a:t>メモリ</a:t>
              </a:r>
            </a:p>
          </p:txBody>
        </p:sp>
        <p:sp>
          <p:nvSpPr>
            <p:cNvPr id="63593" name="Text Box 105"/>
            <p:cNvSpPr txBox="1">
              <a:spLocks noChangeArrowheads="1"/>
            </p:cNvSpPr>
            <p:nvPr/>
          </p:nvSpPr>
          <p:spPr bwMode="auto">
            <a:xfrm>
              <a:off x="3560" y="179"/>
              <a:ext cx="635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ja-JP" altLang="en-US" sz="1600" b="0"/>
                <a:t>アドレス</a:t>
              </a:r>
            </a:p>
          </p:txBody>
        </p:sp>
        <p:sp>
          <p:nvSpPr>
            <p:cNvPr id="63594" name="Text Box 106"/>
            <p:cNvSpPr txBox="1">
              <a:spLocks noChangeArrowheads="1"/>
            </p:cNvSpPr>
            <p:nvPr/>
          </p:nvSpPr>
          <p:spPr bwMode="auto">
            <a:xfrm>
              <a:off x="4150" y="179"/>
              <a:ext cx="408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ja-JP" sz="1600" b="0"/>
                <a:t>1001</a:t>
              </a:r>
            </a:p>
          </p:txBody>
        </p:sp>
        <p:sp>
          <p:nvSpPr>
            <p:cNvPr id="63595" name="Text Box 107"/>
            <p:cNvSpPr txBox="1">
              <a:spLocks noChangeArrowheads="1"/>
            </p:cNvSpPr>
            <p:nvPr/>
          </p:nvSpPr>
          <p:spPr bwMode="auto">
            <a:xfrm>
              <a:off x="4513" y="179"/>
              <a:ext cx="408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ja-JP" sz="1600" b="0"/>
                <a:t>1002</a:t>
              </a:r>
            </a:p>
          </p:txBody>
        </p:sp>
        <p:sp>
          <p:nvSpPr>
            <p:cNvPr id="63596" name="Text Box 108"/>
            <p:cNvSpPr txBox="1">
              <a:spLocks noChangeArrowheads="1"/>
            </p:cNvSpPr>
            <p:nvPr/>
          </p:nvSpPr>
          <p:spPr bwMode="auto">
            <a:xfrm>
              <a:off x="4876" y="179"/>
              <a:ext cx="408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ja-JP" sz="1600" b="0"/>
                <a:t>1003</a:t>
              </a:r>
            </a:p>
          </p:txBody>
        </p:sp>
        <p:sp>
          <p:nvSpPr>
            <p:cNvPr id="63597" name="Text Box 109"/>
            <p:cNvSpPr txBox="1">
              <a:spLocks noChangeArrowheads="1"/>
            </p:cNvSpPr>
            <p:nvPr/>
          </p:nvSpPr>
          <p:spPr bwMode="auto">
            <a:xfrm>
              <a:off x="4241" y="769"/>
              <a:ext cx="227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ja-JP" sz="1600" b="0"/>
                <a:t>a</a:t>
              </a:r>
            </a:p>
          </p:txBody>
        </p:sp>
        <p:sp>
          <p:nvSpPr>
            <p:cNvPr id="63598" name="Text Box 110"/>
            <p:cNvSpPr txBox="1">
              <a:spLocks noChangeArrowheads="1"/>
            </p:cNvSpPr>
            <p:nvPr/>
          </p:nvSpPr>
          <p:spPr bwMode="auto">
            <a:xfrm>
              <a:off x="4603" y="769"/>
              <a:ext cx="227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ja-JP" sz="1600" b="0"/>
                <a:t>b</a:t>
              </a:r>
            </a:p>
          </p:txBody>
        </p:sp>
        <p:sp>
          <p:nvSpPr>
            <p:cNvPr id="63599" name="Text Box 111"/>
            <p:cNvSpPr txBox="1">
              <a:spLocks noChangeArrowheads="1"/>
            </p:cNvSpPr>
            <p:nvPr/>
          </p:nvSpPr>
          <p:spPr bwMode="auto">
            <a:xfrm>
              <a:off x="4966" y="769"/>
              <a:ext cx="227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ja-JP" sz="1600" b="0"/>
                <a:t>p</a:t>
              </a:r>
            </a:p>
          </p:txBody>
        </p:sp>
      </p:grpSp>
      <p:sp>
        <p:nvSpPr>
          <p:cNvPr id="63602" name="Text Box 114"/>
          <p:cNvSpPr txBox="1">
            <a:spLocks noChangeArrowheads="1"/>
          </p:cNvSpPr>
          <p:nvPr/>
        </p:nvSpPr>
        <p:spPr bwMode="auto">
          <a:xfrm>
            <a:off x="8442325" y="2270125"/>
            <a:ext cx="4683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ja-JP" b="0"/>
              <a:t>(1)</a:t>
            </a:r>
          </a:p>
        </p:txBody>
      </p:sp>
      <p:sp>
        <p:nvSpPr>
          <p:cNvPr id="63603" name="Text Box 115"/>
          <p:cNvSpPr txBox="1">
            <a:spLocks noChangeArrowheads="1"/>
          </p:cNvSpPr>
          <p:nvPr/>
        </p:nvSpPr>
        <p:spPr bwMode="auto">
          <a:xfrm>
            <a:off x="8442325" y="3500438"/>
            <a:ext cx="468313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ja-JP" b="0"/>
              <a:t>(2)</a:t>
            </a:r>
          </a:p>
        </p:txBody>
      </p:sp>
      <p:sp>
        <p:nvSpPr>
          <p:cNvPr id="63604" name="Text Box 116"/>
          <p:cNvSpPr txBox="1">
            <a:spLocks noChangeArrowheads="1"/>
          </p:cNvSpPr>
          <p:nvPr/>
        </p:nvSpPr>
        <p:spPr bwMode="auto">
          <a:xfrm>
            <a:off x="8442325" y="4724400"/>
            <a:ext cx="4683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ja-JP" b="0"/>
              <a:t>(3)</a:t>
            </a:r>
          </a:p>
        </p:txBody>
      </p:sp>
      <p:sp>
        <p:nvSpPr>
          <p:cNvPr id="63605" name="Text Box 117"/>
          <p:cNvSpPr txBox="1">
            <a:spLocks noChangeArrowheads="1"/>
          </p:cNvSpPr>
          <p:nvPr/>
        </p:nvSpPr>
        <p:spPr bwMode="auto">
          <a:xfrm>
            <a:off x="8442325" y="5942013"/>
            <a:ext cx="468313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ja-JP" b="0"/>
              <a:t>(4)</a:t>
            </a:r>
          </a:p>
        </p:txBody>
      </p:sp>
      <p:sp>
        <p:nvSpPr>
          <p:cNvPr id="63606" name="AutoShape 118"/>
          <p:cNvSpPr>
            <a:spLocks/>
          </p:cNvSpPr>
          <p:nvPr/>
        </p:nvSpPr>
        <p:spPr bwMode="auto">
          <a:xfrm>
            <a:off x="2681288" y="2582863"/>
            <a:ext cx="2863850" cy="366712"/>
          </a:xfrm>
          <a:prstGeom prst="borderCallout1">
            <a:avLst>
              <a:gd name="adj1" fmla="val 31167"/>
              <a:gd name="adj2" fmla="val -2662"/>
              <a:gd name="adj3" fmla="val 126838"/>
              <a:gd name="adj4" fmla="val -3564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altLang="ja-JP">
                <a:solidFill>
                  <a:srgbClr val="FF0000"/>
                </a:solidFill>
                <a:latin typeface="Courier New" pitchFamily="49" charset="0"/>
              </a:rPr>
              <a:t>int</a:t>
            </a:r>
            <a:r>
              <a:rPr lang="ja-JP" altLang="en-US">
                <a:solidFill>
                  <a:srgbClr val="FF0000"/>
                </a:solidFill>
                <a:latin typeface="Courier New" pitchFamily="49" charset="0"/>
              </a:rPr>
              <a:t>型</a:t>
            </a:r>
            <a:r>
              <a:rPr lang="ja-JP" altLang="en-US" b="0"/>
              <a:t>のポインタ</a:t>
            </a:r>
            <a:r>
              <a:rPr lang="en-US" altLang="ja-JP">
                <a:solidFill>
                  <a:srgbClr val="FF0000"/>
                </a:solidFill>
                <a:latin typeface="Courier New" pitchFamily="49" charset="0"/>
              </a:rPr>
              <a:t>p</a:t>
            </a:r>
            <a:r>
              <a:rPr lang="ja-JP" altLang="en-US" b="0"/>
              <a:t>を定義</a:t>
            </a:r>
          </a:p>
          <a:p>
            <a:pPr algn="ctr"/>
            <a:endParaRPr lang="en-US" altLang="ja-JP" b="0"/>
          </a:p>
        </p:txBody>
      </p:sp>
      <p:sp>
        <p:nvSpPr>
          <p:cNvPr id="63607" name="AutoShape 119"/>
          <p:cNvSpPr>
            <a:spLocks/>
          </p:cNvSpPr>
          <p:nvPr/>
        </p:nvSpPr>
        <p:spPr bwMode="auto">
          <a:xfrm>
            <a:off x="3948113" y="5449888"/>
            <a:ext cx="1828800" cy="609600"/>
          </a:xfrm>
          <a:prstGeom prst="borderCallout1">
            <a:avLst>
              <a:gd name="adj1" fmla="val 18750"/>
              <a:gd name="adj2" fmla="val -4167"/>
              <a:gd name="adj3" fmla="val -233593"/>
              <a:gd name="adj4" fmla="val -122481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altLang="ja-JP">
                <a:solidFill>
                  <a:srgbClr val="FF0000"/>
                </a:solidFill>
                <a:latin typeface="Courier New" pitchFamily="49" charset="0"/>
              </a:rPr>
              <a:t>&amp;a</a:t>
            </a:r>
            <a:r>
              <a:rPr lang="ja-JP" altLang="en-US" b="0"/>
              <a:t>は，変数</a:t>
            </a:r>
            <a:r>
              <a:rPr lang="en-US" altLang="ja-JP" b="0"/>
              <a:t>a</a:t>
            </a:r>
            <a:r>
              <a:rPr lang="ja-JP" altLang="en-US" b="0"/>
              <a:t>のアドレス</a:t>
            </a:r>
          </a:p>
          <a:p>
            <a:pPr algn="ctr"/>
            <a:endParaRPr lang="en-US" altLang="ja-JP" b="0"/>
          </a:p>
        </p:txBody>
      </p:sp>
      <p:sp>
        <p:nvSpPr>
          <p:cNvPr id="63608" name="AutoShape 120"/>
          <p:cNvSpPr>
            <a:spLocks/>
          </p:cNvSpPr>
          <p:nvPr/>
        </p:nvSpPr>
        <p:spPr bwMode="auto">
          <a:xfrm>
            <a:off x="1692275" y="6002338"/>
            <a:ext cx="2209800" cy="609600"/>
          </a:xfrm>
          <a:prstGeom prst="borderCallout1">
            <a:avLst>
              <a:gd name="adj1" fmla="val 18750"/>
              <a:gd name="adj2" fmla="val -3449"/>
              <a:gd name="adj3" fmla="val -218750"/>
              <a:gd name="adj4" fmla="val -1515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altLang="ja-JP">
                <a:solidFill>
                  <a:srgbClr val="FF0000"/>
                </a:solidFill>
                <a:latin typeface="Courier New" pitchFamily="49" charset="0"/>
              </a:rPr>
              <a:t>*p</a:t>
            </a:r>
            <a:r>
              <a:rPr lang="ja-JP" altLang="en-US" b="0"/>
              <a:t>は，ポインタ</a:t>
            </a:r>
            <a:r>
              <a:rPr lang="en-US" altLang="ja-JP">
                <a:solidFill>
                  <a:srgbClr val="FF0000"/>
                </a:solidFill>
                <a:latin typeface="Courier New" pitchFamily="49" charset="0"/>
              </a:rPr>
              <a:t>p</a:t>
            </a:r>
            <a:r>
              <a:rPr lang="ja-JP" altLang="en-US" b="0"/>
              <a:t>が指すアドレスの内容</a:t>
            </a:r>
          </a:p>
          <a:p>
            <a:pPr algn="ctr"/>
            <a:endParaRPr lang="en-US" altLang="ja-JP" b="0"/>
          </a:p>
        </p:txBody>
      </p:sp>
    </p:spTree>
    <p:extLst>
      <p:ext uri="{BB962C8B-B14F-4D97-AF65-F5344CB8AC3E}">
        <p14:creationId xmlns:p14="http://schemas.microsoft.com/office/powerpoint/2010/main" val="379021265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9CFABA-DEF9-4CC1-A8C9-0B9B6FDB2956}" type="slidenum">
              <a:rPr lang="en-US" altLang="ja-JP"/>
              <a:pPr/>
              <a:t>94</a:t>
            </a:fld>
            <a:endParaRPr lang="en-US" altLang="ja-JP"/>
          </a:p>
        </p:txBody>
      </p:sp>
      <p:sp>
        <p:nvSpPr>
          <p:cNvPr id="158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ポインタの概念</a:t>
            </a:r>
          </a:p>
        </p:txBody>
      </p:sp>
      <p:sp>
        <p:nvSpPr>
          <p:cNvPr id="1587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sz="2800"/>
              <a:t>ポインタ</a:t>
            </a:r>
            <a:r>
              <a:rPr lang="en-US" altLang="ja-JP" sz="2800" b="1">
                <a:latin typeface="Courier New" pitchFamily="49" charset="0"/>
              </a:rPr>
              <a:t>p</a:t>
            </a:r>
            <a:r>
              <a:rPr lang="ja-JP" altLang="en-US" sz="2800"/>
              <a:t>の定義</a:t>
            </a:r>
          </a:p>
          <a:p>
            <a:pPr lvl="1"/>
            <a:r>
              <a:rPr lang="en-US" altLang="ja-JP" sz="2300" b="1">
                <a:latin typeface="Courier New" pitchFamily="49" charset="0"/>
              </a:rPr>
              <a:t>int *p;</a:t>
            </a:r>
          </a:p>
          <a:p>
            <a:r>
              <a:rPr lang="ja-JP" altLang="en-US" sz="2800">
                <a:latin typeface="Courier New" pitchFamily="49" charset="0"/>
              </a:rPr>
              <a:t>ポインタ</a:t>
            </a:r>
            <a:r>
              <a:rPr lang="en-US" altLang="ja-JP" sz="2800" b="1">
                <a:latin typeface="Courier New" pitchFamily="49" charset="0"/>
              </a:rPr>
              <a:t>p</a:t>
            </a:r>
            <a:r>
              <a:rPr lang="ja-JP" altLang="en-US" sz="2800">
                <a:latin typeface="Courier New" pitchFamily="49" charset="0"/>
              </a:rPr>
              <a:t>へ，アドレスをセットする</a:t>
            </a:r>
          </a:p>
          <a:p>
            <a:pPr lvl="1"/>
            <a:r>
              <a:rPr lang="en-US" altLang="ja-JP" sz="2300" b="1">
                <a:latin typeface="Courier New" pitchFamily="49" charset="0"/>
              </a:rPr>
              <a:t>int a; int *p;</a:t>
            </a:r>
          </a:p>
          <a:p>
            <a:pPr lvl="1"/>
            <a:r>
              <a:rPr lang="en-US" altLang="ja-JP" sz="2300" b="1">
                <a:latin typeface="Courier New" pitchFamily="49" charset="0"/>
              </a:rPr>
              <a:t>p = &amp;a</a:t>
            </a:r>
          </a:p>
          <a:p>
            <a:pPr lvl="1"/>
            <a:r>
              <a:rPr lang="en-US" altLang="ja-JP" sz="2300" b="1">
                <a:latin typeface="Courier New" pitchFamily="49" charset="0"/>
              </a:rPr>
              <a:t>&amp;a</a:t>
            </a:r>
            <a:r>
              <a:rPr lang="ja-JP" altLang="en-US" sz="2300">
                <a:latin typeface="Courier New" pitchFamily="49" charset="0"/>
              </a:rPr>
              <a:t>は，</a:t>
            </a:r>
            <a:r>
              <a:rPr lang="en-US" altLang="ja-JP" sz="2300" b="1">
                <a:latin typeface="Courier New" pitchFamily="49" charset="0"/>
              </a:rPr>
              <a:t>a</a:t>
            </a:r>
            <a:r>
              <a:rPr lang="ja-JP" altLang="en-US" sz="2300">
                <a:latin typeface="Courier New" pitchFamily="49" charset="0"/>
              </a:rPr>
              <a:t>のアドレス</a:t>
            </a:r>
            <a:endParaRPr lang="ja-JP" altLang="en-US" sz="2300" b="1">
              <a:latin typeface="Courier New" pitchFamily="49" charset="0"/>
            </a:endParaRPr>
          </a:p>
          <a:p>
            <a:r>
              <a:rPr kumimoji="0" lang="ja-JP" altLang="en-US" sz="2800">
                <a:latin typeface="Courier New" pitchFamily="49" charset="0"/>
              </a:rPr>
              <a:t>ポインタの内容にアクセスしたいとき</a:t>
            </a:r>
          </a:p>
          <a:p>
            <a:pPr lvl="1"/>
            <a:r>
              <a:rPr kumimoji="0" lang="en-US" altLang="ja-JP" sz="2300" b="1">
                <a:latin typeface="Courier New" pitchFamily="49" charset="0"/>
              </a:rPr>
              <a:t>int b; int *p;</a:t>
            </a:r>
          </a:p>
          <a:p>
            <a:pPr lvl="1"/>
            <a:r>
              <a:rPr kumimoji="0" lang="en-US" altLang="ja-JP" sz="2300" b="1">
                <a:latin typeface="Courier New" pitchFamily="49" charset="0"/>
              </a:rPr>
              <a:t>*p = 20;</a:t>
            </a:r>
          </a:p>
          <a:p>
            <a:pPr lvl="1"/>
            <a:r>
              <a:rPr kumimoji="0" lang="en-US" altLang="ja-JP" sz="2300" b="1">
                <a:latin typeface="Courier New" pitchFamily="49" charset="0"/>
              </a:rPr>
              <a:t>b = *p;</a:t>
            </a:r>
          </a:p>
          <a:p>
            <a:pPr lvl="1"/>
            <a:endParaRPr kumimoji="0" lang="en-US" altLang="ja-JP" sz="2300" b="1">
              <a:latin typeface="Courier New" pitchFamily="49" charset="0"/>
            </a:endParaRPr>
          </a:p>
          <a:p>
            <a:pPr lvl="1"/>
            <a:endParaRPr kumimoji="0" lang="en-US" altLang="ja-JP" sz="2300" b="1">
              <a:latin typeface="Courier New" pitchFamily="49" charset="0"/>
            </a:endParaRPr>
          </a:p>
          <a:p>
            <a:pPr lvl="1"/>
            <a:endParaRPr kumimoji="0" lang="en-US" altLang="ja-JP" sz="2300">
              <a:latin typeface="Courier New" pitchFamily="49" charset="0"/>
            </a:endParaRPr>
          </a:p>
          <a:p>
            <a:endParaRPr lang="en-US" altLang="ja-JP" sz="2800" b="1">
              <a:latin typeface="Courier New" pitchFamily="49" charset="0"/>
            </a:endParaRPr>
          </a:p>
        </p:txBody>
      </p:sp>
      <p:sp>
        <p:nvSpPr>
          <p:cNvPr id="158724" name="Text Box 4"/>
          <p:cNvSpPr txBox="1">
            <a:spLocks noChangeArrowheads="1"/>
          </p:cNvSpPr>
          <p:nvPr/>
        </p:nvSpPr>
        <p:spPr bwMode="auto">
          <a:xfrm>
            <a:off x="3533775" y="5302250"/>
            <a:ext cx="5314950" cy="1268413"/>
          </a:xfrm>
          <a:prstGeom prst="rect">
            <a:avLst/>
          </a:prstGeom>
          <a:solidFill>
            <a:schemeClr val="accent2"/>
          </a:solidFill>
          <a:ln w="76200">
            <a:solidFill>
              <a:schemeClr val="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ja-JP" altLang="en-US" b="0"/>
              <a:t>ポインタ変数</a:t>
            </a:r>
            <a:r>
              <a:rPr lang="en-US" altLang="ja-JP"/>
              <a:t>p</a:t>
            </a:r>
            <a:r>
              <a:rPr lang="ja-JP" altLang="en-US" b="0"/>
              <a:t>に対して，</a:t>
            </a:r>
          </a:p>
          <a:p>
            <a:pPr>
              <a:spcBef>
                <a:spcPct val="50000"/>
              </a:spcBef>
            </a:pPr>
            <a:r>
              <a:rPr lang="ja-JP" altLang="en-US" b="0"/>
              <a:t>・アドレスをセットするときは，そのまま</a:t>
            </a:r>
            <a:r>
              <a:rPr lang="en-US" altLang="ja-JP"/>
              <a:t>p</a:t>
            </a:r>
          </a:p>
          <a:p>
            <a:pPr>
              <a:spcBef>
                <a:spcPct val="50000"/>
              </a:spcBef>
            </a:pPr>
            <a:r>
              <a:rPr lang="ja-JP" altLang="en-US" b="0"/>
              <a:t>・アドレス</a:t>
            </a:r>
            <a:r>
              <a:rPr lang="en-US" altLang="ja-JP"/>
              <a:t>p</a:t>
            </a:r>
            <a:r>
              <a:rPr lang="ja-JP" altLang="en-US" b="0"/>
              <a:t>の中</a:t>
            </a:r>
            <a:r>
              <a:rPr lang="en-US" altLang="ja-JP" b="0"/>
              <a:t>(</a:t>
            </a:r>
            <a:r>
              <a:rPr lang="ja-JP" altLang="en-US" b="0"/>
              <a:t>内容</a:t>
            </a:r>
            <a:r>
              <a:rPr lang="en-US" altLang="ja-JP" b="0"/>
              <a:t>)</a:t>
            </a:r>
            <a:r>
              <a:rPr lang="ja-JP" altLang="en-US" b="0"/>
              <a:t>を参照したいときは</a:t>
            </a:r>
            <a:r>
              <a:rPr lang="en-US" altLang="ja-JP"/>
              <a:t>(*p)</a:t>
            </a:r>
          </a:p>
        </p:txBody>
      </p:sp>
    </p:spTree>
    <p:extLst>
      <p:ext uri="{BB962C8B-B14F-4D97-AF65-F5344CB8AC3E}">
        <p14:creationId xmlns:p14="http://schemas.microsoft.com/office/powerpoint/2010/main" val="280614455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8A52C-5AC2-4B67-8A0E-1C7AAC87FCC4}" type="slidenum">
              <a:rPr lang="en-US" altLang="ja-JP"/>
              <a:pPr/>
              <a:t>95</a:t>
            </a:fld>
            <a:endParaRPr lang="en-US" altLang="ja-JP"/>
          </a:p>
        </p:txBody>
      </p:sp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ポインタの概念</a:t>
            </a:r>
          </a:p>
        </p:txBody>
      </p:sp>
      <p:sp>
        <p:nvSpPr>
          <p:cNvPr id="43012" name="Text Box 4"/>
          <p:cNvSpPr txBox="1">
            <a:spLocks noChangeArrowheads="1"/>
          </p:cNvSpPr>
          <p:nvPr/>
        </p:nvSpPr>
        <p:spPr bwMode="auto">
          <a:xfrm>
            <a:off x="392113" y="1725613"/>
            <a:ext cx="4805362" cy="4833937"/>
          </a:xfrm>
          <a:prstGeom prst="rect">
            <a:avLst/>
          </a:prstGeom>
          <a:solidFill>
            <a:schemeClr val="accent2"/>
          </a:solidFill>
          <a:ln w="57150">
            <a:solidFill>
              <a:schemeClr val="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75000"/>
              </a:lnSpc>
              <a:spcBef>
                <a:spcPct val="50000"/>
              </a:spcBef>
            </a:pPr>
            <a:r>
              <a:rPr lang="en-US" altLang="ja-JP">
                <a:latin typeface="Courier New" pitchFamily="49" charset="0"/>
                <a:ea typeface="ＭＳ ゴシック" pitchFamily="49" charset="-128"/>
              </a:rPr>
              <a:t>#include &lt;stdio.h&gt;</a:t>
            </a:r>
          </a:p>
          <a:p>
            <a:pPr>
              <a:lnSpc>
                <a:spcPct val="75000"/>
              </a:lnSpc>
              <a:spcBef>
                <a:spcPct val="50000"/>
              </a:spcBef>
            </a:pPr>
            <a:r>
              <a:rPr lang="en-US" altLang="ja-JP">
                <a:latin typeface="Courier New" pitchFamily="49" charset="0"/>
                <a:ea typeface="ＭＳ ゴシック" pitchFamily="49" charset="-128"/>
              </a:rPr>
              <a:t>int main(void)</a:t>
            </a:r>
          </a:p>
          <a:p>
            <a:pPr>
              <a:lnSpc>
                <a:spcPct val="75000"/>
              </a:lnSpc>
              <a:spcBef>
                <a:spcPct val="50000"/>
              </a:spcBef>
            </a:pPr>
            <a:r>
              <a:rPr lang="en-US" altLang="ja-JP">
                <a:latin typeface="Courier New" pitchFamily="49" charset="0"/>
                <a:ea typeface="ＭＳ ゴシック" pitchFamily="49" charset="-128"/>
              </a:rPr>
              <a:t>{</a:t>
            </a:r>
          </a:p>
          <a:p>
            <a:pPr>
              <a:lnSpc>
                <a:spcPct val="75000"/>
              </a:lnSpc>
              <a:spcBef>
                <a:spcPct val="50000"/>
              </a:spcBef>
            </a:pPr>
            <a:r>
              <a:rPr lang="en-US" altLang="ja-JP">
                <a:latin typeface="Courier New" pitchFamily="49" charset="0"/>
                <a:ea typeface="ＭＳ ゴシック" pitchFamily="49" charset="-128"/>
              </a:rPr>
              <a:t>    int a, b, work;</a:t>
            </a:r>
          </a:p>
          <a:p>
            <a:pPr>
              <a:lnSpc>
                <a:spcPct val="75000"/>
              </a:lnSpc>
              <a:spcBef>
                <a:spcPct val="50000"/>
              </a:spcBef>
            </a:pPr>
            <a:r>
              <a:rPr lang="en-US" altLang="ja-JP">
                <a:latin typeface="Courier New" pitchFamily="49" charset="0"/>
                <a:ea typeface="ＭＳ ゴシック" pitchFamily="49" charset="-128"/>
              </a:rPr>
              <a:t>    a = 10; b = 20;</a:t>
            </a:r>
          </a:p>
          <a:p>
            <a:pPr>
              <a:lnSpc>
                <a:spcPct val="75000"/>
              </a:lnSpc>
              <a:spcBef>
                <a:spcPct val="50000"/>
              </a:spcBef>
            </a:pPr>
            <a:r>
              <a:rPr lang="en-US" altLang="ja-JP">
                <a:latin typeface="Courier New" pitchFamily="49" charset="0"/>
                <a:ea typeface="ＭＳ ゴシック" pitchFamily="49" charset="-128"/>
              </a:rPr>
              <a:t>    printf("a=%d, b=%d\n", a, b);</a:t>
            </a:r>
          </a:p>
          <a:p>
            <a:pPr>
              <a:lnSpc>
                <a:spcPct val="75000"/>
              </a:lnSpc>
              <a:spcBef>
                <a:spcPct val="50000"/>
              </a:spcBef>
            </a:pPr>
            <a:endParaRPr lang="en-US" altLang="ja-JP">
              <a:latin typeface="Courier New" pitchFamily="49" charset="0"/>
              <a:ea typeface="ＭＳ ゴシック" pitchFamily="49" charset="-128"/>
            </a:endParaRPr>
          </a:p>
          <a:p>
            <a:pPr>
              <a:lnSpc>
                <a:spcPct val="75000"/>
              </a:lnSpc>
              <a:spcBef>
                <a:spcPct val="50000"/>
              </a:spcBef>
            </a:pPr>
            <a:r>
              <a:rPr lang="en-US" altLang="ja-JP">
                <a:latin typeface="Courier New" pitchFamily="49" charset="0"/>
                <a:ea typeface="ＭＳ ゴシック" pitchFamily="49" charset="-128"/>
              </a:rPr>
              <a:t>    work = a; /* (1) */</a:t>
            </a:r>
          </a:p>
          <a:p>
            <a:pPr>
              <a:lnSpc>
                <a:spcPct val="75000"/>
              </a:lnSpc>
              <a:spcBef>
                <a:spcPct val="50000"/>
              </a:spcBef>
            </a:pPr>
            <a:r>
              <a:rPr lang="en-US" altLang="ja-JP">
                <a:latin typeface="Courier New" pitchFamily="49" charset="0"/>
                <a:ea typeface="ＭＳ ゴシック" pitchFamily="49" charset="-128"/>
              </a:rPr>
              <a:t>    a = b;    /* (2) */</a:t>
            </a:r>
          </a:p>
          <a:p>
            <a:pPr>
              <a:lnSpc>
                <a:spcPct val="75000"/>
              </a:lnSpc>
              <a:spcBef>
                <a:spcPct val="50000"/>
              </a:spcBef>
            </a:pPr>
            <a:r>
              <a:rPr lang="en-US" altLang="ja-JP">
                <a:latin typeface="Courier New" pitchFamily="49" charset="0"/>
                <a:ea typeface="ＭＳ ゴシック" pitchFamily="49" charset="-128"/>
              </a:rPr>
              <a:t>    b = work; /* (3) */</a:t>
            </a:r>
          </a:p>
          <a:p>
            <a:pPr>
              <a:lnSpc>
                <a:spcPct val="75000"/>
              </a:lnSpc>
              <a:spcBef>
                <a:spcPct val="50000"/>
              </a:spcBef>
            </a:pPr>
            <a:endParaRPr lang="en-US" altLang="ja-JP">
              <a:latin typeface="Courier New" pitchFamily="49" charset="0"/>
              <a:ea typeface="ＭＳ ゴシック" pitchFamily="49" charset="-128"/>
            </a:endParaRPr>
          </a:p>
          <a:p>
            <a:pPr>
              <a:lnSpc>
                <a:spcPct val="75000"/>
              </a:lnSpc>
              <a:spcBef>
                <a:spcPct val="50000"/>
              </a:spcBef>
            </a:pPr>
            <a:r>
              <a:rPr lang="en-US" altLang="ja-JP">
                <a:latin typeface="Courier New" pitchFamily="49" charset="0"/>
                <a:ea typeface="ＭＳ ゴシック" pitchFamily="49" charset="-128"/>
              </a:rPr>
              <a:t>    printf("a=%d, b=%d\n", a, b);</a:t>
            </a:r>
          </a:p>
          <a:p>
            <a:pPr>
              <a:lnSpc>
                <a:spcPct val="75000"/>
              </a:lnSpc>
              <a:spcBef>
                <a:spcPct val="50000"/>
              </a:spcBef>
            </a:pPr>
            <a:r>
              <a:rPr lang="en-US" altLang="ja-JP">
                <a:latin typeface="Courier New" pitchFamily="49" charset="0"/>
                <a:ea typeface="ＭＳ ゴシック" pitchFamily="49" charset="-128"/>
              </a:rPr>
              <a:t>    return 0;</a:t>
            </a:r>
          </a:p>
          <a:p>
            <a:pPr>
              <a:lnSpc>
                <a:spcPct val="75000"/>
              </a:lnSpc>
              <a:spcBef>
                <a:spcPct val="50000"/>
              </a:spcBef>
            </a:pPr>
            <a:r>
              <a:rPr lang="en-US" altLang="ja-JP">
                <a:latin typeface="Courier New" pitchFamily="49" charset="0"/>
                <a:ea typeface="ＭＳ ゴシック" pitchFamily="49" charset="-128"/>
              </a:rPr>
              <a:t>}</a:t>
            </a:r>
          </a:p>
        </p:txBody>
      </p:sp>
      <p:sp>
        <p:nvSpPr>
          <p:cNvPr id="43013" name="Rectangle 5"/>
          <p:cNvSpPr>
            <a:spLocks noChangeArrowheads="1"/>
          </p:cNvSpPr>
          <p:nvPr/>
        </p:nvSpPr>
        <p:spPr bwMode="auto">
          <a:xfrm>
            <a:off x="6149975" y="3151188"/>
            <a:ext cx="1828800" cy="6096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43014" name="Line 6"/>
          <p:cNvSpPr>
            <a:spLocks noChangeShapeType="1"/>
          </p:cNvSpPr>
          <p:nvPr/>
        </p:nvSpPr>
        <p:spPr bwMode="auto">
          <a:xfrm>
            <a:off x="7064375" y="3151188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43015" name="Text Box 7"/>
          <p:cNvSpPr txBox="1">
            <a:spLocks noChangeArrowheads="1"/>
          </p:cNvSpPr>
          <p:nvPr/>
        </p:nvSpPr>
        <p:spPr bwMode="auto">
          <a:xfrm>
            <a:off x="6530975" y="2617788"/>
            <a:ext cx="685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ja-JP" sz="2400">
                <a:latin typeface="ＭＳ ゴシック" pitchFamily="49" charset="-128"/>
                <a:ea typeface="ＭＳ ゴシック" pitchFamily="49" charset="-128"/>
              </a:rPr>
              <a:t>a</a:t>
            </a:r>
          </a:p>
        </p:txBody>
      </p:sp>
      <p:sp>
        <p:nvSpPr>
          <p:cNvPr id="43016" name="Text Box 8"/>
          <p:cNvSpPr txBox="1">
            <a:spLocks noChangeArrowheads="1"/>
          </p:cNvSpPr>
          <p:nvPr/>
        </p:nvSpPr>
        <p:spPr bwMode="auto">
          <a:xfrm>
            <a:off x="7445375" y="2617788"/>
            <a:ext cx="609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ja-JP" sz="2400">
                <a:latin typeface="ＭＳ ゴシック" pitchFamily="49" charset="-128"/>
                <a:ea typeface="ＭＳ ゴシック" pitchFamily="49" charset="-128"/>
              </a:rPr>
              <a:t>b</a:t>
            </a:r>
          </a:p>
        </p:txBody>
      </p:sp>
      <p:sp>
        <p:nvSpPr>
          <p:cNvPr id="43017" name="Text Box 9"/>
          <p:cNvSpPr txBox="1">
            <a:spLocks noChangeArrowheads="1"/>
          </p:cNvSpPr>
          <p:nvPr/>
        </p:nvSpPr>
        <p:spPr bwMode="auto">
          <a:xfrm>
            <a:off x="6378575" y="3227388"/>
            <a:ext cx="609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ja-JP" sz="2400">
                <a:latin typeface="ＭＳ ゴシック" pitchFamily="49" charset="-128"/>
                <a:ea typeface="ＭＳ ゴシック" pitchFamily="49" charset="-128"/>
              </a:rPr>
              <a:t>10</a:t>
            </a:r>
          </a:p>
        </p:txBody>
      </p:sp>
      <p:sp>
        <p:nvSpPr>
          <p:cNvPr id="43018" name="Text Box 10"/>
          <p:cNvSpPr txBox="1">
            <a:spLocks noChangeArrowheads="1"/>
          </p:cNvSpPr>
          <p:nvPr/>
        </p:nvSpPr>
        <p:spPr bwMode="auto">
          <a:xfrm>
            <a:off x="7216775" y="3227388"/>
            <a:ext cx="609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ja-JP" sz="2400">
                <a:latin typeface="ＭＳ ゴシック" pitchFamily="49" charset="-128"/>
                <a:ea typeface="ＭＳ ゴシック" pitchFamily="49" charset="-128"/>
              </a:rPr>
              <a:t>20</a:t>
            </a:r>
          </a:p>
        </p:txBody>
      </p:sp>
      <p:sp>
        <p:nvSpPr>
          <p:cNvPr id="43019" name="Text Box 11"/>
          <p:cNvSpPr txBox="1">
            <a:spLocks noChangeArrowheads="1"/>
          </p:cNvSpPr>
          <p:nvPr/>
        </p:nvSpPr>
        <p:spPr bwMode="auto">
          <a:xfrm>
            <a:off x="7978775" y="5056188"/>
            <a:ext cx="914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ja-JP" sz="2400">
                <a:latin typeface="ＭＳ ゴシック" pitchFamily="49" charset="-128"/>
                <a:ea typeface="ＭＳ ゴシック" pitchFamily="49" charset="-128"/>
              </a:rPr>
              <a:t>work</a:t>
            </a:r>
          </a:p>
        </p:txBody>
      </p:sp>
      <p:sp>
        <p:nvSpPr>
          <p:cNvPr id="43022" name="Freeform 14"/>
          <p:cNvSpPr>
            <a:spLocks/>
          </p:cNvSpPr>
          <p:nvPr/>
        </p:nvSpPr>
        <p:spPr bwMode="auto">
          <a:xfrm>
            <a:off x="6657975" y="3684588"/>
            <a:ext cx="635000" cy="1600200"/>
          </a:xfrm>
          <a:custGeom>
            <a:avLst/>
            <a:gdLst>
              <a:gd name="T0" fmla="*/ 16 w 400"/>
              <a:gd name="T1" fmla="*/ 0 h 1008"/>
              <a:gd name="T2" fmla="*/ 16 w 400"/>
              <a:gd name="T3" fmla="*/ 432 h 1008"/>
              <a:gd name="T4" fmla="*/ 64 w 400"/>
              <a:gd name="T5" fmla="*/ 768 h 1008"/>
              <a:gd name="T6" fmla="*/ 400 w 400"/>
              <a:gd name="T7" fmla="*/ 1008 h 10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00" h="1008">
                <a:moveTo>
                  <a:pt x="16" y="0"/>
                </a:moveTo>
                <a:cubicBezTo>
                  <a:pt x="12" y="152"/>
                  <a:pt x="8" y="304"/>
                  <a:pt x="16" y="432"/>
                </a:cubicBezTo>
                <a:cubicBezTo>
                  <a:pt x="24" y="560"/>
                  <a:pt x="0" y="672"/>
                  <a:pt x="64" y="768"/>
                </a:cubicBezTo>
                <a:cubicBezTo>
                  <a:pt x="128" y="864"/>
                  <a:pt x="344" y="968"/>
                  <a:pt x="400" y="1008"/>
                </a:cubicBezTo>
              </a:path>
            </a:pathLst>
          </a:custGeom>
          <a:noFill/>
          <a:ln w="38100" cap="flat" cmpd="sng">
            <a:solidFill>
              <a:schemeClr val="tx1"/>
            </a:solidFill>
            <a:prstDash val="dash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43023" name="Freeform 15"/>
          <p:cNvSpPr>
            <a:spLocks/>
          </p:cNvSpPr>
          <p:nvPr/>
        </p:nvSpPr>
        <p:spPr bwMode="auto">
          <a:xfrm>
            <a:off x="6670675" y="2236788"/>
            <a:ext cx="927100" cy="457200"/>
          </a:xfrm>
          <a:custGeom>
            <a:avLst/>
            <a:gdLst>
              <a:gd name="T0" fmla="*/ 584 w 584"/>
              <a:gd name="T1" fmla="*/ 240 h 288"/>
              <a:gd name="T2" fmla="*/ 536 w 584"/>
              <a:gd name="T3" fmla="*/ 48 h 288"/>
              <a:gd name="T4" fmla="*/ 296 w 584"/>
              <a:gd name="T5" fmla="*/ 0 h 288"/>
              <a:gd name="T6" fmla="*/ 56 w 584"/>
              <a:gd name="T7" fmla="*/ 48 h 288"/>
              <a:gd name="T8" fmla="*/ 8 w 584"/>
              <a:gd name="T9" fmla="*/ 192 h 288"/>
              <a:gd name="T10" fmla="*/ 8 w 584"/>
              <a:gd name="T11" fmla="*/ 288 h 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84" h="288">
                <a:moveTo>
                  <a:pt x="584" y="240"/>
                </a:moveTo>
                <a:cubicBezTo>
                  <a:pt x="584" y="164"/>
                  <a:pt x="584" y="88"/>
                  <a:pt x="536" y="48"/>
                </a:cubicBezTo>
                <a:cubicBezTo>
                  <a:pt x="488" y="8"/>
                  <a:pt x="376" y="0"/>
                  <a:pt x="296" y="0"/>
                </a:cubicBezTo>
                <a:cubicBezTo>
                  <a:pt x="216" y="0"/>
                  <a:pt x="104" y="16"/>
                  <a:pt x="56" y="48"/>
                </a:cubicBezTo>
                <a:cubicBezTo>
                  <a:pt x="8" y="80"/>
                  <a:pt x="16" y="152"/>
                  <a:pt x="8" y="192"/>
                </a:cubicBezTo>
                <a:cubicBezTo>
                  <a:pt x="0" y="232"/>
                  <a:pt x="4" y="260"/>
                  <a:pt x="8" y="288"/>
                </a:cubicBezTo>
              </a:path>
            </a:pathLst>
          </a:custGeom>
          <a:noFill/>
          <a:ln w="38100" cap="flat" cmpd="sng">
            <a:solidFill>
              <a:schemeClr val="tx1"/>
            </a:solidFill>
            <a:prstDash val="dash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43024" name="Line 16"/>
          <p:cNvSpPr>
            <a:spLocks noChangeShapeType="1"/>
          </p:cNvSpPr>
          <p:nvPr/>
        </p:nvSpPr>
        <p:spPr bwMode="auto">
          <a:xfrm flipV="1">
            <a:off x="7521575" y="3608388"/>
            <a:ext cx="0" cy="1676400"/>
          </a:xfrm>
          <a:prstGeom prst="line">
            <a:avLst/>
          </a:prstGeom>
          <a:noFill/>
          <a:ln w="38100">
            <a:solidFill>
              <a:schemeClr val="tx1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43025" name="Text Box 17"/>
          <p:cNvSpPr txBox="1">
            <a:spLocks noChangeArrowheads="1"/>
          </p:cNvSpPr>
          <p:nvPr/>
        </p:nvSpPr>
        <p:spPr bwMode="auto">
          <a:xfrm>
            <a:off x="5997575" y="4446588"/>
            <a:ext cx="76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ja-JP" sz="2400">
                <a:latin typeface="ＭＳ ゴシック" pitchFamily="49" charset="-128"/>
                <a:ea typeface="ＭＳ ゴシック" pitchFamily="49" charset="-128"/>
              </a:rPr>
              <a:t>(1)</a:t>
            </a:r>
          </a:p>
        </p:txBody>
      </p:sp>
      <p:sp>
        <p:nvSpPr>
          <p:cNvPr id="43026" name="Text Box 18"/>
          <p:cNvSpPr txBox="1">
            <a:spLocks noChangeArrowheads="1"/>
          </p:cNvSpPr>
          <p:nvPr/>
        </p:nvSpPr>
        <p:spPr bwMode="auto">
          <a:xfrm>
            <a:off x="7597775" y="2236788"/>
            <a:ext cx="9001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ja-JP" sz="2400">
                <a:latin typeface="ＭＳ ゴシック" pitchFamily="49" charset="-128"/>
                <a:ea typeface="ＭＳ ゴシック" pitchFamily="49" charset="-128"/>
              </a:rPr>
              <a:t>(2)</a:t>
            </a:r>
          </a:p>
        </p:txBody>
      </p:sp>
      <p:sp>
        <p:nvSpPr>
          <p:cNvPr id="43027" name="Text Box 19"/>
          <p:cNvSpPr txBox="1">
            <a:spLocks noChangeArrowheads="1"/>
          </p:cNvSpPr>
          <p:nvPr/>
        </p:nvSpPr>
        <p:spPr bwMode="auto">
          <a:xfrm>
            <a:off x="7521575" y="4294188"/>
            <a:ext cx="76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ja-JP" sz="2400">
                <a:latin typeface="ＭＳ ゴシック" pitchFamily="49" charset="-128"/>
                <a:ea typeface="ＭＳ ゴシック" pitchFamily="49" charset="-128"/>
              </a:rPr>
              <a:t>(3)</a:t>
            </a:r>
          </a:p>
        </p:txBody>
      </p:sp>
      <p:sp>
        <p:nvSpPr>
          <p:cNvPr id="43028" name="Rectangle 20"/>
          <p:cNvSpPr>
            <a:spLocks noChangeArrowheads="1"/>
          </p:cNvSpPr>
          <p:nvPr/>
        </p:nvSpPr>
        <p:spPr bwMode="auto">
          <a:xfrm>
            <a:off x="6911975" y="5056188"/>
            <a:ext cx="9906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43029" name="Text Box 21"/>
          <p:cNvSpPr txBox="1">
            <a:spLocks noChangeArrowheads="1"/>
          </p:cNvSpPr>
          <p:nvPr/>
        </p:nvSpPr>
        <p:spPr bwMode="auto">
          <a:xfrm>
            <a:off x="7051675" y="5197475"/>
            <a:ext cx="69532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ja-JP" sz="2400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43030" name="Text Box 22"/>
          <p:cNvSpPr txBox="1">
            <a:spLocks noChangeArrowheads="1"/>
          </p:cNvSpPr>
          <p:nvPr/>
        </p:nvSpPr>
        <p:spPr bwMode="auto">
          <a:xfrm>
            <a:off x="6280150" y="3235325"/>
            <a:ext cx="695325" cy="46166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ja-JP" sz="2400">
                <a:solidFill>
                  <a:srgbClr val="FF0000"/>
                </a:solidFill>
              </a:rPr>
              <a:t>20</a:t>
            </a:r>
          </a:p>
        </p:txBody>
      </p:sp>
      <p:sp>
        <p:nvSpPr>
          <p:cNvPr id="43031" name="Text Box 23"/>
          <p:cNvSpPr txBox="1">
            <a:spLocks noChangeArrowheads="1"/>
          </p:cNvSpPr>
          <p:nvPr/>
        </p:nvSpPr>
        <p:spPr bwMode="auto">
          <a:xfrm>
            <a:off x="7196138" y="3236913"/>
            <a:ext cx="695325" cy="46166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ja-JP" sz="2400">
                <a:solidFill>
                  <a:srgbClr val="FF0000"/>
                </a:solidFill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3106568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3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3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3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029" grpId="0"/>
      <p:bldP spid="43030" grpId="0" animBg="1"/>
      <p:bldP spid="43031" grpId="0" animBg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A7A19-1D12-4BA3-A06B-0DA9702F9720}" type="slidenum">
              <a:rPr lang="en-US" altLang="ja-JP"/>
              <a:pPr/>
              <a:t>96</a:t>
            </a:fld>
            <a:endParaRPr lang="en-US" altLang="ja-JP"/>
          </a:p>
        </p:txBody>
      </p:sp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ポインタの概念</a:t>
            </a:r>
          </a:p>
        </p:txBody>
      </p:sp>
      <p:sp>
        <p:nvSpPr>
          <p:cNvPr id="51205" name="Rectangle 5"/>
          <p:cNvSpPr>
            <a:spLocks noChangeArrowheads="1"/>
          </p:cNvSpPr>
          <p:nvPr/>
        </p:nvSpPr>
        <p:spPr bwMode="auto">
          <a:xfrm>
            <a:off x="5940425" y="2098675"/>
            <a:ext cx="1828800" cy="6096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51206" name="Line 6"/>
          <p:cNvSpPr>
            <a:spLocks noChangeShapeType="1"/>
          </p:cNvSpPr>
          <p:nvPr/>
        </p:nvSpPr>
        <p:spPr bwMode="auto">
          <a:xfrm>
            <a:off x="6854825" y="2098675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51207" name="Text Box 7"/>
          <p:cNvSpPr txBox="1">
            <a:spLocks noChangeArrowheads="1"/>
          </p:cNvSpPr>
          <p:nvPr/>
        </p:nvSpPr>
        <p:spPr bwMode="auto">
          <a:xfrm>
            <a:off x="6099175" y="1565275"/>
            <a:ext cx="685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ja-JP" sz="2400">
                <a:latin typeface="ＭＳ ゴシック" pitchFamily="49" charset="-128"/>
                <a:ea typeface="ＭＳ ゴシック" pitchFamily="49" charset="-128"/>
              </a:rPr>
              <a:t>a</a:t>
            </a:r>
          </a:p>
        </p:txBody>
      </p:sp>
      <p:sp>
        <p:nvSpPr>
          <p:cNvPr id="51208" name="Text Box 8"/>
          <p:cNvSpPr txBox="1">
            <a:spLocks noChangeArrowheads="1"/>
          </p:cNvSpPr>
          <p:nvPr/>
        </p:nvSpPr>
        <p:spPr bwMode="auto">
          <a:xfrm>
            <a:off x="7013575" y="1565275"/>
            <a:ext cx="609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ja-JP" sz="2400">
                <a:latin typeface="ＭＳ ゴシック" pitchFamily="49" charset="-128"/>
                <a:ea typeface="ＭＳ ゴシック" pitchFamily="49" charset="-128"/>
              </a:rPr>
              <a:t>b</a:t>
            </a:r>
          </a:p>
        </p:txBody>
      </p:sp>
      <p:sp>
        <p:nvSpPr>
          <p:cNvPr id="51209" name="Text Box 9"/>
          <p:cNvSpPr txBox="1">
            <a:spLocks noChangeArrowheads="1"/>
          </p:cNvSpPr>
          <p:nvPr/>
        </p:nvSpPr>
        <p:spPr bwMode="auto">
          <a:xfrm>
            <a:off x="6169025" y="2174875"/>
            <a:ext cx="609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ja-JP" sz="2400">
                <a:latin typeface="ＭＳ ゴシック" pitchFamily="49" charset="-128"/>
                <a:ea typeface="ＭＳ ゴシック" pitchFamily="49" charset="-128"/>
              </a:rPr>
              <a:t>10</a:t>
            </a:r>
          </a:p>
        </p:txBody>
      </p:sp>
      <p:sp>
        <p:nvSpPr>
          <p:cNvPr id="51210" name="Text Box 10"/>
          <p:cNvSpPr txBox="1">
            <a:spLocks noChangeArrowheads="1"/>
          </p:cNvSpPr>
          <p:nvPr/>
        </p:nvSpPr>
        <p:spPr bwMode="auto">
          <a:xfrm>
            <a:off x="7007225" y="2174875"/>
            <a:ext cx="609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ja-JP" sz="2400">
                <a:latin typeface="ＭＳ ゴシック" pitchFamily="49" charset="-128"/>
                <a:ea typeface="ＭＳ ゴシック" pitchFamily="49" charset="-128"/>
              </a:rPr>
              <a:t>20</a:t>
            </a:r>
          </a:p>
        </p:txBody>
      </p:sp>
      <p:grpSp>
        <p:nvGrpSpPr>
          <p:cNvPr id="51214" name="Group 14"/>
          <p:cNvGrpSpPr>
            <a:grpSpLocks/>
          </p:cNvGrpSpPr>
          <p:nvPr/>
        </p:nvGrpSpPr>
        <p:grpSpPr bwMode="auto">
          <a:xfrm>
            <a:off x="6381750" y="3989388"/>
            <a:ext cx="914400" cy="1600200"/>
            <a:chOff x="3744" y="1488"/>
            <a:chExt cx="576" cy="1008"/>
          </a:xfrm>
        </p:grpSpPr>
        <p:sp>
          <p:nvSpPr>
            <p:cNvPr id="51215" name="Rectangle 15"/>
            <p:cNvSpPr>
              <a:spLocks noChangeArrowheads="1"/>
            </p:cNvSpPr>
            <p:nvPr/>
          </p:nvSpPr>
          <p:spPr bwMode="auto">
            <a:xfrm>
              <a:off x="3744" y="1488"/>
              <a:ext cx="576" cy="100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  <p:sp>
          <p:nvSpPr>
            <p:cNvPr id="51216" name="Line 16"/>
            <p:cNvSpPr>
              <a:spLocks noChangeShapeType="1"/>
            </p:cNvSpPr>
            <p:nvPr/>
          </p:nvSpPr>
          <p:spPr bwMode="auto">
            <a:xfrm>
              <a:off x="3744" y="1824"/>
              <a:ext cx="57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51217" name="Line 17"/>
            <p:cNvSpPr>
              <a:spLocks noChangeShapeType="1"/>
            </p:cNvSpPr>
            <p:nvPr/>
          </p:nvSpPr>
          <p:spPr bwMode="auto">
            <a:xfrm>
              <a:off x="3744" y="2160"/>
              <a:ext cx="57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</p:grpSp>
      <p:sp>
        <p:nvSpPr>
          <p:cNvPr id="51218" name="Text Box 18"/>
          <p:cNvSpPr txBox="1">
            <a:spLocks noChangeArrowheads="1"/>
          </p:cNvSpPr>
          <p:nvPr/>
        </p:nvSpPr>
        <p:spPr bwMode="auto">
          <a:xfrm>
            <a:off x="7981950" y="4446588"/>
            <a:ext cx="457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ja-JP" sz="2400">
                <a:latin typeface="ＭＳ ゴシック" pitchFamily="49" charset="-128"/>
                <a:ea typeface="ＭＳ ゴシック" pitchFamily="49" charset="-128"/>
              </a:rPr>
              <a:t>p</a:t>
            </a:r>
          </a:p>
        </p:txBody>
      </p:sp>
      <p:sp>
        <p:nvSpPr>
          <p:cNvPr id="51219" name="Text Box 19"/>
          <p:cNvSpPr txBox="1">
            <a:spLocks noChangeArrowheads="1"/>
          </p:cNvSpPr>
          <p:nvPr/>
        </p:nvSpPr>
        <p:spPr bwMode="auto">
          <a:xfrm>
            <a:off x="7981950" y="5056188"/>
            <a:ext cx="457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ja-JP" sz="2400">
                <a:latin typeface="ＭＳ ゴシック" pitchFamily="49" charset="-128"/>
                <a:ea typeface="ＭＳ ゴシック" pitchFamily="49" charset="-128"/>
              </a:rPr>
              <a:t>q</a:t>
            </a:r>
          </a:p>
        </p:txBody>
      </p:sp>
      <p:sp>
        <p:nvSpPr>
          <p:cNvPr id="51220" name="Text Box 20"/>
          <p:cNvSpPr txBox="1">
            <a:spLocks noChangeArrowheads="1"/>
          </p:cNvSpPr>
          <p:nvPr/>
        </p:nvSpPr>
        <p:spPr bwMode="auto">
          <a:xfrm>
            <a:off x="7905750" y="3989388"/>
            <a:ext cx="914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ja-JP" sz="2400">
                <a:latin typeface="ＭＳ ゴシック" pitchFamily="49" charset="-128"/>
                <a:ea typeface="ＭＳ ゴシック" pitchFamily="49" charset="-128"/>
              </a:rPr>
              <a:t>work</a:t>
            </a:r>
          </a:p>
        </p:txBody>
      </p:sp>
      <p:sp>
        <p:nvSpPr>
          <p:cNvPr id="51221" name="Text Box 21"/>
          <p:cNvSpPr txBox="1">
            <a:spLocks noChangeArrowheads="1"/>
          </p:cNvSpPr>
          <p:nvPr/>
        </p:nvSpPr>
        <p:spPr bwMode="auto">
          <a:xfrm>
            <a:off x="5238750" y="4141788"/>
            <a:ext cx="76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ja-JP" sz="2400">
                <a:latin typeface="ＭＳ ゴシック" pitchFamily="49" charset="-128"/>
                <a:ea typeface="ＭＳ ゴシック" pitchFamily="49" charset="-128"/>
              </a:rPr>
              <a:t>(1)</a:t>
            </a:r>
          </a:p>
        </p:txBody>
      </p:sp>
      <p:sp>
        <p:nvSpPr>
          <p:cNvPr id="51222" name="Text Box 22"/>
          <p:cNvSpPr txBox="1">
            <a:spLocks noChangeArrowheads="1"/>
          </p:cNvSpPr>
          <p:nvPr/>
        </p:nvSpPr>
        <p:spPr bwMode="auto">
          <a:xfrm>
            <a:off x="5238750" y="4979988"/>
            <a:ext cx="7080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ja-JP" sz="2400">
                <a:latin typeface="ＭＳ ゴシック" pitchFamily="49" charset="-128"/>
                <a:ea typeface="ＭＳ ゴシック" pitchFamily="49" charset="-128"/>
              </a:rPr>
              <a:t>(2)</a:t>
            </a:r>
          </a:p>
        </p:txBody>
      </p:sp>
      <p:sp>
        <p:nvSpPr>
          <p:cNvPr id="51223" name="Text Box 23"/>
          <p:cNvSpPr txBox="1">
            <a:spLocks noChangeArrowheads="1"/>
          </p:cNvSpPr>
          <p:nvPr/>
        </p:nvSpPr>
        <p:spPr bwMode="auto">
          <a:xfrm>
            <a:off x="7219950" y="4522788"/>
            <a:ext cx="76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ja-JP" sz="2400">
                <a:latin typeface="ＭＳ ゴシック" pitchFamily="49" charset="-128"/>
                <a:ea typeface="ＭＳ ゴシック" pitchFamily="49" charset="-128"/>
              </a:rPr>
              <a:t>(3)</a:t>
            </a:r>
          </a:p>
        </p:txBody>
      </p:sp>
      <p:sp>
        <p:nvSpPr>
          <p:cNvPr id="51224" name="Text Box 24"/>
          <p:cNvSpPr txBox="1">
            <a:spLocks noChangeArrowheads="1"/>
          </p:cNvSpPr>
          <p:nvPr/>
        </p:nvSpPr>
        <p:spPr bwMode="auto">
          <a:xfrm>
            <a:off x="6521450" y="4579938"/>
            <a:ext cx="609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ja-JP" sz="2400">
                <a:latin typeface="ＭＳ ゴシック" pitchFamily="49" charset="-128"/>
                <a:ea typeface="ＭＳ ゴシック" pitchFamily="49" charset="-128"/>
              </a:rPr>
              <a:t>10</a:t>
            </a:r>
          </a:p>
        </p:txBody>
      </p:sp>
      <p:sp>
        <p:nvSpPr>
          <p:cNvPr id="51225" name="Text Box 25"/>
          <p:cNvSpPr txBox="1">
            <a:spLocks noChangeArrowheads="1"/>
          </p:cNvSpPr>
          <p:nvPr/>
        </p:nvSpPr>
        <p:spPr bwMode="auto">
          <a:xfrm>
            <a:off x="6523038" y="5132388"/>
            <a:ext cx="609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ja-JP" sz="2400">
                <a:latin typeface="ＭＳ ゴシック" pitchFamily="49" charset="-128"/>
                <a:ea typeface="ＭＳ ゴシック" pitchFamily="49" charset="-128"/>
              </a:rPr>
              <a:t>20</a:t>
            </a:r>
          </a:p>
        </p:txBody>
      </p:sp>
      <p:sp>
        <p:nvSpPr>
          <p:cNvPr id="51226" name="Freeform 26"/>
          <p:cNvSpPr>
            <a:spLocks/>
          </p:cNvSpPr>
          <p:nvPr/>
        </p:nvSpPr>
        <p:spPr bwMode="auto">
          <a:xfrm>
            <a:off x="6000750" y="4217988"/>
            <a:ext cx="304800" cy="457200"/>
          </a:xfrm>
          <a:custGeom>
            <a:avLst/>
            <a:gdLst>
              <a:gd name="T0" fmla="*/ 192 w 192"/>
              <a:gd name="T1" fmla="*/ 288 h 288"/>
              <a:gd name="T2" fmla="*/ 96 w 192"/>
              <a:gd name="T3" fmla="*/ 288 h 288"/>
              <a:gd name="T4" fmla="*/ 0 w 192"/>
              <a:gd name="T5" fmla="*/ 240 h 288"/>
              <a:gd name="T6" fmla="*/ 0 w 192"/>
              <a:gd name="T7" fmla="*/ 96 h 288"/>
              <a:gd name="T8" fmla="*/ 96 w 192"/>
              <a:gd name="T9" fmla="*/ 0 h 288"/>
              <a:gd name="T10" fmla="*/ 192 w 192"/>
              <a:gd name="T11" fmla="*/ 0 h 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92" h="288">
                <a:moveTo>
                  <a:pt x="192" y="288"/>
                </a:moveTo>
                <a:lnTo>
                  <a:pt x="96" y="288"/>
                </a:lnTo>
                <a:lnTo>
                  <a:pt x="0" y="240"/>
                </a:lnTo>
                <a:lnTo>
                  <a:pt x="0" y="96"/>
                </a:lnTo>
                <a:lnTo>
                  <a:pt x="96" y="0"/>
                </a:lnTo>
                <a:lnTo>
                  <a:pt x="192" y="0"/>
                </a:lnTo>
              </a:path>
            </a:pathLst>
          </a:custGeom>
          <a:noFill/>
          <a:ln w="38100" cap="flat" cmpd="sng">
            <a:solidFill>
              <a:schemeClr val="tx1"/>
            </a:solidFill>
            <a:prstDash val="dash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51227" name="Freeform 27"/>
          <p:cNvSpPr>
            <a:spLocks/>
          </p:cNvSpPr>
          <p:nvPr/>
        </p:nvSpPr>
        <p:spPr bwMode="auto">
          <a:xfrm>
            <a:off x="6000750" y="4903788"/>
            <a:ext cx="304800" cy="457200"/>
          </a:xfrm>
          <a:custGeom>
            <a:avLst/>
            <a:gdLst>
              <a:gd name="T0" fmla="*/ 192 w 192"/>
              <a:gd name="T1" fmla="*/ 288 h 288"/>
              <a:gd name="T2" fmla="*/ 96 w 192"/>
              <a:gd name="T3" fmla="*/ 288 h 288"/>
              <a:gd name="T4" fmla="*/ 0 w 192"/>
              <a:gd name="T5" fmla="*/ 240 h 288"/>
              <a:gd name="T6" fmla="*/ 0 w 192"/>
              <a:gd name="T7" fmla="*/ 96 h 288"/>
              <a:gd name="T8" fmla="*/ 96 w 192"/>
              <a:gd name="T9" fmla="*/ 0 h 288"/>
              <a:gd name="T10" fmla="*/ 192 w 192"/>
              <a:gd name="T11" fmla="*/ 0 h 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92" h="288">
                <a:moveTo>
                  <a:pt x="192" y="288"/>
                </a:moveTo>
                <a:lnTo>
                  <a:pt x="96" y="288"/>
                </a:lnTo>
                <a:lnTo>
                  <a:pt x="0" y="240"/>
                </a:lnTo>
                <a:lnTo>
                  <a:pt x="0" y="96"/>
                </a:lnTo>
                <a:lnTo>
                  <a:pt x="96" y="0"/>
                </a:lnTo>
                <a:lnTo>
                  <a:pt x="192" y="0"/>
                </a:lnTo>
              </a:path>
            </a:pathLst>
          </a:custGeom>
          <a:noFill/>
          <a:ln w="38100" cap="flat" cmpd="sng">
            <a:solidFill>
              <a:schemeClr val="tx1"/>
            </a:solidFill>
            <a:prstDash val="dash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51228" name="Freeform 28"/>
          <p:cNvSpPr>
            <a:spLocks/>
          </p:cNvSpPr>
          <p:nvPr/>
        </p:nvSpPr>
        <p:spPr bwMode="auto">
          <a:xfrm>
            <a:off x="7448550" y="4141788"/>
            <a:ext cx="381000" cy="1219200"/>
          </a:xfrm>
          <a:custGeom>
            <a:avLst/>
            <a:gdLst>
              <a:gd name="T0" fmla="*/ 0 w 192"/>
              <a:gd name="T1" fmla="*/ 0 h 720"/>
              <a:gd name="T2" fmla="*/ 192 w 192"/>
              <a:gd name="T3" fmla="*/ 48 h 720"/>
              <a:gd name="T4" fmla="*/ 192 w 192"/>
              <a:gd name="T5" fmla="*/ 672 h 720"/>
              <a:gd name="T6" fmla="*/ 48 w 192"/>
              <a:gd name="T7" fmla="*/ 720 h 7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92" h="720">
                <a:moveTo>
                  <a:pt x="0" y="0"/>
                </a:moveTo>
                <a:lnTo>
                  <a:pt x="192" y="48"/>
                </a:lnTo>
                <a:lnTo>
                  <a:pt x="192" y="672"/>
                </a:lnTo>
                <a:lnTo>
                  <a:pt x="48" y="720"/>
                </a:lnTo>
              </a:path>
            </a:pathLst>
          </a:custGeom>
          <a:noFill/>
          <a:ln w="38100" cap="flat" cmpd="sng">
            <a:solidFill>
              <a:schemeClr val="tx1"/>
            </a:solidFill>
            <a:prstDash val="dash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51230" name="Text Box 30"/>
          <p:cNvSpPr txBox="1">
            <a:spLocks noChangeArrowheads="1"/>
          </p:cNvSpPr>
          <p:nvPr/>
        </p:nvSpPr>
        <p:spPr bwMode="auto">
          <a:xfrm>
            <a:off x="6475413" y="4074790"/>
            <a:ext cx="69532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ja-JP" sz="2400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51231" name="Text Box 31"/>
          <p:cNvSpPr txBox="1">
            <a:spLocks noChangeArrowheads="1"/>
          </p:cNvSpPr>
          <p:nvPr/>
        </p:nvSpPr>
        <p:spPr bwMode="auto">
          <a:xfrm>
            <a:off x="6475413" y="4536753"/>
            <a:ext cx="695325" cy="46166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ja-JP" sz="2400">
                <a:solidFill>
                  <a:srgbClr val="FF0000"/>
                </a:solidFill>
              </a:rPr>
              <a:t>20</a:t>
            </a:r>
          </a:p>
        </p:txBody>
      </p:sp>
      <p:sp>
        <p:nvSpPr>
          <p:cNvPr id="51232" name="Text Box 32"/>
          <p:cNvSpPr txBox="1">
            <a:spLocks noChangeArrowheads="1"/>
          </p:cNvSpPr>
          <p:nvPr/>
        </p:nvSpPr>
        <p:spPr bwMode="auto">
          <a:xfrm>
            <a:off x="6477000" y="5105078"/>
            <a:ext cx="695325" cy="46166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ja-JP" sz="240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51235" name="Text Box 35"/>
          <p:cNvSpPr txBox="1">
            <a:spLocks noChangeArrowheads="1"/>
          </p:cNvSpPr>
          <p:nvPr/>
        </p:nvSpPr>
        <p:spPr bwMode="auto">
          <a:xfrm>
            <a:off x="547688" y="1428750"/>
            <a:ext cx="4635500" cy="5165725"/>
          </a:xfrm>
          <a:prstGeom prst="rect">
            <a:avLst/>
          </a:prstGeom>
          <a:solidFill>
            <a:schemeClr val="accent2"/>
          </a:solidFill>
          <a:ln w="57150">
            <a:solidFill>
              <a:schemeClr val="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en-US" altLang="ja-JP" dirty="0">
                <a:latin typeface="Courier New" pitchFamily="49" charset="0"/>
                <a:ea typeface="ＭＳ ゴシック" pitchFamily="49" charset="-128"/>
              </a:rPr>
              <a:t>#include &lt;</a:t>
            </a:r>
            <a:r>
              <a:rPr lang="en-US" altLang="ja-JP" dirty="0" err="1">
                <a:latin typeface="Courier New" pitchFamily="49" charset="0"/>
                <a:ea typeface="ＭＳ ゴシック" pitchFamily="49" charset="-128"/>
              </a:rPr>
              <a:t>stdio.h</a:t>
            </a:r>
            <a:r>
              <a:rPr lang="en-US" altLang="ja-JP" dirty="0">
                <a:latin typeface="Courier New" pitchFamily="49" charset="0"/>
                <a:ea typeface="ＭＳ ゴシック" pitchFamily="49" charset="-128"/>
              </a:rPr>
              <a:t>&gt;</a:t>
            </a:r>
          </a:p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en-US" altLang="ja-JP" dirty="0">
                <a:latin typeface="Courier New" pitchFamily="49" charset="0"/>
                <a:ea typeface="ＭＳ ゴシック" pitchFamily="49" charset="-128"/>
              </a:rPr>
              <a:t>void swap(</a:t>
            </a:r>
            <a:r>
              <a:rPr lang="en-US" altLang="ja-JP" dirty="0" err="1">
                <a:latin typeface="Courier New" pitchFamily="49" charset="0"/>
                <a:ea typeface="ＭＳ ゴシック" pitchFamily="49" charset="-128"/>
              </a:rPr>
              <a:t>int</a:t>
            </a:r>
            <a:r>
              <a:rPr lang="en-US" altLang="ja-JP" dirty="0">
                <a:latin typeface="Courier New" pitchFamily="49" charset="0"/>
                <a:ea typeface="ＭＳ ゴシック" pitchFamily="49" charset="-128"/>
              </a:rPr>
              <a:t> p, </a:t>
            </a:r>
            <a:r>
              <a:rPr lang="en-US" altLang="ja-JP" dirty="0" err="1">
                <a:latin typeface="Courier New" pitchFamily="49" charset="0"/>
                <a:ea typeface="ＭＳ ゴシック" pitchFamily="49" charset="-128"/>
              </a:rPr>
              <a:t>int</a:t>
            </a:r>
            <a:r>
              <a:rPr lang="en-US" altLang="ja-JP" dirty="0">
                <a:latin typeface="Courier New" pitchFamily="49" charset="0"/>
                <a:ea typeface="ＭＳ ゴシック" pitchFamily="49" charset="-128"/>
              </a:rPr>
              <a:t> q);</a:t>
            </a:r>
          </a:p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en-US" altLang="ja-JP" dirty="0" err="1">
                <a:latin typeface="Courier New" pitchFamily="49" charset="0"/>
                <a:ea typeface="ＭＳ ゴシック" pitchFamily="49" charset="-128"/>
              </a:rPr>
              <a:t>int</a:t>
            </a:r>
            <a:r>
              <a:rPr lang="en-US" altLang="ja-JP" dirty="0">
                <a:latin typeface="Courier New" pitchFamily="49" charset="0"/>
                <a:ea typeface="ＭＳ ゴシック" pitchFamily="49" charset="-128"/>
              </a:rPr>
              <a:t> main(void)</a:t>
            </a:r>
          </a:p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en-US" altLang="ja-JP" dirty="0">
                <a:latin typeface="Courier New" pitchFamily="49" charset="0"/>
                <a:ea typeface="ＭＳ ゴシック" pitchFamily="49" charset="-128"/>
              </a:rPr>
              <a:t>{</a:t>
            </a:r>
          </a:p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en-US" altLang="ja-JP" dirty="0">
                <a:latin typeface="Courier New" pitchFamily="49" charset="0"/>
                <a:ea typeface="ＭＳ ゴシック" pitchFamily="49" charset="-128"/>
              </a:rPr>
              <a:t>  </a:t>
            </a:r>
            <a:r>
              <a:rPr lang="en-US" altLang="ja-JP" dirty="0" err="1">
                <a:latin typeface="Courier New" pitchFamily="49" charset="0"/>
                <a:ea typeface="ＭＳ ゴシック" pitchFamily="49" charset="-128"/>
              </a:rPr>
              <a:t>int</a:t>
            </a:r>
            <a:r>
              <a:rPr lang="en-US" altLang="ja-JP" dirty="0">
                <a:latin typeface="Courier New" pitchFamily="49" charset="0"/>
                <a:ea typeface="ＭＳ ゴシック" pitchFamily="49" charset="-128"/>
              </a:rPr>
              <a:t> a=10, b=20;</a:t>
            </a:r>
          </a:p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en-US" altLang="ja-JP" dirty="0">
                <a:latin typeface="Courier New" pitchFamily="49" charset="0"/>
                <a:ea typeface="ＭＳ ゴシック" pitchFamily="49" charset="-128"/>
              </a:rPr>
              <a:t>  swap(a, b);</a:t>
            </a:r>
          </a:p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en-US" altLang="ja-JP" dirty="0">
                <a:latin typeface="Courier New" pitchFamily="49" charset="0"/>
                <a:ea typeface="ＭＳ ゴシック" pitchFamily="49" charset="-128"/>
              </a:rPr>
              <a:t>  </a:t>
            </a:r>
            <a:r>
              <a:rPr lang="en-US" altLang="ja-JP" dirty="0" err="1">
                <a:latin typeface="Courier New" pitchFamily="49" charset="0"/>
                <a:ea typeface="ＭＳ ゴシック" pitchFamily="49" charset="-128"/>
              </a:rPr>
              <a:t>printf</a:t>
            </a:r>
            <a:r>
              <a:rPr lang="en-US" altLang="ja-JP" dirty="0">
                <a:latin typeface="Courier New" pitchFamily="49" charset="0"/>
                <a:ea typeface="ＭＳ ゴシック" pitchFamily="49" charset="-128"/>
              </a:rPr>
              <a:t>("a=%d, b=%d\n", a, b);</a:t>
            </a:r>
          </a:p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en-US" altLang="ja-JP" dirty="0">
                <a:latin typeface="Courier New" pitchFamily="49" charset="0"/>
                <a:ea typeface="ＭＳ ゴシック" pitchFamily="49" charset="-128"/>
              </a:rPr>
              <a:t>  return 0;</a:t>
            </a:r>
          </a:p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en-US" altLang="ja-JP" dirty="0">
                <a:latin typeface="Courier New" pitchFamily="49" charset="0"/>
                <a:ea typeface="ＭＳ ゴシック" pitchFamily="49" charset="-128"/>
              </a:rPr>
              <a:t>}</a:t>
            </a:r>
          </a:p>
          <a:p>
            <a:pPr>
              <a:lnSpc>
                <a:spcPct val="60000"/>
              </a:lnSpc>
              <a:spcBef>
                <a:spcPct val="50000"/>
              </a:spcBef>
            </a:pPr>
            <a:endParaRPr lang="en-US" altLang="ja-JP" dirty="0">
              <a:latin typeface="Courier New" pitchFamily="49" charset="0"/>
              <a:ea typeface="ＭＳ ゴシック" pitchFamily="49" charset="-128"/>
            </a:endParaRPr>
          </a:p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en-US" altLang="ja-JP" dirty="0">
                <a:latin typeface="Courier New" pitchFamily="49" charset="0"/>
                <a:ea typeface="ＭＳ ゴシック" pitchFamily="49" charset="-128"/>
              </a:rPr>
              <a:t>void swap(</a:t>
            </a:r>
            <a:r>
              <a:rPr lang="en-US" altLang="ja-JP" dirty="0" err="1">
                <a:latin typeface="Courier New" pitchFamily="49" charset="0"/>
                <a:ea typeface="ＭＳ ゴシック" pitchFamily="49" charset="-128"/>
              </a:rPr>
              <a:t>int</a:t>
            </a:r>
            <a:r>
              <a:rPr lang="en-US" altLang="ja-JP" dirty="0">
                <a:latin typeface="Courier New" pitchFamily="49" charset="0"/>
                <a:ea typeface="ＭＳ ゴシック" pitchFamily="49" charset="-128"/>
              </a:rPr>
              <a:t> p, </a:t>
            </a:r>
            <a:r>
              <a:rPr lang="en-US" altLang="ja-JP" dirty="0" err="1">
                <a:latin typeface="Courier New" pitchFamily="49" charset="0"/>
                <a:ea typeface="ＭＳ ゴシック" pitchFamily="49" charset="-128"/>
              </a:rPr>
              <a:t>int</a:t>
            </a:r>
            <a:r>
              <a:rPr lang="en-US" altLang="ja-JP" dirty="0">
                <a:latin typeface="Courier New" pitchFamily="49" charset="0"/>
                <a:ea typeface="ＭＳ ゴシック" pitchFamily="49" charset="-128"/>
              </a:rPr>
              <a:t> q) </a:t>
            </a:r>
          </a:p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en-US" altLang="ja-JP" dirty="0">
                <a:latin typeface="Courier New" pitchFamily="49" charset="0"/>
                <a:ea typeface="ＭＳ ゴシック" pitchFamily="49" charset="-128"/>
              </a:rPr>
              <a:t>{</a:t>
            </a:r>
          </a:p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en-US" altLang="ja-JP" dirty="0">
                <a:latin typeface="Courier New" pitchFamily="49" charset="0"/>
                <a:ea typeface="ＭＳ ゴシック" pitchFamily="49" charset="-128"/>
              </a:rPr>
              <a:t>  </a:t>
            </a:r>
            <a:r>
              <a:rPr lang="en-US" altLang="ja-JP" dirty="0" err="1">
                <a:latin typeface="Courier New" pitchFamily="49" charset="0"/>
                <a:ea typeface="ＭＳ ゴシック" pitchFamily="49" charset="-128"/>
              </a:rPr>
              <a:t>int</a:t>
            </a:r>
            <a:r>
              <a:rPr lang="en-US" altLang="ja-JP" dirty="0">
                <a:latin typeface="Courier New" pitchFamily="49" charset="0"/>
                <a:ea typeface="ＭＳ ゴシック" pitchFamily="49" charset="-128"/>
              </a:rPr>
              <a:t> work;</a:t>
            </a:r>
          </a:p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en-US" altLang="ja-JP" dirty="0">
                <a:latin typeface="Courier New" pitchFamily="49" charset="0"/>
                <a:ea typeface="ＭＳ ゴシック" pitchFamily="49" charset="-128"/>
              </a:rPr>
              <a:t>  work=p;    /* (1) */</a:t>
            </a:r>
          </a:p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en-US" altLang="ja-JP" dirty="0">
                <a:latin typeface="Courier New" pitchFamily="49" charset="0"/>
                <a:ea typeface="ＭＳ ゴシック" pitchFamily="49" charset="-128"/>
              </a:rPr>
              <a:t>  p=q;       /* (2) */</a:t>
            </a:r>
          </a:p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en-US" altLang="ja-JP" dirty="0">
                <a:latin typeface="Courier New" pitchFamily="49" charset="0"/>
                <a:ea typeface="ＭＳ ゴシック" pitchFamily="49" charset="-128"/>
              </a:rPr>
              <a:t>  q=work;    /* (3) */               </a:t>
            </a:r>
          </a:p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en-US" altLang="ja-JP" dirty="0">
                <a:latin typeface="Courier New" pitchFamily="49" charset="0"/>
                <a:ea typeface="ＭＳ ゴシック" pitchFamily="49" charset="-128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555743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1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1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1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30" grpId="0"/>
      <p:bldP spid="51231" grpId="0" animBg="1"/>
      <p:bldP spid="51232" grpId="0" animBg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EA218-3C3C-4CE3-98DF-13E9C6B4BDC2}" type="slidenum">
              <a:rPr lang="en-US" altLang="ja-JP"/>
              <a:pPr/>
              <a:t>97</a:t>
            </a:fld>
            <a:endParaRPr lang="en-US" altLang="ja-JP"/>
          </a:p>
        </p:txBody>
      </p:sp>
      <p:sp>
        <p:nvSpPr>
          <p:cNvPr id="54305" name="Text Box 33"/>
          <p:cNvSpPr txBox="1">
            <a:spLocks noChangeArrowheads="1"/>
          </p:cNvSpPr>
          <p:nvPr/>
        </p:nvSpPr>
        <p:spPr bwMode="auto">
          <a:xfrm>
            <a:off x="547688" y="1428750"/>
            <a:ext cx="4635500" cy="5165725"/>
          </a:xfrm>
          <a:prstGeom prst="rect">
            <a:avLst/>
          </a:prstGeom>
          <a:solidFill>
            <a:schemeClr val="accent2"/>
          </a:solidFill>
          <a:ln w="57150">
            <a:solidFill>
              <a:schemeClr val="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en-US" altLang="ja-JP">
                <a:latin typeface="Courier New" pitchFamily="49" charset="0"/>
                <a:ea typeface="ＭＳ ゴシック" pitchFamily="49" charset="-128"/>
              </a:rPr>
              <a:t>#include &lt;stdio.h&gt;</a:t>
            </a:r>
          </a:p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en-US" altLang="ja-JP">
                <a:latin typeface="Courier New" pitchFamily="49" charset="0"/>
                <a:ea typeface="ＭＳ ゴシック" pitchFamily="49" charset="-128"/>
              </a:rPr>
              <a:t>void swap(int p, int q);</a:t>
            </a:r>
          </a:p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en-US" altLang="ja-JP">
                <a:latin typeface="Courier New" pitchFamily="49" charset="0"/>
                <a:ea typeface="ＭＳ ゴシック" pitchFamily="49" charset="-128"/>
              </a:rPr>
              <a:t>int main(void)</a:t>
            </a:r>
          </a:p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en-US" altLang="ja-JP">
                <a:latin typeface="Courier New" pitchFamily="49" charset="0"/>
                <a:ea typeface="ＭＳ ゴシック" pitchFamily="49" charset="-128"/>
              </a:rPr>
              <a:t>{</a:t>
            </a:r>
          </a:p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en-US" altLang="ja-JP">
                <a:latin typeface="Courier New" pitchFamily="49" charset="0"/>
                <a:ea typeface="ＭＳ ゴシック" pitchFamily="49" charset="-128"/>
              </a:rPr>
              <a:t>  int a=10, b=20;</a:t>
            </a:r>
          </a:p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en-US" altLang="ja-JP">
                <a:latin typeface="Courier New" pitchFamily="49" charset="0"/>
                <a:ea typeface="ＭＳ ゴシック" pitchFamily="49" charset="-128"/>
              </a:rPr>
              <a:t>  swap(a, b);</a:t>
            </a:r>
          </a:p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en-US" altLang="ja-JP">
                <a:latin typeface="Courier New" pitchFamily="49" charset="0"/>
                <a:ea typeface="ＭＳ ゴシック" pitchFamily="49" charset="-128"/>
              </a:rPr>
              <a:t>  printf("a=%d, b=%d\n", a, b);</a:t>
            </a:r>
          </a:p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en-US" altLang="ja-JP">
                <a:latin typeface="Courier New" pitchFamily="49" charset="0"/>
                <a:ea typeface="ＭＳ ゴシック" pitchFamily="49" charset="-128"/>
              </a:rPr>
              <a:t>  return 0;</a:t>
            </a:r>
          </a:p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en-US" altLang="ja-JP">
                <a:latin typeface="Courier New" pitchFamily="49" charset="0"/>
                <a:ea typeface="ＭＳ ゴシック" pitchFamily="49" charset="-128"/>
              </a:rPr>
              <a:t>}</a:t>
            </a:r>
          </a:p>
          <a:p>
            <a:pPr>
              <a:lnSpc>
                <a:spcPct val="60000"/>
              </a:lnSpc>
              <a:spcBef>
                <a:spcPct val="50000"/>
              </a:spcBef>
            </a:pPr>
            <a:endParaRPr lang="en-US" altLang="ja-JP">
              <a:latin typeface="Courier New" pitchFamily="49" charset="0"/>
              <a:ea typeface="ＭＳ ゴシック" pitchFamily="49" charset="-128"/>
            </a:endParaRPr>
          </a:p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en-US" altLang="ja-JP">
                <a:latin typeface="Courier New" pitchFamily="49" charset="0"/>
                <a:ea typeface="ＭＳ ゴシック" pitchFamily="49" charset="-128"/>
              </a:rPr>
              <a:t>void swap(int p, int q) </a:t>
            </a:r>
          </a:p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en-US" altLang="ja-JP">
                <a:latin typeface="Courier New" pitchFamily="49" charset="0"/>
                <a:ea typeface="ＭＳ ゴシック" pitchFamily="49" charset="-128"/>
              </a:rPr>
              <a:t>{</a:t>
            </a:r>
          </a:p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en-US" altLang="ja-JP">
                <a:latin typeface="Courier New" pitchFamily="49" charset="0"/>
                <a:ea typeface="ＭＳ ゴシック" pitchFamily="49" charset="-128"/>
              </a:rPr>
              <a:t>  int work;</a:t>
            </a:r>
          </a:p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en-US" altLang="ja-JP">
                <a:latin typeface="Courier New" pitchFamily="49" charset="0"/>
                <a:ea typeface="ＭＳ ゴシック" pitchFamily="49" charset="-128"/>
              </a:rPr>
              <a:t>  work=p;    /* (1) */</a:t>
            </a:r>
          </a:p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en-US" altLang="ja-JP">
                <a:latin typeface="Courier New" pitchFamily="49" charset="0"/>
                <a:ea typeface="ＭＳ ゴシック" pitchFamily="49" charset="-128"/>
              </a:rPr>
              <a:t>  p=q;       /* (2) */</a:t>
            </a:r>
          </a:p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en-US" altLang="ja-JP">
                <a:latin typeface="Courier New" pitchFamily="49" charset="0"/>
                <a:ea typeface="ＭＳ ゴシック" pitchFamily="49" charset="-128"/>
              </a:rPr>
              <a:t>  q=work;    /* (3) */               </a:t>
            </a:r>
          </a:p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en-US" altLang="ja-JP">
                <a:latin typeface="Courier New" pitchFamily="49" charset="0"/>
                <a:ea typeface="ＭＳ ゴシック" pitchFamily="49" charset="-128"/>
              </a:rPr>
              <a:t>}</a:t>
            </a:r>
          </a:p>
        </p:txBody>
      </p:sp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ポインタの概念</a:t>
            </a:r>
          </a:p>
        </p:txBody>
      </p:sp>
      <p:sp>
        <p:nvSpPr>
          <p:cNvPr id="54276" name="Rectangle 4"/>
          <p:cNvSpPr>
            <a:spLocks noChangeArrowheads="1"/>
          </p:cNvSpPr>
          <p:nvPr/>
        </p:nvSpPr>
        <p:spPr bwMode="auto">
          <a:xfrm>
            <a:off x="5940425" y="2098675"/>
            <a:ext cx="1828800" cy="6096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54277" name="Line 5"/>
          <p:cNvSpPr>
            <a:spLocks noChangeShapeType="1"/>
          </p:cNvSpPr>
          <p:nvPr/>
        </p:nvSpPr>
        <p:spPr bwMode="auto">
          <a:xfrm>
            <a:off x="6854825" y="2098675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54278" name="Text Box 6"/>
          <p:cNvSpPr txBox="1">
            <a:spLocks noChangeArrowheads="1"/>
          </p:cNvSpPr>
          <p:nvPr/>
        </p:nvSpPr>
        <p:spPr bwMode="auto">
          <a:xfrm>
            <a:off x="6099175" y="1565275"/>
            <a:ext cx="685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ja-JP" sz="2400">
                <a:latin typeface="ＭＳ ゴシック" pitchFamily="49" charset="-128"/>
                <a:ea typeface="ＭＳ ゴシック" pitchFamily="49" charset="-128"/>
              </a:rPr>
              <a:t>a</a:t>
            </a:r>
          </a:p>
        </p:txBody>
      </p:sp>
      <p:sp>
        <p:nvSpPr>
          <p:cNvPr id="54279" name="Text Box 7"/>
          <p:cNvSpPr txBox="1">
            <a:spLocks noChangeArrowheads="1"/>
          </p:cNvSpPr>
          <p:nvPr/>
        </p:nvSpPr>
        <p:spPr bwMode="auto">
          <a:xfrm>
            <a:off x="7013575" y="1565275"/>
            <a:ext cx="609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ja-JP" sz="2400">
                <a:latin typeface="ＭＳ ゴシック" pitchFamily="49" charset="-128"/>
                <a:ea typeface="ＭＳ ゴシック" pitchFamily="49" charset="-128"/>
              </a:rPr>
              <a:t>b</a:t>
            </a:r>
          </a:p>
        </p:txBody>
      </p:sp>
      <p:sp>
        <p:nvSpPr>
          <p:cNvPr id="54280" name="Text Box 8"/>
          <p:cNvSpPr txBox="1">
            <a:spLocks noChangeArrowheads="1"/>
          </p:cNvSpPr>
          <p:nvPr/>
        </p:nvSpPr>
        <p:spPr bwMode="auto">
          <a:xfrm>
            <a:off x="6169025" y="2174875"/>
            <a:ext cx="609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ja-JP" sz="2400">
                <a:latin typeface="ＭＳ ゴシック" pitchFamily="49" charset="-128"/>
                <a:ea typeface="ＭＳ ゴシック" pitchFamily="49" charset="-128"/>
              </a:rPr>
              <a:t>10</a:t>
            </a:r>
          </a:p>
        </p:txBody>
      </p:sp>
      <p:sp>
        <p:nvSpPr>
          <p:cNvPr id="54281" name="Text Box 9"/>
          <p:cNvSpPr txBox="1">
            <a:spLocks noChangeArrowheads="1"/>
          </p:cNvSpPr>
          <p:nvPr/>
        </p:nvSpPr>
        <p:spPr bwMode="auto">
          <a:xfrm>
            <a:off x="7007225" y="2174875"/>
            <a:ext cx="609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ja-JP" sz="2400">
                <a:latin typeface="ＭＳ ゴシック" pitchFamily="49" charset="-128"/>
                <a:ea typeface="ＭＳ ゴシック" pitchFamily="49" charset="-128"/>
              </a:rPr>
              <a:t>20</a:t>
            </a:r>
          </a:p>
        </p:txBody>
      </p:sp>
      <p:grpSp>
        <p:nvGrpSpPr>
          <p:cNvPr id="54284" name="Group 12"/>
          <p:cNvGrpSpPr>
            <a:grpSpLocks/>
          </p:cNvGrpSpPr>
          <p:nvPr/>
        </p:nvGrpSpPr>
        <p:grpSpPr bwMode="auto">
          <a:xfrm>
            <a:off x="6381750" y="3989388"/>
            <a:ext cx="914400" cy="1600200"/>
            <a:chOff x="3744" y="1488"/>
            <a:chExt cx="576" cy="1008"/>
          </a:xfrm>
        </p:grpSpPr>
        <p:sp>
          <p:nvSpPr>
            <p:cNvPr id="54285" name="Rectangle 13"/>
            <p:cNvSpPr>
              <a:spLocks noChangeArrowheads="1"/>
            </p:cNvSpPr>
            <p:nvPr/>
          </p:nvSpPr>
          <p:spPr bwMode="auto">
            <a:xfrm>
              <a:off x="3744" y="1488"/>
              <a:ext cx="576" cy="100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  <p:sp>
          <p:nvSpPr>
            <p:cNvPr id="54286" name="Line 14"/>
            <p:cNvSpPr>
              <a:spLocks noChangeShapeType="1"/>
            </p:cNvSpPr>
            <p:nvPr/>
          </p:nvSpPr>
          <p:spPr bwMode="auto">
            <a:xfrm>
              <a:off x="3744" y="1824"/>
              <a:ext cx="57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54287" name="Line 15"/>
            <p:cNvSpPr>
              <a:spLocks noChangeShapeType="1"/>
            </p:cNvSpPr>
            <p:nvPr/>
          </p:nvSpPr>
          <p:spPr bwMode="auto">
            <a:xfrm>
              <a:off x="3744" y="2160"/>
              <a:ext cx="57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</p:grpSp>
      <p:sp>
        <p:nvSpPr>
          <p:cNvPr id="54288" name="Text Box 16"/>
          <p:cNvSpPr txBox="1">
            <a:spLocks noChangeArrowheads="1"/>
          </p:cNvSpPr>
          <p:nvPr/>
        </p:nvSpPr>
        <p:spPr bwMode="auto">
          <a:xfrm>
            <a:off x="7981950" y="4446588"/>
            <a:ext cx="457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ja-JP" sz="2400">
                <a:latin typeface="ＭＳ ゴシック" pitchFamily="49" charset="-128"/>
                <a:ea typeface="ＭＳ ゴシック" pitchFamily="49" charset="-128"/>
              </a:rPr>
              <a:t>p</a:t>
            </a:r>
          </a:p>
        </p:txBody>
      </p:sp>
      <p:sp>
        <p:nvSpPr>
          <p:cNvPr id="54289" name="Text Box 17"/>
          <p:cNvSpPr txBox="1">
            <a:spLocks noChangeArrowheads="1"/>
          </p:cNvSpPr>
          <p:nvPr/>
        </p:nvSpPr>
        <p:spPr bwMode="auto">
          <a:xfrm>
            <a:off x="7981950" y="5056188"/>
            <a:ext cx="457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ja-JP" sz="2400">
                <a:latin typeface="ＭＳ ゴシック" pitchFamily="49" charset="-128"/>
                <a:ea typeface="ＭＳ ゴシック" pitchFamily="49" charset="-128"/>
              </a:rPr>
              <a:t>q</a:t>
            </a:r>
          </a:p>
        </p:txBody>
      </p:sp>
      <p:sp>
        <p:nvSpPr>
          <p:cNvPr id="54290" name="Text Box 18"/>
          <p:cNvSpPr txBox="1">
            <a:spLocks noChangeArrowheads="1"/>
          </p:cNvSpPr>
          <p:nvPr/>
        </p:nvSpPr>
        <p:spPr bwMode="auto">
          <a:xfrm>
            <a:off x="7905750" y="3989388"/>
            <a:ext cx="914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ja-JP" sz="2400">
                <a:latin typeface="ＭＳ ゴシック" pitchFamily="49" charset="-128"/>
                <a:ea typeface="ＭＳ ゴシック" pitchFamily="49" charset="-128"/>
              </a:rPr>
              <a:t>work</a:t>
            </a:r>
          </a:p>
        </p:txBody>
      </p:sp>
      <p:sp>
        <p:nvSpPr>
          <p:cNvPr id="54291" name="Text Box 19"/>
          <p:cNvSpPr txBox="1">
            <a:spLocks noChangeArrowheads="1"/>
          </p:cNvSpPr>
          <p:nvPr/>
        </p:nvSpPr>
        <p:spPr bwMode="auto">
          <a:xfrm>
            <a:off x="5238750" y="4141788"/>
            <a:ext cx="76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ja-JP" sz="2400">
                <a:latin typeface="ＭＳ ゴシック" pitchFamily="49" charset="-128"/>
                <a:ea typeface="ＭＳ ゴシック" pitchFamily="49" charset="-128"/>
              </a:rPr>
              <a:t>(1)</a:t>
            </a:r>
          </a:p>
        </p:txBody>
      </p:sp>
      <p:sp>
        <p:nvSpPr>
          <p:cNvPr id="54292" name="Text Box 20"/>
          <p:cNvSpPr txBox="1">
            <a:spLocks noChangeArrowheads="1"/>
          </p:cNvSpPr>
          <p:nvPr/>
        </p:nvSpPr>
        <p:spPr bwMode="auto">
          <a:xfrm>
            <a:off x="5238750" y="4979988"/>
            <a:ext cx="7080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ja-JP" sz="2400">
                <a:latin typeface="ＭＳ ゴシック" pitchFamily="49" charset="-128"/>
                <a:ea typeface="ＭＳ ゴシック" pitchFamily="49" charset="-128"/>
              </a:rPr>
              <a:t>(2)</a:t>
            </a:r>
          </a:p>
        </p:txBody>
      </p:sp>
      <p:sp>
        <p:nvSpPr>
          <p:cNvPr id="54293" name="Text Box 21"/>
          <p:cNvSpPr txBox="1">
            <a:spLocks noChangeArrowheads="1"/>
          </p:cNvSpPr>
          <p:nvPr/>
        </p:nvSpPr>
        <p:spPr bwMode="auto">
          <a:xfrm>
            <a:off x="7219950" y="4522788"/>
            <a:ext cx="76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ja-JP" sz="2400">
                <a:latin typeface="ＭＳ ゴシック" pitchFamily="49" charset="-128"/>
                <a:ea typeface="ＭＳ ゴシック" pitchFamily="49" charset="-128"/>
              </a:rPr>
              <a:t>(3)</a:t>
            </a:r>
          </a:p>
        </p:txBody>
      </p:sp>
      <p:sp>
        <p:nvSpPr>
          <p:cNvPr id="54294" name="Text Box 22"/>
          <p:cNvSpPr txBox="1">
            <a:spLocks noChangeArrowheads="1"/>
          </p:cNvSpPr>
          <p:nvPr/>
        </p:nvSpPr>
        <p:spPr bwMode="auto">
          <a:xfrm>
            <a:off x="6572250" y="4522788"/>
            <a:ext cx="609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ja-JP" sz="2400">
                <a:latin typeface="ＭＳ ゴシック" pitchFamily="49" charset="-128"/>
                <a:ea typeface="ＭＳ ゴシック" pitchFamily="49" charset="-128"/>
              </a:rPr>
              <a:t>10</a:t>
            </a:r>
          </a:p>
        </p:txBody>
      </p:sp>
      <p:sp>
        <p:nvSpPr>
          <p:cNvPr id="54295" name="Text Box 23"/>
          <p:cNvSpPr txBox="1">
            <a:spLocks noChangeArrowheads="1"/>
          </p:cNvSpPr>
          <p:nvPr/>
        </p:nvSpPr>
        <p:spPr bwMode="auto">
          <a:xfrm>
            <a:off x="6572250" y="5132388"/>
            <a:ext cx="609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ja-JP" sz="2400">
                <a:latin typeface="ＭＳ ゴシック" pitchFamily="49" charset="-128"/>
                <a:ea typeface="ＭＳ ゴシック" pitchFamily="49" charset="-128"/>
              </a:rPr>
              <a:t>20</a:t>
            </a:r>
          </a:p>
        </p:txBody>
      </p:sp>
      <p:sp>
        <p:nvSpPr>
          <p:cNvPr id="54296" name="Freeform 24"/>
          <p:cNvSpPr>
            <a:spLocks/>
          </p:cNvSpPr>
          <p:nvPr/>
        </p:nvSpPr>
        <p:spPr bwMode="auto">
          <a:xfrm>
            <a:off x="6000750" y="4217988"/>
            <a:ext cx="304800" cy="457200"/>
          </a:xfrm>
          <a:custGeom>
            <a:avLst/>
            <a:gdLst>
              <a:gd name="T0" fmla="*/ 192 w 192"/>
              <a:gd name="T1" fmla="*/ 288 h 288"/>
              <a:gd name="T2" fmla="*/ 96 w 192"/>
              <a:gd name="T3" fmla="*/ 288 h 288"/>
              <a:gd name="T4" fmla="*/ 0 w 192"/>
              <a:gd name="T5" fmla="*/ 240 h 288"/>
              <a:gd name="T6" fmla="*/ 0 w 192"/>
              <a:gd name="T7" fmla="*/ 96 h 288"/>
              <a:gd name="T8" fmla="*/ 96 w 192"/>
              <a:gd name="T9" fmla="*/ 0 h 288"/>
              <a:gd name="T10" fmla="*/ 192 w 192"/>
              <a:gd name="T11" fmla="*/ 0 h 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92" h="288">
                <a:moveTo>
                  <a:pt x="192" y="288"/>
                </a:moveTo>
                <a:lnTo>
                  <a:pt x="96" y="288"/>
                </a:lnTo>
                <a:lnTo>
                  <a:pt x="0" y="240"/>
                </a:lnTo>
                <a:lnTo>
                  <a:pt x="0" y="96"/>
                </a:lnTo>
                <a:lnTo>
                  <a:pt x="96" y="0"/>
                </a:lnTo>
                <a:lnTo>
                  <a:pt x="192" y="0"/>
                </a:lnTo>
              </a:path>
            </a:pathLst>
          </a:custGeom>
          <a:noFill/>
          <a:ln w="38100" cap="flat" cmpd="sng">
            <a:solidFill>
              <a:schemeClr val="tx1"/>
            </a:solidFill>
            <a:prstDash val="dash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54297" name="Freeform 25"/>
          <p:cNvSpPr>
            <a:spLocks/>
          </p:cNvSpPr>
          <p:nvPr/>
        </p:nvSpPr>
        <p:spPr bwMode="auto">
          <a:xfrm>
            <a:off x="6000750" y="4903788"/>
            <a:ext cx="304800" cy="457200"/>
          </a:xfrm>
          <a:custGeom>
            <a:avLst/>
            <a:gdLst>
              <a:gd name="T0" fmla="*/ 192 w 192"/>
              <a:gd name="T1" fmla="*/ 288 h 288"/>
              <a:gd name="T2" fmla="*/ 96 w 192"/>
              <a:gd name="T3" fmla="*/ 288 h 288"/>
              <a:gd name="T4" fmla="*/ 0 w 192"/>
              <a:gd name="T5" fmla="*/ 240 h 288"/>
              <a:gd name="T6" fmla="*/ 0 w 192"/>
              <a:gd name="T7" fmla="*/ 96 h 288"/>
              <a:gd name="T8" fmla="*/ 96 w 192"/>
              <a:gd name="T9" fmla="*/ 0 h 288"/>
              <a:gd name="T10" fmla="*/ 192 w 192"/>
              <a:gd name="T11" fmla="*/ 0 h 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92" h="288">
                <a:moveTo>
                  <a:pt x="192" y="288"/>
                </a:moveTo>
                <a:lnTo>
                  <a:pt x="96" y="288"/>
                </a:lnTo>
                <a:lnTo>
                  <a:pt x="0" y="240"/>
                </a:lnTo>
                <a:lnTo>
                  <a:pt x="0" y="96"/>
                </a:lnTo>
                <a:lnTo>
                  <a:pt x="96" y="0"/>
                </a:lnTo>
                <a:lnTo>
                  <a:pt x="192" y="0"/>
                </a:lnTo>
              </a:path>
            </a:pathLst>
          </a:custGeom>
          <a:noFill/>
          <a:ln w="38100" cap="flat" cmpd="sng">
            <a:solidFill>
              <a:schemeClr val="tx1"/>
            </a:solidFill>
            <a:prstDash val="dash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54298" name="Freeform 26"/>
          <p:cNvSpPr>
            <a:spLocks/>
          </p:cNvSpPr>
          <p:nvPr/>
        </p:nvSpPr>
        <p:spPr bwMode="auto">
          <a:xfrm>
            <a:off x="7448550" y="4141788"/>
            <a:ext cx="381000" cy="1219200"/>
          </a:xfrm>
          <a:custGeom>
            <a:avLst/>
            <a:gdLst>
              <a:gd name="T0" fmla="*/ 0 w 192"/>
              <a:gd name="T1" fmla="*/ 0 h 720"/>
              <a:gd name="T2" fmla="*/ 192 w 192"/>
              <a:gd name="T3" fmla="*/ 48 h 720"/>
              <a:gd name="T4" fmla="*/ 192 w 192"/>
              <a:gd name="T5" fmla="*/ 672 h 720"/>
              <a:gd name="T6" fmla="*/ 48 w 192"/>
              <a:gd name="T7" fmla="*/ 720 h 7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92" h="720">
                <a:moveTo>
                  <a:pt x="0" y="0"/>
                </a:moveTo>
                <a:lnTo>
                  <a:pt x="192" y="48"/>
                </a:lnTo>
                <a:lnTo>
                  <a:pt x="192" y="672"/>
                </a:lnTo>
                <a:lnTo>
                  <a:pt x="48" y="720"/>
                </a:lnTo>
              </a:path>
            </a:pathLst>
          </a:custGeom>
          <a:noFill/>
          <a:ln w="38100" cap="flat" cmpd="sng">
            <a:solidFill>
              <a:schemeClr val="tx1"/>
            </a:solidFill>
            <a:prstDash val="dash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grpSp>
        <p:nvGrpSpPr>
          <p:cNvPr id="54299" name="Group 27"/>
          <p:cNvGrpSpPr>
            <a:grpSpLocks/>
          </p:cNvGrpSpPr>
          <p:nvPr/>
        </p:nvGrpSpPr>
        <p:grpSpPr bwMode="auto">
          <a:xfrm rot="-1625211">
            <a:off x="2362200" y="2819400"/>
            <a:ext cx="3733800" cy="914400"/>
            <a:chOff x="1392" y="1248"/>
            <a:chExt cx="2016" cy="528"/>
          </a:xfrm>
        </p:grpSpPr>
        <p:sp>
          <p:nvSpPr>
            <p:cNvPr id="54300" name="AutoShape 28"/>
            <p:cNvSpPr>
              <a:spLocks noChangeArrowheads="1"/>
            </p:cNvSpPr>
            <p:nvPr/>
          </p:nvSpPr>
          <p:spPr bwMode="auto">
            <a:xfrm>
              <a:off x="1392" y="1248"/>
              <a:ext cx="1920" cy="528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9525">
              <a:solidFill>
                <a:srgbClr val="FF0000"/>
              </a:solidFill>
              <a:round/>
              <a:headEnd/>
              <a:tailEnd/>
            </a:ln>
            <a:effectLst>
              <a:outerShdw dist="107763" dir="2700000" algn="ctr" rotWithShape="0">
                <a:srgbClr val="FF0000"/>
              </a:outerShdw>
            </a:effectLst>
          </p:spPr>
          <p:txBody>
            <a:bodyPr wrap="none" anchor="ctr"/>
            <a:lstStyle/>
            <a:p>
              <a:endParaRPr lang="ja-JP" altLang="en-US"/>
            </a:p>
          </p:txBody>
        </p:sp>
        <p:sp>
          <p:nvSpPr>
            <p:cNvPr id="54301" name="Text Box 29"/>
            <p:cNvSpPr txBox="1">
              <a:spLocks noChangeArrowheads="1"/>
            </p:cNvSpPr>
            <p:nvPr/>
          </p:nvSpPr>
          <p:spPr bwMode="auto">
            <a:xfrm>
              <a:off x="1536" y="1344"/>
              <a:ext cx="1872" cy="2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ja-JP" sz="2400">
                  <a:solidFill>
                    <a:srgbClr val="FF0000"/>
                  </a:solidFill>
                  <a:latin typeface="ＭＳ ゴシック" pitchFamily="49" charset="-128"/>
                  <a:ea typeface="ＭＳ ゴシック" pitchFamily="49" charset="-128"/>
                </a:rPr>
                <a:t>Swap</a:t>
              </a:r>
              <a:r>
                <a:rPr lang="ja-JP" altLang="en-US" sz="2400">
                  <a:solidFill>
                    <a:srgbClr val="FF0000"/>
                  </a:solidFill>
                  <a:latin typeface="ＭＳ ゴシック" pitchFamily="49" charset="-128"/>
                  <a:ea typeface="ＭＳ ゴシック" pitchFamily="49" charset="-128"/>
                </a:rPr>
                <a:t>にならない</a:t>
              </a:r>
              <a:r>
                <a:rPr lang="en-US" altLang="ja-JP" sz="2400">
                  <a:solidFill>
                    <a:srgbClr val="FF0000"/>
                  </a:solidFill>
                  <a:latin typeface="ＭＳ ゴシック" pitchFamily="49" charset="-128"/>
                  <a:ea typeface="ＭＳ ゴシック" pitchFamily="49" charset="-128"/>
                </a:rPr>
                <a:t>!!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0869254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75253-9C94-4A11-85D5-3805C3C23777}" type="slidenum">
              <a:rPr lang="en-US" altLang="ja-JP"/>
              <a:pPr/>
              <a:t>98</a:t>
            </a:fld>
            <a:endParaRPr lang="en-US" altLang="ja-JP"/>
          </a:p>
        </p:txBody>
      </p:sp>
      <p:sp>
        <p:nvSpPr>
          <p:cNvPr id="53338" name="Text Box 90"/>
          <p:cNvSpPr txBox="1">
            <a:spLocks noChangeArrowheads="1"/>
          </p:cNvSpPr>
          <p:nvPr/>
        </p:nvSpPr>
        <p:spPr bwMode="auto">
          <a:xfrm>
            <a:off x="547688" y="1428750"/>
            <a:ext cx="4725987" cy="5165725"/>
          </a:xfrm>
          <a:prstGeom prst="rect">
            <a:avLst/>
          </a:prstGeom>
          <a:solidFill>
            <a:schemeClr val="accent2"/>
          </a:solidFill>
          <a:ln w="57150">
            <a:solidFill>
              <a:schemeClr val="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en-US" altLang="ja-JP">
                <a:latin typeface="Courier New" pitchFamily="49" charset="0"/>
                <a:ea typeface="ＭＳ ゴシック" pitchFamily="49" charset="-128"/>
              </a:rPr>
              <a:t>#include &lt;stdio.h&gt;</a:t>
            </a:r>
          </a:p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en-US" altLang="ja-JP">
                <a:latin typeface="Courier New" pitchFamily="49" charset="0"/>
                <a:ea typeface="ＭＳ ゴシック" pitchFamily="49" charset="-128"/>
              </a:rPr>
              <a:t>void swap(int *p, int *q);</a:t>
            </a:r>
          </a:p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en-US" altLang="ja-JP">
                <a:latin typeface="Courier New" pitchFamily="49" charset="0"/>
                <a:ea typeface="ＭＳ ゴシック" pitchFamily="49" charset="-128"/>
              </a:rPr>
              <a:t>int main(void)</a:t>
            </a:r>
          </a:p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en-US" altLang="ja-JP">
                <a:latin typeface="Courier New" pitchFamily="49" charset="0"/>
                <a:ea typeface="ＭＳ ゴシック" pitchFamily="49" charset="-128"/>
              </a:rPr>
              <a:t>{</a:t>
            </a:r>
          </a:p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en-US" altLang="ja-JP">
                <a:latin typeface="Courier New" pitchFamily="49" charset="0"/>
                <a:ea typeface="ＭＳ ゴシック" pitchFamily="49" charset="-128"/>
              </a:rPr>
              <a:t>  int a=10, b=20;</a:t>
            </a:r>
          </a:p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en-US" altLang="ja-JP">
                <a:latin typeface="Courier New" pitchFamily="49" charset="0"/>
                <a:ea typeface="ＭＳ ゴシック" pitchFamily="49" charset="-128"/>
              </a:rPr>
              <a:t>  swap(&amp;a, &amp;b);</a:t>
            </a:r>
          </a:p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en-US" altLang="ja-JP">
                <a:latin typeface="Courier New" pitchFamily="49" charset="0"/>
                <a:ea typeface="ＭＳ ゴシック" pitchFamily="49" charset="-128"/>
              </a:rPr>
              <a:t>  printf("a=%d, b=%d\n", a, b);</a:t>
            </a:r>
          </a:p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en-US" altLang="ja-JP">
                <a:latin typeface="Courier New" pitchFamily="49" charset="0"/>
                <a:ea typeface="ＭＳ ゴシック" pitchFamily="49" charset="-128"/>
              </a:rPr>
              <a:t>  return 0;</a:t>
            </a:r>
          </a:p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en-US" altLang="ja-JP">
                <a:latin typeface="Courier New" pitchFamily="49" charset="0"/>
                <a:ea typeface="ＭＳ ゴシック" pitchFamily="49" charset="-128"/>
              </a:rPr>
              <a:t>}</a:t>
            </a:r>
          </a:p>
          <a:p>
            <a:pPr>
              <a:lnSpc>
                <a:spcPct val="60000"/>
              </a:lnSpc>
              <a:spcBef>
                <a:spcPct val="50000"/>
              </a:spcBef>
            </a:pPr>
            <a:endParaRPr lang="en-US" altLang="ja-JP">
              <a:latin typeface="Courier New" pitchFamily="49" charset="0"/>
              <a:ea typeface="ＭＳ ゴシック" pitchFamily="49" charset="-128"/>
            </a:endParaRPr>
          </a:p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en-US" altLang="ja-JP">
                <a:latin typeface="Courier New" pitchFamily="49" charset="0"/>
                <a:ea typeface="ＭＳ ゴシック" pitchFamily="49" charset="-128"/>
              </a:rPr>
              <a:t>void swap(int *p, int *q) </a:t>
            </a:r>
          </a:p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en-US" altLang="ja-JP">
                <a:latin typeface="Courier New" pitchFamily="49" charset="0"/>
                <a:ea typeface="ＭＳ ゴシック" pitchFamily="49" charset="-128"/>
              </a:rPr>
              <a:t>{</a:t>
            </a:r>
          </a:p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en-US" altLang="ja-JP">
                <a:latin typeface="Courier New" pitchFamily="49" charset="0"/>
                <a:ea typeface="ＭＳ ゴシック" pitchFamily="49" charset="-128"/>
              </a:rPr>
              <a:t>  int work;</a:t>
            </a:r>
          </a:p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en-US" altLang="ja-JP">
                <a:latin typeface="Courier New" pitchFamily="49" charset="0"/>
                <a:ea typeface="ＭＳ ゴシック" pitchFamily="49" charset="-128"/>
              </a:rPr>
              <a:t>  work=*p;    /* (1) */</a:t>
            </a:r>
          </a:p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en-US" altLang="ja-JP">
                <a:latin typeface="Courier New" pitchFamily="49" charset="0"/>
                <a:ea typeface="ＭＳ ゴシック" pitchFamily="49" charset="-128"/>
              </a:rPr>
              <a:t>  *p=*q;      /* (2) */</a:t>
            </a:r>
          </a:p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en-US" altLang="ja-JP">
                <a:latin typeface="Courier New" pitchFamily="49" charset="0"/>
                <a:ea typeface="ＭＳ ゴシック" pitchFamily="49" charset="-128"/>
              </a:rPr>
              <a:t>  *q=work;    /* (3) */               </a:t>
            </a:r>
          </a:p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en-US" altLang="ja-JP">
                <a:latin typeface="Courier New" pitchFamily="49" charset="0"/>
                <a:ea typeface="ＭＳ ゴシック" pitchFamily="49" charset="-128"/>
              </a:rPr>
              <a:t>}</a:t>
            </a:r>
          </a:p>
        </p:txBody>
      </p:sp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ポインタの概念</a:t>
            </a:r>
          </a:p>
        </p:txBody>
      </p:sp>
      <p:sp>
        <p:nvSpPr>
          <p:cNvPr id="53304" name="Rectangle 56"/>
          <p:cNvSpPr>
            <a:spLocks noChangeArrowheads="1"/>
          </p:cNvSpPr>
          <p:nvPr/>
        </p:nvSpPr>
        <p:spPr bwMode="auto">
          <a:xfrm>
            <a:off x="5791200" y="2057400"/>
            <a:ext cx="1828800" cy="6096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53305" name="Line 57"/>
          <p:cNvSpPr>
            <a:spLocks noChangeShapeType="1"/>
          </p:cNvSpPr>
          <p:nvPr/>
        </p:nvSpPr>
        <p:spPr bwMode="auto">
          <a:xfrm>
            <a:off x="6705600" y="20574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53306" name="Text Box 58"/>
          <p:cNvSpPr txBox="1">
            <a:spLocks noChangeArrowheads="1"/>
          </p:cNvSpPr>
          <p:nvPr/>
        </p:nvSpPr>
        <p:spPr bwMode="auto">
          <a:xfrm>
            <a:off x="6172200" y="1524000"/>
            <a:ext cx="685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ja-JP" sz="2400">
                <a:latin typeface="ＭＳ ゴシック" pitchFamily="49" charset="-128"/>
                <a:ea typeface="ＭＳ ゴシック" pitchFamily="49" charset="-128"/>
              </a:rPr>
              <a:t>a</a:t>
            </a:r>
          </a:p>
        </p:txBody>
      </p:sp>
      <p:sp>
        <p:nvSpPr>
          <p:cNvPr id="53307" name="Text Box 59"/>
          <p:cNvSpPr txBox="1">
            <a:spLocks noChangeArrowheads="1"/>
          </p:cNvSpPr>
          <p:nvPr/>
        </p:nvSpPr>
        <p:spPr bwMode="auto">
          <a:xfrm>
            <a:off x="7086600" y="1524000"/>
            <a:ext cx="609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ja-JP" sz="2400">
                <a:latin typeface="ＭＳ ゴシック" pitchFamily="49" charset="-128"/>
                <a:ea typeface="ＭＳ ゴシック" pitchFamily="49" charset="-128"/>
              </a:rPr>
              <a:t>b</a:t>
            </a:r>
          </a:p>
        </p:txBody>
      </p:sp>
      <p:sp>
        <p:nvSpPr>
          <p:cNvPr id="53308" name="Text Box 60"/>
          <p:cNvSpPr txBox="1">
            <a:spLocks noChangeArrowheads="1"/>
          </p:cNvSpPr>
          <p:nvPr/>
        </p:nvSpPr>
        <p:spPr bwMode="auto">
          <a:xfrm>
            <a:off x="6019800" y="2133600"/>
            <a:ext cx="609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ja-JP" sz="2400">
                <a:latin typeface="ＭＳ ゴシック" pitchFamily="49" charset="-128"/>
                <a:ea typeface="ＭＳ ゴシック" pitchFamily="49" charset="-128"/>
              </a:rPr>
              <a:t>10</a:t>
            </a:r>
          </a:p>
        </p:txBody>
      </p:sp>
      <p:sp>
        <p:nvSpPr>
          <p:cNvPr id="53309" name="Text Box 61"/>
          <p:cNvSpPr txBox="1">
            <a:spLocks noChangeArrowheads="1"/>
          </p:cNvSpPr>
          <p:nvPr/>
        </p:nvSpPr>
        <p:spPr bwMode="auto">
          <a:xfrm>
            <a:off x="6858000" y="2133600"/>
            <a:ext cx="609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ja-JP" sz="2400">
                <a:latin typeface="ＭＳ ゴシック" pitchFamily="49" charset="-128"/>
                <a:ea typeface="ＭＳ ゴシック" pitchFamily="49" charset="-128"/>
              </a:rPr>
              <a:t>20</a:t>
            </a:r>
          </a:p>
        </p:txBody>
      </p:sp>
      <p:grpSp>
        <p:nvGrpSpPr>
          <p:cNvPr id="53310" name="Group 62"/>
          <p:cNvGrpSpPr>
            <a:grpSpLocks/>
          </p:cNvGrpSpPr>
          <p:nvPr/>
        </p:nvGrpSpPr>
        <p:grpSpPr bwMode="auto">
          <a:xfrm>
            <a:off x="6553200" y="3886200"/>
            <a:ext cx="914400" cy="1600200"/>
            <a:chOff x="3744" y="1488"/>
            <a:chExt cx="576" cy="1008"/>
          </a:xfrm>
        </p:grpSpPr>
        <p:sp>
          <p:nvSpPr>
            <p:cNvPr id="53311" name="Rectangle 63"/>
            <p:cNvSpPr>
              <a:spLocks noChangeArrowheads="1"/>
            </p:cNvSpPr>
            <p:nvPr/>
          </p:nvSpPr>
          <p:spPr bwMode="auto">
            <a:xfrm>
              <a:off x="3744" y="1488"/>
              <a:ext cx="576" cy="100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  <p:sp>
          <p:nvSpPr>
            <p:cNvPr id="53312" name="Line 64"/>
            <p:cNvSpPr>
              <a:spLocks noChangeShapeType="1"/>
            </p:cNvSpPr>
            <p:nvPr/>
          </p:nvSpPr>
          <p:spPr bwMode="auto">
            <a:xfrm>
              <a:off x="3744" y="1824"/>
              <a:ext cx="57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53313" name="Line 65"/>
            <p:cNvSpPr>
              <a:spLocks noChangeShapeType="1"/>
            </p:cNvSpPr>
            <p:nvPr/>
          </p:nvSpPr>
          <p:spPr bwMode="auto">
            <a:xfrm>
              <a:off x="3744" y="2160"/>
              <a:ext cx="57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</p:grpSp>
      <p:sp>
        <p:nvSpPr>
          <p:cNvPr id="53314" name="Text Box 66"/>
          <p:cNvSpPr txBox="1">
            <a:spLocks noChangeArrowheads="1"/>
          </p:cNvSpPr>
          <p:nvPr/>
        </p:nvSpPr>
        <p:spPr bwMode="auto">
          <a:xfrm>
            <a:off x="7620000" y="4419600"/>
            <a:ext cx="76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ja-JP" sz="2400">
                <a:latin typeface="ＭＳ ゴシック" pitchFamily="49" charset="-128"/>
                <a:ea typeface="ＭＳ ゴシック" pitchFamily="49" charset="-128"/>
              </a:rPr>
              <a:t>p</a:t>
            </a:r>
          </a:p>
        </p:txBody>
      </p:sp>
      <p:sp>
        <p:nvSpPr>
          <p:cNvPr id="53315" name="Text Box 67"/>
          <p:cNvSpPr txBox="1">
            <a:spLocks noChangeArrowheads="1"/>
          </p:cNvSpPr>
          <p:nvPr/>
        </p:nvSpPr>
        <p:spPr bwMode="auto">
          <a:xfrm>
            <a:off x="7620000" y="4953000"/>
            <a:ext cx="609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ja-JP" sz="2400">
                <a:latin typeface="ＭＳ ゴシック" pitchFamily="49" charset="-128"/>
                <a:ea typeface="ＭＳ ゴシック" pitchFamily="49" charset="-128"/>
              </a:rPr>
              <a:t>q</a:t>
            </a:r>
          </a:p>
        </p:txBody>
      </p:sp>
      <p:sp>
        <p:nvSpPr>
          <p:cNvPr id="53316" name="Text Box 68"/>
          <p:cNvSpPr txBox="1">
            <a:spLocks noChangeArrowheads="1"/>
          </p:cNvSpPr>
          <p:nvPr/>
        </p:nvSpPr>
        <p:spPr bwMode="auto">
          <a:xfrm>
            <a:off x="7620000" y="3962400"/>
            <a:ext cx="914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ja-JP" sz="2400">
                <a:latin typeface="ＭＳ ゴシック" pitchFamily="49" charset="-128"/>
                <a:ea typeface="ＭＳ ゴシック" pitchFamily="49" charset="-128"/>
              </a:rPr>
              <a:t>work</a:t>
            </a:r>
          </a:p>
        </p:txBody>
      </p:sp>
      <p:sp>
        <p:nvSpPr>
          <p:cNvPr id="53321" name="Freeform 73"/>
          <p:cNvSpPr>
            <a:spLocks/>
          </p:cNvSpPr>
          <p:nvPr/>
        </p:nvSpPr>
        <p:spPr bwMode="auto">
          <a:xfrm>
            <a:off x="6299200" y="2590800"/>
            <a:ext cx="635000" cy="1600200"/>
          </a:xfrm>
          <a:custGeom>
            <a:avLst/>
            <a:gdLst>
              <a:gd name="T0" fmla="*/ 16 w 400"/>
              <a:gd name="T1" fmla="*/ 0 h 1008"/>
              <a:gd name="T2" fmla="*/ 16 w 400"/>
              <a:gd name="T3" fmla="*/ 432 h 1008"/>
              <a:gd name="T4" fmla="*/ 64 w 400"/>
              <a:gd name="T5" fmla="*/ 768 h 1008"/>
              <a:gd name="T6" fmla="*/ 400 w 400"/>
              <a:gd name="T7" fmla="*/ 1008 h 10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00" h="1008">
                <a:moveTo>
                  <a:pt x="16" y="0"/>
                </a:moveTo>
                <a:cubicBezTo>
                  <a:pt x="12" y="152"/>
                  <a:pt x="8" y="304"/>
                  <a:pt x="16" y="432"/>
                </a:cubicBezTo>
                <a:cubicBezTo>
                  <a:pt x="24" y="560"/>
                  <a:pt x="0" y="672"/>
                  <a:pt x="64" y="768"/>
                </a:cubicBezTo>
                <a:cubicBezTo>
                  <a:pt x="128" y="864"/>
                  <a:pt x="344" y="968"/>
                  <a:pt x="400" y="1008"/>
                </a:cubicBezTo>
              </a:path>
            </a:pathLst>
          </a:custGeom>
          <a:noFill/>
          <a:ln w="38100" cap="flat" cmpd="sng">
            <a:solidFill>
              <a:schemeClr val="tx1"/>
            </a:solidFill>
            <a:prstDash val="dash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53322" name="Freeform 74"/>
          <p:cNvSpPr>
            <a:spLocks/>
          </p:cNvSpPr>
          <p:nvPr/>
        </p:nvSpPr>
        <p:spPr bwMode="auto">
          <a:xfrm>
            <a:off x="6311900" y="1143000"/>
            <a:ext cx="927100" cy="457200"/>
          </a:xfrm>
          <a:custGeom>
            <a:avLst/>
            <a:gdLst>
              <a:gd name="T0" fmla="*/ 584 w 584"/>
              <a:gd name="T1" fmla="*/ 240 h 288"/>
              <a:gd name="T2" fmla="*/ 536 w 584"/>
              <a:gd name="T3" fmla="*/ 48 h 288"/>
              <a:gd name="T4" fmla="*/ 296 w 584"/>
              <a:gd name="T5" fmla="*/ 0 h 288"/>
              <a:gd name="T6" fmla="*/ 56 w 584"/>
              <a:gd name="T7" fmla="*/ 48 h 288"/>
              <a:gd name="T8" fmla="*/ 8 w 584"/>
              <a:gd name="T9" fmla="*/ 192 h 288"/>
              <a:gd name="T10" fmla="*/ 8 w 584"/>
              <a:gd name="T11" fmla="*/ 288 h 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84" h="288">
                <a:moveTo>
                  <a:pt x="584" y="240"/>
                </a:moveTo>
                <a:cubicBezTo>
                  <a:pt x="584" y="164"/>
                  <a:pt x="584" y="88"/>
                  <a:pt x="536" y="48"/>
                </a:cubicBezTo>
                <a:cubicBezTo>
                  <a:pt x="488" y="8"/>
                  <a:pt x="376" y="0"/>
                  <a:pt x="296" y="0"/>
                </a:cubicBezTo>
                <a:cubicBezTo>
                  <a:pt x="216" y="0"/>
                  <a:pt x="104" y="16"/>
                  <a:pt x="56" y="48"/>
                </a:cubicBezTo>
                <a:cubicBezTo>
                  <a:pt x="8" y="80"/>
                  <a:pt x="16" y="152"/>
                  <a:pt x="8" y="192"/>
                </a:cubicBezTo>
                <a:cubicBezTo>
                  <a:pt x="0" y="232"/>
                  <a:pt x="4" y="260"/>
                  <a:pt x="8" y="288"/>
                </a:cubicBezTo>
              </a:path>
            </a:pathLst>
          </a:custGeom>
          <a:noFill/>
          <a:ln w="38100" cap="flat" cmpd="sng">
            <a:solidFill>
              <a:schemeClr val="tx1"/>
            </a:solidFill>
            <a:prstDash val="dash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53323" name="Line 75"/>
          <p:cNvSpPr>
            <a:spLocks noChangeShapeType="1"/>
          </p:cNvSpPr>
          <p:nvPr/>
        </p:nvSpPr>
        <p:spPr bwMode="auto">
          <a:xfrm flipV="1">
            <a:off x="7162800" y="2514600"/>
            <a:ext cx="0" cy="1676400"/>
          </a:xfrm>
          <a:prstGeom prst="line">
            <a:avLst/>
          </a:prstGeom>
          <a:noFill/>
          <a:ln w="38100">
            <a:solidFill>
              <a:schemeClr val="tx1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53324" name="Text Box 76"/>
          <p:cNvSpPr txBox="1">
            <a:spLocks noChangeArrowheads="1"/>
          </p:cNvSpPr>
          <p:nvPr/>
        </p:nvSpPr>
        <p:spPr bwMode="auto">
          <a:xfrm>
            <a:off x="5638800" y="3352800"/>
            <a:ext cx="76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ja-JP" sz="2400">
                <a:latin typeface="ＭＳ ゴシック" pitchFamily="49" charset="-128"/>
                <a:ea typeface="ＭＳ ゴシック" pitchFamily="49" charset="-128"/>
              </a:rPr>
              <a:t>(1)</a:t>
            </a:r>
          </a:p>
        </p:txBody>
      </p:sp>
      <p:sp>
        <p:nvSpPr>
          <p:cNvPr id="53325" name="Text Box 77"/>
          <p:cNvSpPr txBox="1">
            <a:spLocks noChangeArrowheads="1"/>
          </p:cNvSpPr>
          <p:nvPr/>
        </p:nvSpPr>
        <p:spPr bwMode="auto">
          <a:xfrm>
            <a:off x="7239000" y="1143000"/>
            <a:ext cx="7540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ja-JP" sz="2400">
                <a:latin typeface="ＭＳ ゴシック" pitchFamily="49" charset="-128"/>
                <a:ea typeface="ＭＳ ゴシック" pitchFamily="49" charset="-128"/>
              </a:rPr>
              <a:t>(2)</a:t>
            </a:r>
          </a:p>
        </p:txBody>
      </p:sp>
      <p:sp>
        <p:nvSpPr>
          <p:cNvPr id="53326" name="Text Box 78"/>
          <p:cNvSpPr txBox="1">
            <a:spLocks noChangeArrowheads="1"/>
          </p:cNvSpPr>
          <p:nvPr/>
        </p:nvSpPr>
        <p:spPr bwMode="auto">
          <a:xfrm>
            <a:off x="7162800" y="3200400"/>
            <a:ext cx="76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ja-JP" sz="2400">
                <a:latin typeface="ＭＳ ゴシック" pitchFamily="49" charset="-128"/>
                <a:ea typeface="ＭＳ ゴシック" pitchFamily="49" charset="-128"/>
              </a:rPr>
              <a:t>(3)</a:t>
            </a:r>
          </a:p>
        </p:txBody>
      </p:sp>
      <p:sp>
        <p:nvSpPr>
          <p:cNvPr id="53329" name="Text Box 81"/>
          <p:cNvSpPr txBox="1">
            <a:spLocks noChangeArrowheads="1"/>
          </p:cNvSpPr>
          <p:nvPr/>
        </p:nvSpPr>
        <p:spPr bwMode="auto">
          <a:xfrm>
            <a:off x="6673850" y="4022725"/>
            <a:ext cx="69532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ja-JP" sz="160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53330" name="Text Box 82"/>
          <p:cNvSpPr txBox="1">
            <a:spLocks noChangeArrowheads="1"/>
          </p:cNvSpPr>
          <p:nvPr/>
        </p:nvSpPr>
        <p:spPr bwMode="auto">
          <a:xfrm>
            <a:off x="5902325" y="2162175"/>
            <a:ext cx="695325" cy="396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ja-JP" sz="2000">
                <a:solidFill>
                  <a:srgbClr val="FF0000"/>
                </a:solidFill>
              </a:rPr>
              <a:t>20</a:t>
            </a:r>
          </a:p>
        </p:txBody>
      </p:sp>
      <p:sp>
        <p:nvSpPr>
          <p:cNvPr id="53331" name="Text Box 83"/>
          <p:cNvSpPr txBox="1">
            <a:spLocks noChangeArrowheads="1"/>
          </p:cNvSpPr>
          <p:nvPr/>
        </p:nvSpPr>
        <p:spPr bwMode="auto">
          <a:xfrm>
            <a:off x="6818313" y="2163763"/>
            <a:ext cx="695325" cy="396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ja-JP" sz="200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53332" name="Text Box 84"/>
          <p:cNvSpPr txBox="1">
            <a:spLocks noChangeArrowheads="1"/>
          </p:cNvSpPr>
          <p:nvPr/>
        </p:nvSpPr>
        <p:spPr bwMode="auto">
          <a:xfrm>
            <a:off x="5434013" y="1743075"/>
            <a:ext cx="862012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ja-JP" b="0"/>
              <a:t>1000</a:t>
            </a:r>
          </a:p>
        </p:txBody>
      </p:sp>
      <p:sp>
        <p:nvSpPr>
          <p:cNvPr id="53333" name="Text Box 85"/>
          <p:cNvSpPr txBox="1">
            <a:spLocks noChangeArrowheads="1"/>
          </p:cNvSpPr>
          <p:nvPr/>
        </p:nvSpPr>
        <p:spPr bwMode="auto">
          <a:xfrm>
            <a:off x="6580188" y="5016500"/>
            <a:ext cx="862012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ja-JP" b="0"/>
              <a:t>1001</a:t>
            </a:r>
          </a:p>
        </p:txBody>
      </p:sp>
      <p:sp>
        <p:nvSpPr>
          <p:cNvPr id="53334" name="Text Box 86"/>
          <p:cNvSpPr txBox="1">
            <a:spLocks noChangeArrowheads="1"/>
          </p:cNvSpPr>
          <p:nvPr/>
        </p:nvSpPr>
        <p:spPr bwMode="auto">
          <a:xfrm>
            <a:off x="6580188" y="4505325"/>
            <a:ext cx="862012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ja-JP" b="0"/>
              <a:t>1000</a:t>
            </a:r>
          </a:p>
        </p:txBody>
      </p:sp>
      <p:sp>
        <p:nvSpPr>
          <p:cNvPr id="53335" name="Text Box 87"/>
          <p:cNvSpPr txBox="1">
            <a:spLocks noChangeArrowheads="1"/>
          </p:cNvSpPr>
          <p:nvPr/>
        </p:nvSpPr>
        <p:spPr bwMode="auto">
          <a:xfrm>
            <a:off x="7165975" y="1736725"/>
            <a:ext cx="8620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ja-JP" b="0"/>
              <a:t>1001</a:t>
            </a:r>
          </a:p>
        </p:txBody>
      </p:sp>
      <p:sp>
        <p:nvSpPr>
          <p:cNvPr id="53337" name="AutoShape 89"/>
          <p:cNvSpPr>
            <a:spLocks/>
          </p:cNvSpPr>
          <p:nvPr/>
        </p:nvSpPr>
        <p:spPr bwMode="auto">
          <a:xfrm>
            <a:off x="4200525" y="6089650"/>
            <a:ext cx="3230563" cy="609600"/>
          </a:xfrm>
          <a:prstGeom prst="borderCallout1">
            <a:avLst>
              <a:gd name="adj1" fmla="val 18750"/>
              <a:gd name="adj2" fmla="val 102356"/>
              <a:gd name="adj3" fmla="val -197917"/>
              <a:gd name="adj4" fmla="val 109681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altLang="ja-JP" b="0"/>
              <a:t>p</a:t>
            </a:r>
            <a:r>
              <a:rPr lang="ja-JP" altLang="en-US" b="0"/>
              <a:t>の中身は，変数</a:t>
            </a:r>
            <a:r>
              <a:rPr lang="en-US" altLang="ja-JP" b="0"/>
              <a:t>a</a:t>
            </a:r>
            <a:r>
              <a:rPr lang="ja-JP" altLang="en-US" b="0"/>
              <a:t>が格納されているメモリのアドレスである．</a:t>
            </a:r>
          </a:p>
        </p:txBody>
      </p:sp>
      <p:sp>
        <p:nvSpPr>
          <p:cNvPr id="53339" name="Text Box 91"/>
          <p:cNvSpPr txBox="1">
            <a:spLocks noChangeArrowheads="1"/>
          </p:cNvSpPr>
          <p:nvPr/>
        </p:nvSpPr>
        <p:spPr bwMode="auto">
          <a:xfrm>
            <a:off x="314325" y="1089025"/>
            <a:ext cx="174148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ja-JP" dirty="0">
                <a:latin typeface="Courier New" pitchFamily="49" charset="0"/>
              </a:rPr>
              <a:t>sample4-3.c</a:t>
            </a:r>
          </a:p>
        </p:txBody>
      </p:sp>
    </p:spTree>
    <p:extLst>
      <p:ext uri="{BB962C8B-B14F-4D97-AF65-F5344CB8AC3E}">
        <p14:creationId xmlns:p14="http://schemas.microsoft.com/office/powerpoint/2010/main" val="503117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3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3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3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329" grpId="0"/>
      <p:bldP spid="53330" grpId="0" animBg="1"/>
      <p:bldP spid="53331" grpId="0" animBg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9987A-1998-40F4-9DD0-BB22481AB540}" type="slidenum">
              <a:rPr lang="en-US" altLang="ja-JP"/>
              <a:pPr/>
              <a:t>99</a:t>
            </a:fld>
            <a:endParaRPr lang="en-US" altLang="ja-JP"/>
          </a:p>
        </p:txBody>
      </p:sp>
      <p:sp>
        <p:nvSpPr>
          <p:cNvPr id="167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ポインタの概念</a:t>
            </a:r>
          </a:p>
        </p:txBody>
      </p:sp>
      <p:sp>
        <p:nvSpPr>
          <p:cNvPr id="167939" name="Rectangle 3"/>
          <p:cNvSpPr>
            <a:spLocks noChangeArrowheads="1"/>
          </p:cNvSpPr>
          <p:nvPr/>
        </p:nvSpPr>
        <p:spPr bwMode="auto">
          <a:xfrm>
            <a:off x="5638800" y="2438400"/>
            <a:ext cx="1828800" cy="6096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167940" name="Line 4"/>
          <p:cNvSpPr>
            <a:spLocks noChangeShapeType="1"/>
          </p:cNvSpPr>
          <p:nvPr/>
        </p:nvSpPr>
        <p:spPr bwMode="auto">
          <a:xfrm>
            <a:off x="6553200" y="2438400"/>
            <a:ext cx="1588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167941" name="Text Box 5"/>
          <p:cNvSpPr txBox="1">
            <a:spLocks noChangeArrowheads="1"/>
          </p:cNvSpPr>
          <p:nvPr/>
        </p:nvSpPr>
        <p:spPr bwMode="auto">
          <a:xfrm>
            <a:off x="5943600" y="1905000"/>
            <a:ext cx="685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ja-JP" sz="2400">
                <a:latin typeface="ＭＳ ゴシック" pitchFamily="49" charset="-128"/>
                <a:ea typeface="ＭＳ ゴシック" pitchFamily="49" charset="-128"/>
              </a:rPr>
              <a:t>a</a:t>
            </a:r>
          </a:p>
        </p:txBody>
      </p:sp>
      <p:sp>
        <p:nvSpPr>
          <p:cNvPr id="167942" name="Text Box 6"/>
          <p:cNvSpPr txBox="1">
            <a:spLocks noChangeArrowheads="1"/>
          </p:cNvSpPr>
          <p:nvPr/>
        </p:nvSpPr>
        <p:spPr bwMode="auto">
          <a:xfrm>
            <a:off x="6858000" y="1905000"/>
            <a:ext cx="609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ja-JP" sz="2400">
                <a:latin typeface="ＭＳ ゴシック" pitchFamily="49" charset="-128"/>
                <a:ea typeface="ＭＳ ゴシック" pitchFamily="49" charset="-128"/>
              </a:rPr>
              <a:t>b</a:t>
            </a:r>
          </a:p>
        </p:txBody>
      </p:sp>
      <p:sp>
        <p:nvSpPr>
          <p:cNvPr id="167943" name="Text Box 7"/>
          <p:cNvSpPr txBox="1">
            <a:spLocks noChangeArrowheads="1"/>
          </p:cNvSpPr>
          <p:nvPr/>
        </p:nvSpPr>
        <p:spPr bwMode="auto">
          <a:xfrm>
            <a:off x="5867400" y="2514600"/>
            <a:ext cx="609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ja-JP" sz="2400">
                <a:latin typeface="ＭＳ ゴシック" pitchFamily="49" charset="-128"/>
                <a:ea typeface="ＭＳ ゴシック" pitchFamily="49" charset="-128"/>
              </a:rPr>
              <a:t>10</a:t>
            </a:r>
          </a:p>
        </p:txBody>
      </p:sp>
      <p:sp>
        <p:nvSpPr>
          <p:cNvPr id="167944" name="Text Box 8"/>
          <p:cNvSpPr txBox="1">
            <a:spLocks noChangeArrowheads="1"/>
          </p:cNvSpPr>
          <p:nvPr/>
        </p:nvSpPr>
        <p:spPr bwMode="auto">
          <a:xfrm>
            <a:off x="6705600" y="2514600"/>
            <a:ext cx="609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ja-JP" sz="2400">
                <a:latin typeface="ＭＳ ゴシック" pitchFamily="49" charset="-128"/>
                <a:ea typeface="ＭＳ ゴシック" pitchFamily="49" charset="-128"/>
              </a:rPr>
              <a:t>20</a:t>
            </a:r>
          </a:p>
        </p:txBody>
      </p:sp>
      <p:sp>
        <p:nvSpPr>
          <p:cNvPr id="167945" name="Rectangle 9"/>
          <p:cNvSpPr>
            <a:spLocks noChangeArrowheads="1"/>
          </p:cNvSpPr>
          <p:nvPr/>
        </p:nvSpPr>
        <p:spPr bwMode="auto">
          <a:xfrm>
            <a:off x="5715000" y="4343400"/>
            <a:ext cx="1828800" cy="6096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167946" name="Line 10"/>
          <p:cNvSpPr>
            <a:spLocks noChangeShapeType="1"/>
          </p:cNvSpPr>
          <p:nvPr/>
        </p:nvSpPr>
        <p:spPr bwMode="auto">
          <a:xfrm>
            <a:off x="6629400" y="4343400"/>
            <a:ext cx="1588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167947" name="Text Box 11"/>
          <p:cNvSpPr txBox="1">
            <a:spLocks noChangeArrowheads="1"/>
          </p:cNvSpPr>
          <p:nvPr/>
        </p:nvSpPr>
        <p:spPr bwMode="auto">
          <a:xfrm>
            <a:off x="6096000" y="3810000"/>
            <a:ext cx="685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ja-JP" sz="2400">
                <a:latin typeface="ＭＳ ゴシック" pitchFamily="49" charset="-128"/>
                <a:ea typeface="ＭＳ ゴシック" pitchFamily="49" charset="-128"/>
              </a:rPr>
              <a:t>p</a:t>
            </a:r>
          </a:p>
        </p:txBody>
      </p:sp>
      <p:sp>
        <p:nvSpPr>
          <p:cNvPr id="167948" name="Text Box 12"/>
          <p:cNvSpPr txBox="1">
            <a:spLocks noChangeArrowheads="1"/>
          </p:cNvSpPr>
          <p:nvPr/>
        </p:nvSpPr>
        <p:spPr bwMode="auto">
          <a:xfrm>
            <a:off x="7010400" y="3810000"/>
            <a:ext cx="609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ja-JP" sz="2400">
                <a:latin typeface="ＭＳ ゴシック" pitchFamily="49" charset="-128"/>
                <a:ea typeface="ＭＳ ゴシック" pitchFamily="49" charset="-128"/>
              </a:rPr>
              <a:t>q</a:t>
            </a:r>
          </a:p>
        </p:txBody>
      </p:sp>
      <p:sp>
        <p:nvSpPr>
          <p:cNvPr id="167949" name="Line 13"/>
          <p:cNvSpPr>
            <a:spLocks noChangeShapeType="1"/>
          </p:cNvSpPr>
          <p:nvPr/>
        </p:nvSpPr>
        <p:spPr bwMode="auto">
          <a:xfrm>
            <a:off x="5715000" y="2362200"/>
            <a:ext cx="381000" cy="1828800"/>
          </a:xfrm>
          <a:prstGeom prst="line">
            <a:avLst/>
          </a:prstGeom>
          <a:noFill/>
          <a:ln w="38100">
            <a:solidFill>
              <a:schemeClr val="tx1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167950" name="Line 14"/>
          <p:cNvSpPr>
            <a:spLocks noChangeShapeType="1"/>
          </p:cNvSpPr>
          <p:nvPr/>
        </p:nvSpPr>
        <p:spPr bwMode="auto">
          <a:xfrm>
            <a:off x="6629400" y="2362200"/>
            <a:ext cx="304800" cy="1828800"/>
          </a:xfrm>
          <a:prstGeom prst="line">
            <a:avLst/>
          </a:prstGeom>
          <a:noFill/>
          <a:ln w="38100">
            <a:solidFill>
              <a:schemeClr val="tx1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167951" name="Text Box 15"/>
          <p:cNvSpPr txBox="1">
            <a:spLocks noChangeArrowheads="1"/>
          </p:cNvSpPr>
          <p:nvPr/>
        </p:nvSpPr>
        <p:spPr bwMode="auto">
          <a:xfrm>
            <a:off x="5099050" y="2074863"/>
            <a:ext cx="862013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ja-JP">
                <a:solidFill>
                  <a:schemeClr val="hlink"/>
                </a:solidFill>
              </a:rPr>
              <a:t>1000</a:t>
            </a:r>
          </a:p>
        </p:txBody>
      </p:sp>
      <p:sp>
        <p:nvSpPr>
          <p:cNvPr id="167952" name="Text Box 16"/>
          <p:cNvSpPr txBox="1">
            <a:spLocks noChangeArrowheads="1"/>
          </p:cNvSpPr>
          <p:nvPr/>
        </p:nvSpPr>
        <p:spPr bwMode="auto">
          <a:xfrm>
            <a:off x="6284913" y="2068513"/>
            <a:ext cx="862012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ja-JP">
                <a:solidFill>
                  <a:srgbClr val="FF0000"/>
                </a:solidFill>
              </a:rPr>
              <a:t>1001</a:t>
            </a:r>
          </a:p>
        </p:txBody>
      </p:sp>
      <p:sp>
        <p:nvSpPr>
          <p:cNvPr id="167953" name="Text Box 17"/>
          <p:cNvSpPr txBox="1">
            <a:spLocks noChangeArrowheads="1"/>
          </p:cNvSpPr>
          <p:nvPr/>
        </p:nvSpPr>
        <p:spPr bwMode="auto">
          <a:xfrm>
            <a:off x="5737225" y="4470400"/>
            <a:ext cx="8620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ja-JP">
                <a:solidFill>
                  <a:schemeClr val="hlink"/>
                </a:solidFill>
              </a:rPr>
              <a:t>1000</a:t>
            </a:r>
          </a:p>
        </p:txBody>
      </p:sp>
      <p:sp>
        <p:nvSpPr>
          <p:cNvPr id="167954" name="Text Box 18"/>
          <p:cNvSpPr txBox="1">
            <a:spLocks noChangeArrowheads="1"/>
          </p:cNvSpPr>
          <p:nvPr/>
        </p:nvSpPr>
        <p:spPr bwMode="auto">
          <a:xfrm>
            <a:off x="6624638" y="4483100"/>
            <a:ext cx="862012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ja-JP">
                <a:solidFill>
                  <a:srgbClr val="FF0000"/>
                </a:solidFill>
              </a:rPr>
              <a:t>1001</a:t>
            </a:r>
          </a:p>
        </p:txBody>
      </p:sp>
      <p:sp>
        <p:nvSpPr>
          <p:cNvPr id="167957" name="Text Box 21"/>
          <p:cNvSpPr txBox="1">
            <a:spLocks noChangeArrowheads="1"/>
          </p:cNvSpPr>
          <p:nvPr/>
        </p:nvSpPr>
        <p:spPr bwMode="auto">
          <a:xfrm>
            <a:off x="547688" y="1571625"/>
            <a:ext cx="4665662" cy="4559300"/>
          </a:xfrm>
          <a:prstGeom prst="rect">
            <a:avLst/>
          </a:prstGeom>
          <a:solidFill>
            <a:schemeClr val="accent2"/>
          </a:solidFill>
          <a:ln w="57150">
            <a:solidFill>
              <a:schemeClr val="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en-US" altLang="ja-JP">
                <a:latin typeface="Courier New" pitchFamily="49" charset="0"/>
                <a:ea typeface="ＭＳ ゴシック" pitchFamily="49" charset="-128"/>
              </a:rPr>
              <a:t>#include &lt;stdio.h&gt;</a:t>
            </a:r>
          </a:p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en-US" altLang="ja-JP">
                <a:latin typeface="Courier New" pitchFamily="49" charset="0"/>
                <a:ea typeface="ＭＳ ゴシック" pitchFamily="49" charset="-128"/>
              </a:rPr>
              <a:t>void func(int *p, int *q);</a:t>
            </a:r>
          </a:p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en-US" altLang="ja-JP">
                <a:latin typeface="Courier New" pitchFamily="49" charset="0"/>
                <a:ea typeface="ＭＳ ゴシック" pitchFamily="49" charset="-128"/>
              </a:rPr>
              <a:t>int main(void)</a:t>
            </a:r>
          </a:p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en-US" altLang="ja-JP">
                <a:latin typeface="Courier New" pitchFamily="49" charset="0"/>
                <a:ea typeface="ＭＳ ゴシック" pitchFamily="49" charset="-128"/>
              </a:rPr>
              <a:t>{</a:t>
            </a:r>
          </a:p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en-US" altLang="ja-JP">
                <a:latin typeface="Courier New" pitchFamily="49" charset="0"/>
                <a:ea typeface="ＭＳ ゴシック" pitchFamily="49" charset="-128"/>
              </a:rPr>
              <a:t>  int a=10, b=20;</a:t>
            </a:r>
          </a:p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en-US" altLang="ja-JP">
                <a:latin typeface="Courier New" pitchFamily="49" charset="0"/>
                <a:ea typeface="ＭＳ ゴシック" pitchFamily="49" charset="-128"/>
              </a:rPr>
              <a:t>  func(&amp;a, &amp;b);</a:t>
            </a:r>
          </a:p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en-US" altLang="ja-JP">
                <a:latin typeface="Courier New" pitchFamily="49" charset="0"/>
                <a:ea typeface="ＭＳ ゴシック" pitchFamily="49" charset="-128"/>
              </a:rPr>
              <a:t>  printf("a=%d, b=%d\n", a, b);</a:t>
            </a:r>
          </a:p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en-US" altLang="ja-JP">
                <a:latin typeface="Courier New" pitchFamily="49" charset="0"/>
                <a:ea typeface="ＭＳ ゴシック" pitchFamily="49" charset="-128"/>
              </a:rPr>
              <a:t>  return 0;</a:t>
            </a:r>
          </a:p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en-US" altLang="ja-JP">
                <a:latin typeface="Courier New" pitchFamily="49" charset="0"/>
                <a:ea typeface="ＭＳ ゴシック" pitchFamily="49" charset="-128"/>
              </a:rPr>
              <a:t>}</a:t>
            </a:r>
          </a:p>
          <a:p>
            <a:pPr>
              <a:lnSpc>
                <a:spcPct val="60000"/>
              </a:lnSpc>
              <a:spcBef>
                <a:spcPct val="50000"/>
              </a:spcBef>
            </a:pPr>
            <a:endParaRPr lang="en-US" altLang="ja-JP">
              <a:latin typeface="Courier New" pitchFamily="49" charset="0"/>
              <a:ea typeface="ＭＳ ゴシック" pitchFamily="49" charset="-128"/>
            </a:endParaRPr>
          </a:p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en-US" altLang="ja-JP">
                <a:latin typeface="Courier New" pitchFamily="49" charset="0"/>
                <a:ea typeface="ＭＳ ゴシック" pitchFamily="49" charset="-128"/>
              </a:rPr>
              <a:t>void func(int *p, int *q) </a:t>
            </a:r>
          </a:p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en-US" altLang="ja-JP">
                <a:latin typeface="Courier New" pitchFamily="49" charset="0"/>
                <a:ea typeface="ＭＳ ゴシック" pitchFamily="49" charset="-128"/>
              </a:rPr>
              <a:t>{</a:t>
            </a:r>
          </a:p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en-US" altLang="ja-JP">
                <a:latin typeface="Courier New" pitchFamily="49" charset="0"/>
                <a:ea typeface="ＭＳ ゴシック" pitchFamily="49" charset="-128"/>
              </a:rPr>
              <a:t>  *p=*p+1;</a:t>
            </a:r>
          </a:p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en-US" altLang="ja-JP">
                <a:latin typeface="Courier New" pitchFamily="49" charset="0"/>
                <a:ea typeface="ＭＳ ゴシック" pitchFamily="49" charset="-128"/>
              </a:rPr>
              <a:t>  *q=*q+2;</a:t>
            </a:r>
          </a:p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en-US" altLang="ja-JP">
                <a:latin typeface="Courier New" pitchFamily="49" charset="0"/>
                <a:ea typeface="ＭＳ ゴシック" pitchFamily="49" charset="-128"/>
              </a:rPr>
              <a:t>}</a:t>
            </a:r>
          </a:p>
        </p:txBody>
      </p:sp>
      <p:sp>
        <p:nvSpPr>
          <p:cNvPr id="167958" name="Text Box 22"/>
          <p:cNvSpPr txBox="1">
            <a:spLocks noChangeArrowheads="1"/>
          </p:cNvSpPr>
          <p:nvPr/>
        </p:nvSpPr>
        <p:spPr bwMode="auto">
          <a:xfrm>
            <a:off x="420688" y="1150938"/>
            <a:ext cx="1741487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ja-JP" dirty="0">
                <a:latin typeface="Courier New" pitchFamily="49" charset="0"/>
              </a:rPr>
              <a:t>sample4-4.c</a:t>
            </a:r>
          </a:p>
        </p:txBody>
      </p:sp>
    </p:spTree>
    <p:extLst>
      <p:ext uri="{BB962C8B-B14F-4D97-AF65-F5344CB8AC3E}">
        <p14:creationId xmlns:p14="http://schemas.microsoft.com/office/powerpoint/2010/main" val="899817152"/>
      </p:ext>
    </p:extLst>
  </p:cSld>
  <p:clrMapOvr>
    <a:masterClrMapping/>
  </p:clrMapOvr>
</p:sld>
</file>

<file path=ppt/theme/theme1.xml><?xml version="1.0" encoding="utf-8"?>
<a:theme xmlns:a="http://schemas.openxmlformats.org/drawingml/2006/main" name="Watermark">
  <a:themeElements>
    <a:clrScheme name="Watermar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CCCCFF"/>
      </a:accent1>
      <a:accent2>
        <a:srgbClr val="D9D8EC"/>
      </a:accent2>
      <a:accent3>
        <a:srgbClr val="FFFFFF"/>
      </a:accent3>
      <a:accent4>
        <a:srgbClr val="000000"/>
      </a:accent4>
      <a:accent5>
        <a:srgbClr val="E2E2FF"/>
      </a:accent5>
      <a:accent6>
        <a:srgbClr val="C4C4D6"/>
      </a:accent6>
      <a:hlink>
        <a:srgbClr val="6767FF"/>
      </a:hlink>
      <a:folHlink>
        <a:srgbClr val="9933FF"/>
      </a:folHlink>
    </a:clrScheme>
    <a:fontScheme name="Watermark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Watermar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CCCFF"/>
        </a:accent1>
        <a:accent2>
          <a:srgbClr val="D9D8EC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C4C4D6"/>
        </a:accent6>
        <a:hlink>
          <a:srgbClr val="6767FF"/>
        </a:hlink>
        <a:folHlink>
          <a:srgbClr val="9933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atermark 2">
        <a:dk1>
          <a:srgbClr val="000000"/>
        </a:dk1>
        <a:lt1>
          <a:srgbClr val="FFFFFF"/>
        </a:lt1>
        <a:dk2>
          <a:srgbClr val="666633"/>
        </a:dk2>
        <a:lt2>
          <a:srgbClr val="5F5F5F"/>
        </a:lt2>
        <a:accent1>
          <a:srgbClr val="FFCC00"/>
        </a:accent1>
        <a:accent2>
          <a:srgbClr val="EFF0B2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D9D9A1"/>
        </a:accent6>
        <a:hlink>
          <a:srgbClr val="808000"/>
        </a:hlink>
        <a:folHlink>
          <a:srgbClr val="CC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atermark 3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9BB0CB"/>
        </a:accent1>
        <a:accent2>
          <a:srgbClr val="D1E0CE"/>
        </a:accent2>
        <a:accent3>
          <a:srgbClr val="FFFFFF"/>
        </a:accent3>
        <a:accent4>
          <a:srgbClr val="000000"/>
        </a:accent4>
        <a:accent5>
          <a:srgbClr val="CBD4E2"/>
        </a:accent5>
        <a:accent6>
          <a:srgbClr val="BDCBBA"/>
        </a:accent6>
        <a:hlink>
          <a:srgbClr val="8EA642"/>
        </a:hlink>
        <a:folHlink>
          <a:srgbClr val="CC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atermark 4">
        <a:dk1>
          <a:srgbClr val="333300"/>
        </a:dk1>
        <a:lt1>
          <a:srgbClr val="FFFFCC"/>
        </a:lt1>
        <a:dk2>
          <a:srgbClr val="336600"/>
        </a:dk2>
        <a:lt2>
          <a:srgbClr val="FFFFCC"/>
        </a:lt2>
        <a:accent1>
          <a:srgbClr val="99CC00"/>
        </a:accent1>
        <a:accent2>
          <a:srgbClr val="669900"/>
        </a:accent2>
        <a:accent3>
          <a:srgbClr val="ADB8AA"/>
        </a:accent3>
        <a:accent4>
          <a:srgbClr val="DADAAE"/>
        </a:accent4>
        <a:accent5>
          <a:srgbClr val="CAE2AA"/>
        </a:accent5>
        <a:accent6>
          <a:srgbClr val="5C8A00"/>
        </a:accent6>
        <a:hlink>
          <a:srgbClr val="CC9900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termark 5">
        <a:dk1>
          <a:srgbClr val="424458"/>
        </a:dk1>
        <a:lt1>
          <a:srgbClr val="FFFFFF"/>
        </a:lt1>
        <a:dk2>
          <a:srgbClr val="004A48"/>
        </a:dk2>
        <a:lt2>
          <a:srgbClr val="FFFFFF"/>
        </a:lt2>
        <a:accent1>
          <a:srgbClr val="83B200"/>
        </a:accent1>
        <a:accent2>
          <a:srgbClr val="006260"/>
        </a:accent2>
        <a:accent3>
          <a:srgbClr val="AAB1B1"/>
        </a:accent3>
        <a:accent4>
          <a:srgbClr val="DADADA"/>
        </a:accent4>
        <a:accent5>
          <a:srgbClr val="C1D5AA"/>
        </a:accent5>
        <a:accent6>
          <a:srgbClr val="005856"/>
        </a:accent6>
        <a:hlink>
          <a:srgbClr val="6666FF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termark 6">
        <a:dk1>
          <a:srgbClr val="000000"/>
        </a:dk1>
        <a:lt1>
          <a:srgbClr val="FFFFFF"/>
        </a:lt1>
        <a:dk2>
          <a:srgbClr val="1C2046"/>
        </a:dk2>
        <a:lt2>
          <a:srgbClr val="FFFFFF"/>
        </a:lt2>
        <a:accent1>
          <a:srgbClr val="00CCFF"/>
        </a:accent1>
        <a:accent2>
          <a:srgbClr val="2D226E"/>
        </a:accent2>
        <a:accent3>
          <a:srgbClr val="ABABB0"/>
        </a:accent3>
        <a:accent4>
          <a:srgbClr val="DADADA"/>
        </a:accent4>
        <a:accent5>
          <a:srgbClr val="AAE2FF"/>
        </a:accent5>
        <a:accent6>
          <a:srgbClr val="281E63"/>
        </a:accent6>
        <a:hlink>
          <a:srgbClr val="666699"/>
        </a:hlink>
        <a:folHlink>
          <a:srgbClr val="99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termark 7">
        <a:dk1>
          <a:srgbClr val="424458"/>
        </a:dk1>
        <a:lt1>
          <a:srgbClr val="FFFFFF"/>
        </a:lt1>
        <a:dk2>
          <a:srgbClr val="000066"/>
        </a:dk2>
        <a:lt2>
          <a:srgbClr val="FFFFFF"/>
        </a:lt2>
        <a:accent1>
          <a:srgbClr val="6666FF"/>
        </a:accent1>
        <a:accent2>
          <a:srgbClr val="333399"/>
        </a:accent2>
        <a:accent3>
          <a:srgbClr val="AAAAB8"/>
        </a:accent3>
        <a:accent4>
          <a:srgbClr val="DADADA"/>
        </a:accent4>
        <a:accent5>
          <a:srgbClr val="B8B8FF"/>
        </a:accent5>
        <a:accent6>
          <a:srgbClr val="2D2D8A"/>
        </a:accent6>
        <a:hlink>
          <a:srgbClr val="FF9900"/>
        </a:hlink>
        <a:folHlink>
          <a:srgbClr val="CC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termark 8">
        <a:dk1>
          <a:srgbClr val="1C1C1C"/>
        </a:dk1>
        <a:lt1>
          <a:srgbClr val="FFFFCC"/>
        </a:lt1>
        <a:dk2>
          <a:srgbClr val="390B20"/>
        </a:dk2>
        <a:lt2>
          <a:srgbClr val="FFFFCC"/>
        </a:lt2>
        <a:accent1>
          <a:srgbClr val="FF916F"/>
        </a:accent1>
        <a:accent2>
          <a:srgbClr val="561450"/>
        </a:accent2>
        <a:accent3>
          <a:srgbClr val="AEAAAB"/>
        </a:accent3>
        <a:accent4>
          <a:srgbClr val="DADAAE"/>
        </a:accent4>
        <a:accent5>
          <a:srgbClr val="FFC7BB"/>
        </a:accent5>
        <a:accent6>
          <a:srgbClr val="4D1148"/>
        </a:accent6>
        <a:hlink>
          <a:srgbClr val="637D95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termark 9">
        <a:dk1>
          <a:srgbClr val="4C0000"/>
        </a:dk1>
        <a:lt1>
          <a:srgbClr val="FFFFFF"/>
        </a:lt1>
        <a:dk2>
          <a:srgbClr val="722104"/>
        </a:dk2>
        <a:lt2>
          <a:srgbClr val="FFFFFF"/>
        </a:lt2>
        <a:accent1>
          <a:srgbClr val="CC6600"/>
        </a:accent1>
        <a:accent2>
          <a:srgbClr val="8A2E00"/>
        </a:accent2>
        <a:accent3>
          <a:srgbClr val="BCABAA"/>
        </a:accent3>
        <a:accent4>
          <a:srgbClr val="DADADA"/>
        </a:accent4>
        <a:accent5>
          <a:srgbClr val="E2B8AA"/>
        </a:accent5>
        <a:accent6>
          <a:srgbClr val="7D2900"/>
        </a:accent6>
        <a:hlink>
          <a:srgbClr val="FFCC00"/>
        </a:hlink>
        <a:folHlink>
          <a:srgbClr val="FF99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テーマ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テーマ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Watermark</Template>
  <TotalTime>4824</TotalTime>
  <Words>9209</Words>
  <Application>Microsoft Macintosh PowerPoint</Application>
  <PresentationFormat>On-screen Show (4:3)</PresentationFormat>
  <Paragraphs>1829</Paragraphs>
  <Slides>114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114</vt:i4>
      </vt:variant>
    </vt:vector>
  </HeadingPairs>
  <TitlesOfParts>
    <vt:vector size="123" baseType="lpstr">
      <vt:lpstr>ＭＳ ゴシック</vt:lpstr>
      <vt:lpstr>ＭＳ Ｐゴシック</vt:lpstr>
      <vt:lpstr>Arial</vt:lpstr>
      <vt:lpstr>Courier</vt:lpstr>
      <vt:lpstr>Courier New</vt:lpstr>
      <vt:lpstr>Wingdings</vt:lpstr>
      <vt:lpstr>Watermark</vt:lpstr>
      <vt:lpstr>Visio</vt:lpstr>
      <vt:lpstr>Worksheet</vt:lpstr>
      <vt:lpstr>アルゴリズムとデータ構造</vt:lpstr>
      <vt:lpstr>PowerPoint Presentation</vt:lpstr>
      <vt:lpstr>Cの歴史</vt:lpstr>
      <vt:lpstr>Cの特徴</vt:lpstr>
      <vt:lpstr>Cの特徴</vt:lpstr>
      <vt:lpstr>C言語によるプログラミング</vt:lpstr>
      <vt:lpstr>C言語によるプログラミング</vt:lpstr>
      <vt:lpstr>C言語によるプログラミング</vt:lpstr>
      <vt:lpstr>C言語によるプログラミング</vt:lpstr>
      <vt:lpstr>C言語によるプログラミング</vt:lpstr>
      <vt:lpstr>PowerPoint Presentation</vt:lpstr>
      <vt:lpstr>Ｃプログラムの基本形</vt:lpstr>
      <vt:lpstr>構造化プログラミング</vt:lpstr>
      <vt:lpstr>制御文</vt:lpstr>
      <vt:lpstr>if文</vt:lpstr>
      <vt:lpstr>中括弧でくくる</vt:lpstr>
      <vt:lpstr>中括弧でくくる</vt:lpstr>
      <vt:lpstr>if文: 一致，不一致</vt:lpstr>
      <vt:lpstr>if文: 複数の条件</vt:lpstr>
      <vt:lpstr>else文</vt:lpstr>
      <vt:lpstr>else文</vt:lpstr>
      <vt:lpstr>if文/else文</vt:lpstr>
      <vt:lpstr>3項演算子</vt:lpstr>
      <vt:lpstr>for文</vt:lpstr>
      <vt:lpstr>for文</vt:lpstr>
      <vt:lpstr>インクリメント/デクリメント，演算子</vt:lpstr>
      <vt:lpstr>for文</vt:lpstr>
      <vt:lpstr>for文</vt:lpstr>
      <vt:lpstr>while文</vt:lpstr>
      <vt:lpstr>while文</vt:lpstr>
      <vt:lpstr>break文 </vt:lpstr>
      <vt:lpstr>break文</vt:lpstr>
      <vt:lpstr>continue文</vt:lpstr>
      <vt:lpstr>continue文</vt:lpstr>
      <vt:lpstr>switch文</vt:lpstr>
      <vt:lpstr>補足</vt:lpstr>
      <vt:lpstr>C言語によるプログラミング</vt:lpstr>
      <vt:lpstr>ステップ1: エディタを起動し，プログラムを入力する</vt:lpstr>
      <vt:lpstr>ステップ1: エディタを起動し，プログラムを入力する</vt:lpstr>
      <vt:lpstr>ステップ1: エディタを起動し，プログラムを入力する</vt:lpstr>
      <vt:lpstr>ステップ2: コンパイル</vt:lpstr>
      <vt:lpstr>ステップ2: コンパイル</vt:lpstr>
      <vt:lpstr>ステップ3: 実行</vt:lpstr>
      <vt:lpstr>アルゴリズムとデータ構造</vt:lpstr>
      <vt:lpstr>目次</vt:lpstr>
      <vt:lpstr>データ型</vt:lpstr>
      <vt:lpstr>例</vt:lpstr>
      <vt:lpstr>浮動小数点型</vt:lpstr>
      <vt:lpstr>浮動小数点型</vt:lpstr>
      <vt:lpstr>浮動小数点型</vt:lpstr>
      <vt:lpstr>文字型</vt:lpstr>
      <vt:lpstr>文字の扱い</vt:lpstr>
      <vt:lpstr>文字の扱い(補足)</vt:lpstr>
      <vt:lpstr>データ型変換</vt:lpstr>
      <vt:lpstr>例</vt:lpstr>
      <vt:lpstr>式内部での変換</vt:lpstr>
      <vt:lpstr>式内部での変換</vt:lpstr>
      <vt:lpstr>アルゴリズムとデータ構造</vt:lpstr>
      <vt:lpstr>目次</vt:lpstr>
      <vt:lpstr>printf() 画面に書式付きで表示する</vt:lpstr>
      <vt:lpstr>printf() 画面に書式付きで表示する</vt:lpstr>
      <vt:lpstr>scanf() キーボードから入力する</vt:lpstr>
      <vt:lpstr>scanf() キーボードから入力する</vt:lpstr>
      <vt:lpstr>アルゴリズムとデータ構造</vt:lpstr>
      <vt:lpstr>目次</vt:lpstr>
      <vt:lpstr>関数</vt:lpstr>
      <vt:lpstr>関数を使った完全なプログラム</vt:lpstr>
      <vt:lpstr>PowerPoint Presentation</vt:lpstr>
      <vt:lpstr>関数</vt:lpstr>
      <vt:lpstr>関数</vt:lpstr>
      <vt:lpstr>関数プロトタイプ</vt:lpstr>
      <vt:lpstr>関数プロトタイプ (完全なプログラム例，ただし，コンパイルするとエラーが起こる)</vt:lpstr>
      <vt:lpstr>関数プロトタイプ (完全なプログラム例，ただし，コンパイルするとエラーが起こる)</vt:lpstr>
      <vt:lpstr>関数プロトタイプ</vt:lpstr>
      <vt:lpstr>再帰</vt:lpstr>
      <vt:lpstr>再帰</vt:lpstr>
      <vt:lpstr>再帰</vt:lpstr>
      <vt:lpstr>再帰</vt:lpstr>
      <vt:lpstr>再帰</vt:lpstr>
      <vt:lpstr>再帰</vt:lpstr>
      <vt:lpstr>グローバル変数とローカル変数</vt:lpstr>
      <vt:lpstr>補足</vt:lpstr>
      <vt:lpstr>演習（提出不要）</vt:lpstr>
      <vt:lpstr>演習2</vt:lpstr>
      <vt:lpstr>演習2</vt:lpstr>
      <vt:lpstr>アルゴリズムとデータ構造</vt:lpstr>
      <vt:lpstr>目次</vt:lpstr>
      <vt:lpstr>1次元配列</vt:lpstr>
      <vt:lpstr>1次元配列</vt:lpstr>
      <vt:lpstr>多次元配列</vt:lpstr>
      <vt:lpstr>多次元配列</vt:lpstr>
      <vt:lpstr>演習（提出不要）</vt:lpstr>
      <vt:lpstr>ポインタの概念</vt:lpstr>
      <vt:lpstr>ポインタの概念</vt:lpstr>
      <vt:lpstr>ポインタの概念</vt:lpstr>
      <vt:lpstr>ポインタの概念</vt:lpstr>
      <vt:lpstr>ポインタの概念</vt:lpstr>
      <vt:lpstr>ポインタの概念</vt:lpstr>
      <vt:lpstr>ポインタの概念</vt:lpstr>
      <vt:lpstr>ポインタの概念</vt:lpstr>
      <vt:lpstr>配列とポインタ</vt:lpstr>
      <vt:lpstr>配列とポインタ</vt:lpstr>
      <vt:lpstr>演習（提出不要）</vt:lpstr>
      <vt:lpstr>演習3-2</vt:lpstr>
      <vt:lpstr>演習3-2</vt:lpstr>
      <vt:lpstr>ポインタ(アドレス)の初期化</vt:lpstr>
      <vt:lpstr>ポインタ(アドレス)の初期化1</vt:lpstr>
      <vt:lpstr>ポインタ(アドレス)の初期化2</vt:lpstr>
      <vt:lpstr>ポインタ(アドレス)の初期化2</vt:lpstr>
      <vt:lpstr>ポインタ(アドレス)の初期化2</vt:lpstr>
      <vt:lpstr>ポインタ(アドレス)の初期化2</vt:lpstr>
      <vt:lpstr>ポインタ(アドレス)の初期化2</vt:lpstr>
      <vt:lpstr>演習（提出不要）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コンピュータ・ アーキテクチャ</dc:title>
  <dc:creator>togawa</dc:creator>
  <cp:lastModifiedBy>浅谷　公威</cp:lastModifiedBy>
  <cp:revision>350</cp:revision>
  <cp:lastPrinted>2011-09-28T15:54:32Z</cp:lastPrinted>
  <dcterms:created xsi:type="dcterms:W3CDTF">2002-04-15T01:45:27Z</dcterms:created>
  <dcterms:modified xsi:type="dcterms:W3CDTF">2019-04-18T01:39:27Z</dcterms:modified>
</cp:coreProperties>
</file>